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63"/>
  </p:notesMasterIdLst>
  <p:sldIdLst>
    <p:sldId id="256" r:id="rId3"/>
    <p:sldId id="257" r:id="rId4"/>
    <p:sldId id="260" r:id="rId5"/>
    <p:sldId id="261" r:id="rId6"/>
    <p:sldId id="299" r:id="rId7"/>
    <p:sldId id="300" r:id="rId8"/>
    <p:sldId id="258" r:id="rId9"/>
    <p:sldId id="295" r:id="rId10"/>
    <p:sldId id="311" r:id="rId11"/>
    <p:sldId id="266" r:id="rId12"/>
    <p:sldId id="268" r:id="rId13"/>
    <p:sldId id="269" r:id="rId14"/>
    <p:sldId id="270" r:id="rId15"/>
    <p:sldId id="288" r:id="rId16"/>
    <p:sldId id="339" r:id="rId17"/>
    <p:sldId id="287" r:id="rId18"/>
    <p:sldId id="350" r:id="rId19"/>
    <p:sldId id="355" r:id="rId20"/>
    <p:sldId id="356" r:id="rId21"/>
    <p:sldId id="371" r:id="rId22"/>
    <p:sldId id="322" r:id="rId23"/>
    <p:sldId id="317" r:id="rId24"/>
    <p:sldId id="319" r:id="rId25"/>
    <p:sldId id="325" r:id="rId26"/>
    <p:sldId id="326" r:id="rId27"/>
    <p:sldId id="327" r:id="rId28"/>
    <p:sldId id="361" r:id="rId29"/>
    <p:sldId id="362" r:id="rId30"/>
    <p:sldId id="363" r:id="rId31"/>
    <p:sldId id="262" r:id="rId32"/>
    <p:sldId id="372" r:id="rId33"/>
    <p:sldId id="264" r:id="rId34"/>
    <p:sldId id="265" r:id="rId35"/>
    <p:sldId id="364" r:id="rId36"/>
    <p:sldId id="340" r:id="rId37"/>
    <p:sldId id="267" r:id="rId38"/>
    <p:sldId id="365" r:id="rId39"/>
    <p:sldId id="343" r:id="rId40"/>
    <p:sldId id="303" r:id="rId41"/>
    <p:sldId id="289" r:id="rId42"/>
    <p:sldId id="345" r:id="rId43"/>
    <p:sldId id="346" r:id="rId44"/>
    <p:sldId id="347" r:id="rId45"/>
    <p:sldId id="348" r:id="rId46"/>
    <p:sldId id="349" r:id="rId47"/>
    <p:sldId id="366" r:id="rId48"/>
    <p:sldId id="351" r:id="rId49"/>
    <p:sldId id="352" r:id="rId50"/>
    <p:sldId id="353" r:id="rId51"/>
    <p:sldId id="354" r:id="rId52"/>
    <p:sldId id="367" r:id="rId53"/>
    <p:sldId id="368" r:id="rId54"/>
    <p:sldId id="369" r:id="rId55"/>
    <p:sldId id="373" r:id="rId56"/>
    <p:sldId id="272" r:id="rId57"/>
    <p:sldId id="273" r:id="rId58"/>
    <p:sldId id="294" r:id="rId59"/>
    <p:sldId id="277" r:id="rId60"/>
    <p:sldId id="279" r:id="rId61"/>
    <p:sldId id="370"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88" autoAdjust="0"/>
  </p:normalViewPr>
  <p:slideViewPr>
    <p:cSldViewPr>
      <p:cViewPr varScale="1">
        <p:scale>
          <a:sx n="77" d="100"/>
          <a:sy n="77" d="100"/>
        </p:scale>
        <p:origin x="25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73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1222F91-E9CA-4296-B152-E33CA7A3C2B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222F91-E9CA-4296-B152-E33CA7A3C2BB}" type="slidenum">
              <a:rPr lang="en-US" altLang="en-US" smtClean="0"/>
              <a:pPr/>
              <a:t>1</a:t>
            </a:fld>
            <a:endParaRPr lang="en-US" altLang="en-US"/>
          </a:p>
        </p:txBody>
      </p:sp>
    </p:spTree>
    <p:extLst>
      <p:ext uri="{BB962C8B-B14F-4D97-AF65-F5344CB8AC3E}">
        <p14:creationId xmlns:p14="http://schemas.microsoft.com/office/powerpoint/2010/main" val="3472142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FCACAD-A21C-4A86-920C-D106457B609F}" type="slidenum">
              <a:rPr lang="en-US" altLang="en-US"/>
              <a:pPr/>
              <a:t>24</a:t>
            </a:fld>
            <a:endParaRPr lang="en-US" altLang="en-US"/>
          </a:p>
        </p:txBody>
      </p:sp>
      <p:sp>
        <p:nvSpPr>
          <p:cNvPr id="45059"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5060"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5</a:t>
            </a:r>
          </a:p>
        </p:txBody>
      </p:sp>
      <p:sp>
        <p:nvSpPr>
          <p:cNvPr id="45061"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5062"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5063" name="Rectangle 6"/>
          <p:cNvSpPr>
            <a:spLocks noGrp="1" noRot="1" noChangeAspect="1" noChangeArrowheads="1" noTextEdit="1"/>
          </p:cNvSpPr>
          <p:nvPr>
            <p:ph type="sldImg"/>
          </p:nvPr>
        </p:nvSpPr>
        <p:spPr>
          <a:xfrm>
            <a:off x="1150938" y="692150"/>
            <a:ext cx="4556125" cy="3416300"/>
          </a:xfrm>
          <a:ln cap="flat"/>
        </p:spPr>
      </p:sp>
      <p:sp>
        <p:nvSpPr>
          <p:cNvPr id="45064"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52974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C387DA9-387C-4B4E-A227-3D82EA849B5F}" type="slidenum">
              <a:rPr lang="en-US" altLang="en-US"/>
              <a:pPr/>
              <a:t>25</a:t>
            </a:fld>
            <a:endParaRPr lang="en-US" altLang="en-US"/>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6</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87" name="Rectangle 6"/>
          <p:cNvSpPr>
            <a:spLocks noGrp="1" noRot="1" noChangeAspect="1" noChangeArrowheads="1" noTextEdit="1"/>
          </p:cNvSpPr>
          <p:nvPr>
            <p:ph type="sldImg"/>
          </p:nvPr>
        </p:nvSpPr>
        <p:spPr>
          <a:xfrm>
            <a:off x="1150938" y="692150"/>
            <a:ext cx="4556125" cy="3416300"/>
          </a:xfrm>
          <a:ln cap="flat"/>
        </p:spPr>
      </p:sp>
      <p:sp>
        <p:nvSpPr>
          <p:cNvPr id="46088"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Under</a:t>
            </a:r>
            <a:r>
              <a:rPr lang="en-US" altLang="en-US" baseline="0" dirty="0"/>
              <a:t> the 50% debt scenario the firm value is still $10000 (same as before) but now it divided into $5000 of debt and $5000 of equity.</a:t>
            </a:r>
          </a:p>
          <a:p>
            <a:pPr eaLnBrk="1" hangingPunct="1"/>
            <a:r>
              <a:rPr lang="en-US" altLang="en-US" baseline="0" dirty="0"/>
              <a:t>This implies that there are only 500 shares outstanding rather than 1000.</a:t>
            </a:r>
          </a:p>
          <a:p>
            <a:pPr eaLnBrk="1" hangingPunct="1"/>
            <a:r>
              <a:rPr lang="en-US" altLang="en-US" baseline="0" dirty="0"/>
              <a:t>EPS = equity earnings/number of shares</a:t>
            </a:r>
          </a:p>
          <a:p>
            <a:pPr eaLnBrk="1" hangingPunct="1"/>
            <a:r>
              <a:rPr lang="en-US" altLang="en-US" baseline="0" dirty="0"/>
              <a:t>Return on shares = equity earnings/5000</a:t>
            </a:r>
            <a:endParaRPr lang="en-US" altLang="en-US" dirty="0"/>
          </a:p>
        </p:txBody>
      </p:sp>
    </p:spTree>
    <p:extLst>
      <p:ext uri="{BB962C8B-B14F-4D97-AF65-F5344CB8AC3E}">
        <p14:creationId xmlns:p14="http://schemas.microsoft.com/office/powerpoint/2010/main" val="232984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comes from </a:t>
            </a:r>
            <a:r>
              <a:rPr lang="en-US" dirty="0" err="1"/>
              <a:t>Berk</a:t>
            </a:r>
            <a:r>
              <a:rPr lang="en-US" dirty="0"/>
              <a:t> </a:t>
            </a:r>
            <a:r>
              <a:rPr lang="en-US" dirty="0" err="1"/>
              <a:t>Demarzo</a:t>
            </a:r>
            <a:r>
              <a:rPr lang="en-US" dirty="0"/>
              <a:t> and Harford’ Corporate Finance text</a:t>
            </a:r>
          </a:p>
        </p:txBody>
      </p:sp>
      <p:sp>
        <p:nvSpPr>
          <p:cNvPr id="4" name="Slide Number Placeholder 3"/>
          <p:cNvSpPr>
            <a:spLocks noGrp="1"/>
          </p:cNvSpPr>
          <p:nvPr>
            <p:ph type="sldNum" sz="quarter" idx="10"/>
          </p:nvPr>
        </p:nvSpPr>
        <p:spPr/>
        <p:txBody>
          <a:bodyPr/>
          <a:lstStyle/>
          <a:p>
            <a:fld id="{DDB0F5FF-CE73-4D48-92CC-01C3ADCF52B0}" type="slidenum">
              <a:rPr lang="en-US" altLang="en-US" smtClean="0"/>
              <a:pPr/>
              <a:t>29</a:t>
            </a:fld>
            <a:endParaRPr lang="en-US" altLang="en-US"/>
          </a:p>
        </p:txBody>
      </p:sp>
    </p:spTree>
    <p:extLst>
      <p:ext uri="{BB962C8B-B14F-4D97-AF65-F5344CB8AC3E}">
        <p14:creationId xmlns:p14="http://schemas.microsoft.com/office/powerpoint/2010/main" val="219465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35</a:t>
            </a:fld>
            <a:endParaRPr lang="en-US" dirty="0"/>
          </a:p>
        </p:txBody>
      </p:sp>
    </p:spTree>
    <p:extLst>
      <p:ext uri="{BB962C8B-B14F-4D97-AF65-F5344CB8AC3E}">
        <p14:creationId xmlns:p14="http://schemas.microsoft.com/office/powerpoint/2010/main" val="114257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A16D4-BDBE-4A72-AAA2-0118AB30A073}" type="slidenum">
              <a:rPr lang="en-US" altLang="en-US"/>
              <a:pPr/>
              <a:t>36</a:t>
            </a:fld>
            <a:endParaRPr lang="en-US" altLang="en-US"/>
          </a:p>
        </p:txBody>
      </p:sp>
      <p:sp>
        <p:nvSpPr>
          <p:cNvPr id="24578" name="Rectangle 2"/>
          <p:cNvSpPr>
            <a:spLocks noGrp="1" noRot="1" noChangeAspect="1" noChangeArrowheads="1" noTextEdit="1"/>
          </p:cNvSpPr>
          <p:nvPr>
            <p:ph type="sldImg"/>
          </p:nvPr>
        </p:nvSpPr>
        <p:spPr>
          <a:xfrm>
            <a:off x="1150938" y="692150"/>
            <a:ext cx="4556125" cy="3416300"/>
          </a:xfrm>
          <a:ln/>
        </p:spPr>
      </p:sp>
      <p:sp>
        <p:nvSpPr>
          <p:cNvPr id="24579" name="Rectangle 3"/>
          <p:cNvSpPr>
            <a:spLocks noGrp="1" noChangeArrowheads="1"/>
          </p:cNvSpPr>
          <p:nvPr>
            <p:ph type="body" idx="1"/>
          </p:nvPr>
        </p:nvSpPr>
        <p:spPr>
          <a:xfrm>
            <a:off x="914400" y="4343400"/>
            <a:ext cx="5029200" cy="4114800"/>
          </a:xfrm>
        </p:spPr>
        <p:txBody>
          <a:bodyPr lIns="90487" tIns="44450" rIns="90487" bIns="44450"/>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38</a:t>
            </a:fld>
            <a:endParaRPr lang="en-US" dirty="0"/>
          </a:p>
        </p:txBody>
      </p:sp>
    </p:spTree>
    <p:extLst>
      <p:ext uri="{BB962C8B-B14F-4D97-AF65-F5344CB8AC3E}">
        <p14:creationId xmlns:p14="http://schemas.microsoft.com/office/powerpoint/2010/main" val="4002004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0461B-C441-4E0C-912B-B46A00915433}" type="slidenum">
              <a:rPr lang="en-US" altLang="en-US"/>
              <a:pPr/>
              <a:t>40</a:t>
            </a:fld>
            <a:endParaRPr lang="en-US" altLang="en-US"/>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xfrm>
            <a:off x="914400" y="4343400"/>
            <a:ext cx="5029200" cy="4114800"/>
          </a:xfrm>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41</a:t>
            </a:fld>
            <a:endParaRPr lang="en-US" dirty="0"/>
          </a:p>
        </p:txBody>
      </p:sp>
    </p:spTree>
    <p:extLst>
      <p:ext uri="{BB962C8B-B14F-4D97-AF65-F5344CB8AC3E}">
        <p14:creationId xmlns:p14="http://schemas.microsoft.com/office/powerpoint/2010/main" val="49348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42</a:t>
            </a:fld>
            <a:endParaRPr lang="en-US" dirty="0"/>
          </a:p>
        </p:txBody>
      </p:sp>
    </p:spTree>
    <p:extLst>
      <p:ext uri="{BB962C8B-B14F-4D97-AF65-F5344CB8AC3E}">
        <p14:creationId xmlns:p14="http://schemas.microsoft.com/office/powerpoint/2010/main" val="1758517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43</a:t>
            </a:fld>
            <a:endParaRPr lang="en-US" dirty="0"/>
          </a:p>
        </p:txBody>
      </p:sp>
    </p:spTree>
    <p:extLst>
      <p:ext uri="{BB962C8B-B14F-4D97-AF65-F5344CB8AC3E}">
        <p14:creationId xmlns:p14="http://schemas.microsoft.com/office/powerpoint/2010/main" val="400046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25ABF-F97F-41BC-B410-9EA3926876E3}" type="slidenum">
              <a:rPr lang="en-US" altLang="en-US"/>
              <a:pPr/>
              <a:t>9</a:t>
            </a:fld>
            <a:endParaRPr lang="en-US" altLang="en-US"/>
          </a:p>
        </p:txBody>
      </p:sp>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a:xfrm>
            <a:off x="914400" y="4343400"/>
            <a:ext cx="5029200" cy="4114800"/>
          </a:xfrm>
        </p:spPr>
        <p:txBody>
          <a:bodyPr/>
          <a:lstStyle/>
          <a:p>
            <a:r>
              <a:rPr lang="en-US" altLang="en-US" dirty="0"/>
              <a:t>Arguably, the ideal cost</a:t>
            </a:r>
            <a:r>
              <a:rPr lang="en-US" altLang="en-US" baseline="0" dirty="0"/>
              <a:t> of debt number to use </a:t>
            </a:r>
            <a:r>
              <a:rPr lang="en-US" altLang="en-US" dirty="0"/>
              <a:t>would be the forecasted rate on new debt issuance.  But in practice</a:t>
            </a:r>
            <a:r>
              <a:rPr lang="en-US" altLang="en-US" baseline="0" dirty="0"/>
              <a:t> this is hard to know.</a:t>
            </a:r>
            <a:endParaRPr lang="en-US" altLang="en-US" dirty="0"/>
          </a:p>
          <a:p>
            <a:endParaRPr lang="en-US" altLang="en-US" dirty="0"/>
          </a:p>
          <a:p>
            <a:r>
              <a:rPr lang="en-US" altLang="en-US" dirty="0"/>
              <a:t>While the cost of debt can be estimated easily for some firms, by looking up traded bonds, it can be more difficult for non-rated firms. The default spreads can be obtained from http://pages.stern.nyu.edu/~adamodar/New_Home_Page/datafile/ratings.htm</a:t>
            </a:r>
          </a:p>
        </p:txBody>
      </p:sp>
    </p:spTree>
    <p:extLst>
      <p:ext uri="{BB962C8B-B14F-4D97-AF65-F5344CB8AC3E}">
        <p14:creationId xmlns:p14="http://schemas.microsoft.com/office/powerpoint/2010/main" val="2171808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44</a:t>
            </a:fld>
            <a:endParaRPr lang="en-US" dirty="0"/>
          </a:p>
        </p:txBody>
      </p:sp>
    </p:spTree>
    <p:extLst>
      <p:ext uri="{BB962C8B-B14F-4D97-AF65-F5344CB8AC3E}">
        <p14:creationId xmlns:p14="http://schemas.microsoft.com/office/powerpoint/2010/main" val="2082604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45</a:t>
            </a:fld>
            <a:endParaRPr lang="en-US" dirty="0"/>
          </a:p>
        </p:txBody>
      </p:sp>
    </p:spTree>
    <p:extLst>
      <p:ext uri="{BB962C8B-B14F-4D97-AF65-F5344CB8AC3E}">
        <p14:creationId xmlns:p14="http://schemas.microsoft.com/office/powerpoint/2010/main" val="623345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47</a:t>
            </a:fld>
            <a:endParaRPr lang="en-US" dirty="0"/>
          </a:p>
        </p:txBody>
      </p:sp>
    </p:spTree>
    <p:extLst>
      <p:ext uri="{BB962C8B-B14F-4D97-AF65-F5344CB8AC3E}">
        <p14:creationId xmlns:p14="http://schemas.microsoft.com/office/powerpoint/2010/main" val="1462745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48</a:t>
            </a:fld>
            <a:endParaRPr lang="en-US" dirty="0"/>
          </a:p>
        </p:txBody>
      </p:sp>
    </p:spTree>
    <p:extLst>
      <p:ext uri="{BB962C8B-B14F-4D97-AF65-F5344CB8AC3E}">
        <p14:creationId xmlns:p14="http://schemas.microsoft.com/office/powerpoint/2010/main" val="1890791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49</a:t>
            </a:fld>
            <a:endParaRPr lang="en-US" dirty="0"/>
          </a:p>
        </p:txBody>
      </p:sp>
    </p:spTree>
    <p:extLst>
      <p:ext uri="{BB962C8B-B14F-4D97-AF65-F5344CB8AC3E}">
        <p14:creationId xmlns:p14="http://schemas.microsoft.com/office/powerpoint/2010/main" val="1333235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Firm value with leverage = (firm value without leverage) + (present value of all tax savings over time)</a:t>
            </a:r>
          </a:p>
          <a:p>
            <a:endParaRPr lang="en-US" dirty="0"/>
          </a:p>
          <a:p>
            <a:r>
              <a:rPr lang="en-US" dirty="0"/>
              <a:t>This formula assumes there are no costs to having debt in the capital structure.</a:t>
            </a:r>
          </a:p>
        </p:txBody>
      </p:sp>
      <p:sp>
        <p:nvSpPr>
          <p:cNvPr id="4" name="Slide Number Placeholder 3"/>
          <p:cNvSpPr>
            <a:spLocks noGrp="1"/>
          </p:cNvSpPr>
          <p:nvPr>
            <p:ph type="sldNum" sz="quarter" idx="5"/>
          </p:nvPr>
        </p:nvSpPr>
        <p:spPr/>
        <p:txBody>
          <a:bodyPr/>
          <a:lstStyle/>
          <a:p>
            <a:fld id="{F1222F91-E9CA-4296-B152-E33CA7A3C2BB}" type="slidenum">
              <a:rPr lang="en-US" altLang="en-US" smtClean="0"/>
              <a:pPr/>
              <a:t>50</a:t>
            </a:fld>
            <a:endParaRPr lang="en-US" altLang="en-US"/>
          </a:p>
        </p:txBody>
      </p:sp>
    </p:spTree>
    <p:extLst>
      <p:ext uri="{BB962C8B-B14F-4D97-AF65-F5344CB8AC3E}">
        <p14:creationId xmlns:p14="http://schemas.microsoft.com/office/powerpoint/2010/main" val="1834003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51</a:t>
            </a:fld>
            <a:endParaRPr lang="en-US" dirty="0"/>
          </a:p>
        </p:txBody>
      </p:sp>
    </p:spTree>
    <p:extLst>
      <p:ext uri="{BB962C8B-B14F-4D97-AF65-F5344CB8AC3E}">
        <p14:creationId xmlns:p14="http://schemas.microsoft.com/office/powerpoint/2010/main" val="1453147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53</a:t>
            </a:fld>
            <a:endParaRPr lang="en-US" dirty="0"/>
          </a:p>
        </p:txBody>
      </p:sp>
    </p:spTree>
    <p:extLst>
      <p:ext uri="{BB962C8B-B14F-4D97-AF65-F5344CB8AC3E}">
        <p14:creationId xmlns:p14="http://schemas.microsoft.com/office/powerpoint/2010/main" val="1403483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96FB0-11A9-4DDB-BF4D-10FB3CA976A5}" type="slidenum">
              <a:rPr lang="en-US" altLang="en-US"/>
              <a:pPr/>
              <a:t>55</a:t>
            </a:fld>
            <a:endParaRPr lang="en-US" altLang="en-US"/>
          </a:p>
        </p:txBody>
      </p:sp>
      <p:sp>
        <p:nvSpPr>
          <p:cNvPr id="34818" name="Rectangle 2"/>
          <p:cNvSpPr>
            <a:spLocks noGrp="1" noRot="1" noChangeAspect="1" noChangeArrowheads="1" noTextEdit="1"/>
          </p:cNvSpPr>
          <p:nvPr>
            <p:ph type="sldImg"/>
          </p:nvPr>
        </p:nvSpPr>
        <p:spPr>
          <a:xfrm>
            <a:off x="1150938" y="692150"/>
            <a:ext cx="4556125" cy="3416300"/>
          </a:xfrm>
          <a:ln/>
        </p:spPr>
      </p:sp>
      <p:sp>
        <p:nvSpPr>
          <p:cNvPr id="34819" name="Rectangle 3"/>
          <p:cNvSpPr>
            <a:spLocks noGrp="1" noChangeArrowheads="1"/>
          </p:cNvSpPr>
          <p:nvPr>
            <p:ph type="body" idx="1"/>
          </p:nvPr>
        </p:nvSpPr>
        <p:spPr>
          <a:xfrm>
            <a:off x="914400" y="4343400"/>
            <a:ext cx="5029200" cy="4114800"/>
          </a:xfrm>
        </p:spPr>
        <p:txBody>
          <a:bodyPr lIns="90487" tIns="44450" rIns="90487" bIns="44450"/>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F96BE-1108-4437-9644-60CE12286F0D}" type="slidenum">
              <a:rPr lang="en-US" altLang="en-US"/>
              <a:pPr/>
              <a:t>56</a:t>
            </a:fld>
            <a:endParaRPr lang="en-US" altLang="en-US"/>
          </a:p>
        </p:txBody>
      </p:sp>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a:xfrm>
            <a:off x="914400" y="4343400"/>
            <a:ext cx="5029200" cy="4114800"/>
          </a:xfrm>
        </p:spPr>
        <p:txBody>
          <a:bodyPr lIns="90487" tIns="44450" rIns="90487" bIns="44450"/>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ea typeface="ＭＳ Ｐゴシック" panose="020B0600070205080204" pitchFamily="34" charset="-128"/>
              </a:rPr>
              <a:t>Average direct costs are 3% to 4% of the pre−bankruptcy market value of total assets </a:t>
            </a: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recent articles</a:t>
            </a:r>
            <a:r>
              <a:rPr lang="en-US" baseline="0" dirty="0"/>
              <a:t> talking about companies WACCs see</a:t>
            </a:r>
          </a:p>
          <a:p>
            <a:r>
              <a:rPr lang="en-US" dirty="0"/>
              <a:t>https://www.forbes.com/sites/greatspeculations/2016/05/12/ranking-u-s-stocks-on-weighted-average-cost-of-capital/#30a7f07f41a6</a:t>
            </a:r>
          </a:p>
          <a:p>
            <a:r>
              <a:rPr lang="en-US" dirty="0"/>
              <a:t>http://people.stern.nyu.edu/adamodar/New_Home_Page/datafile/wacc.htm</a:t>
            </a:r>
          </a:p>
          <a:p>
            <a:endParaRPr lang="en-US" dirty="0"/>
          </a:p>
          <a:p>
            <a:r>
              <a:rPr lang="en-US" dirty="0"/>
              <a:t>This figure comes from </a:t>
            </a:r>
            <a:r>
              <a:rPr lang="en-US" dirty="0" err="1"/>
              <a:t>Berk</a:t>
            </a:r>
            <a:r>
              <a:rPr lang="en-US" dirty="0"/>
              <a:t>, </a:t>
            </a:r>
            <a:r>
              <a:rPr lang="en-US" dirty="0" err="1"/>
              <a:t>Demarzo</a:t>
            </a:r>
            <a:r>
              <a:rPr lang="en-US" dirty="0"/>
              <a:t>, and Harford’s Fundamentals</a:t>
            </a:r>
            <a:r>
              <a:rPr lang="en-US" baseline="0" dirty="0"/>
              <a:t> of Corporate Finance and is based on publicly available information from 2016.</a:t>
            </a:r>
            <a:endParaRPr lang="en-US" dirty="0"/>
          </a:p>
        </p:txBody>
      </p:sp>
      <p:sp>
        <p:nvSpPr>
          <p:cNvPr id="4" name="Slide Number Placeholder 3"/>
          <p:cNvSpPr>
            <a:spLocks noGrp="1"/>
          </p:cNvSpPr>
          <p:nvPr>
            <p:ph type="sldNum" sz="quarter" idx="10"/>
          </p:nvPr>
        </p:nvSpPr>
        <p:spPr/>
        <p:txBody>
          <a:bodyPr/>
          <a:lstStyle/>
          <a:p>
            <a:fld id="{F1222F91-E9CA-4296-B152-E33CA7A3C2BB}" type="slidenum">
              <a:rPr lang="en-US" altLang="en-US" smtClean="0"/>
              <a:pPr/>
              <a:t>13</a:t>
            </a:fld>
            <a:endParaRPr lang="en-US" altLang="en-US"/>
          </a:p>
        </p:txBody>
      </p:sp>
    </p:spTree>
    <p:extLst>
      <p:ext uri="{BB962C8B-B14F-4D97-AF65-F5344CB8AC3E}">
        <p14:creationId xmlns:p14="http://schemas.microsoft.com/office/powerpoint/2010/main" val="1167769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4FEBF-7D71-49E3-A0A9-B93EC0DB2F34}" type="slidenum">
              <a:rPr lang="en-US" altLang="en-US"/>
              <a:pPr/>
              <a:t>58</a:t>
            </a:fld>
            <a:endParaRPr lang="en-US" altLang="en-US"/>
          </a:p>
        </p:txBody>
      </p:sp>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a:xfrm>
            <a:off x="914400" y="4343400"/>
            <a:ext cx="5029200" cy="4114800"/>
          </a:xfrm>
        </p:spPr>
        <p:txBody>
          <a:bodyPr lIns="90487" tIns="44450" rIns="90487" bIns="44450"/>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A56E2-550A-4E11-877B-DACC857A900C}" type="slidenum">
              <a:rPr lang="en-US" altLang="en-US"/>
              <a:pPr/>
              <a:t>59</a:t>
            </a:fld>
            <a:endParaRPr lang="en-US" altLang="en-US"/>
          </a:p>
        </p:txBody>
      </p:sp>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xfrm>
            <a:off x="914400" y="4343400"/>
            <a:ext cx="5029200" cy="4114800"/>
          </a:xfrm>
        </p:spPr>
        <p:txBody>
          <a:bodyPr lIns="90487" tIns="44450" rIns="90487" bIns="44450"/>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60</a:t>
            </a:fld>
            <a:endParaRPr lang="en-US" dirty="0"/>
          </a:p>
        </p:txBody>
      </p:sp>
    </p:spTree>
    <p:extLst>
      <p:ext uri="{BB962C8B-B14F-4D97-AF65-F5344CB8AC3E}">
        <p14:creationId xmlns:p14="http://schemas.microsoft.com/office/powerpoint/2010/main" val="276442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5220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56929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58DD5-BF95-40F0-9804-88ED0C584887}" type="slidenum">
              <a:rPr lang="en-US" altLang="en-US" smtClean="0"/>
              <a:pPr/>
              <a:t>18</a:t>
            </a:fld>
            <a:endParaRPr lang="en-US" altLang="en-US"/>
          </a:p>
        </p:txBody>
      </p:sp>
    </p:spTree>
    <p:extLst>
      <p:ext uri="{BB962C8B-B14F-4D97-AF65-F5344CB8AC3E}">
        <p14:creationId xmlns:p14="http://schemas.microsoft.com/office/powerpoint/2010/main" val="388448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50938" y="692150"/>
            <a:ext cx="4556125" cy="3416300"/>
          </a:xfrm>
          <a:ln/>
        </p:spPr>
      </p:sp>
      <p:sp>
        <p:nvSpPr>
          <p:cNvPr id="97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017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262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14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sp>
        <p:nvSpPr>
          <p:cNvPr id="5123"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sp>
        <p:nvSpPr>
          <p:cNvPr id="5124"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p>
        </p:txBody>
      </p:sp>
      <p:sp>
        <p:nvSpPr>
          <p:cNvPr id="512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altLang="en-US" noProof="0"/>
              <a:t>Click to edit Master title style</a:t>
            </a:r>
          </a:p>
        </p:txBody>
      </p:sp>
      <p:sp>
        <p:nvSpPr>
          <p:cNvPr id="512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anose="05000000000000000000" pitchFamily="2" charset="2"/>
              <a:buNone/>
              <a:defRPr sz="3300"/>
            </a:lvl1pPr>
          </a:lstStyle>
          <a:p>
            <a:pPr lvl="0"/>
            <a:r>
              <a:rPr lang="en-US" altLang="en-US" noProof="0"/>
              <a:t>Click to edit Master subtitle style</a:t>
            </a:r>
          </a:p>
        </p:txBody>
      </p:sp>
      <p:sp>
        <p:nvSpPr>
          <p:cNvPr id="5127" name="Rectangle 7"/>
          <p:cNvSpPr>
            <a:spLocks noGrp="1" noChangeArrowheads="1"/>
          </p:cNvSpPr>
          <p:nvPr>
            <p:ph type="dt" sz="half" idx="2"/>
          </p:nvPr>
        </p:nvSpPr>
        <p:spPr/>
        <p:txBody>
          <a:bodyPr/>
          <a:lstStyle>
            <a:lvl1pPr>
              <a:defRPr/>
            </a:lvl1pPr>
          </a:lstStyle>
          <a:p>
            <a:endParaRPr lang="en-US" altLang="en-US"/>
          </a:p>
        </p:txBody>
      </p:sp>
      <p:sp>
        <p:nvSpPr>
          <p:cNvPr id="5128" name="Rectangle 8"/>
          <p:cNvSpPr>
            <a:spLocks noGrp="1" noChangeArrowheads="1"/>
          </p:cNvSpPr>
          <p:nvPr>
            <p:ph type="ftr" sz="quarter" idx="3"/>
          </p:nvPr>
        </p:nvSpPr>
        <p:spPr>
          <a:xfrm>
            <a:off x="3352800" y="6391275"/>
            <a:ext cx="2895600" cy="457200"/>
          </a:xfrm>
        </p:spPr>
        <p:txBody>
          <a:bodyPr/>
          <a:lstStyle>
            <a:lvl1pPr>
              <a:defRPr/>
            </a:lvl1pPr>
          </a:lstStyle>
          <a:p>
            <a:endParaRPr lang="en-US" altLang="en-US"/>
          </a:p>
        </p:txBody>
      </p:sp>
      <p:sp>
        <p:nvSpPr>
          <p:cNvPr id="5129" name="Rectangle 9"/>
          <p:cNvSpPr>
            <a:spLocks noGrp="1" noChangeArrowheads="1"/>
          </p:cNvSpPr>
          <p:nvPr>
            <p:ph type="sldNum" sz="quarter" idx="4"/>
          </p:nvPr>
        </p:nvSpPr>
        <p:spPr>
          <a:xfrm>
            <a:off x="6858000" y="6391275"/>
            <a:ext cx="1600200" cy="457200"/>
          </a:xfrm>
        </p:spPr>
        <p:txBody>
          <a:bodyPr/>
          <a:lstStyle>
            <a:lvl1pPr>
              <a:defRPr/>
            </a:lvl1pPr>
          </a:lstStyle>
          <a:p>
            <a:fld id="{6702B14E-B6AE-432C-A443-E6AF04830EA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EF7BE70-2931-452A-ADD5-C9B577133FFF}" type="slidenum">
              <a:rPr lang="en-US" altLang="en-US"/>
              <a:pPr/>
              <a:t>‹#›</a:t>
            </a:fld>
            <a:endParaRPr lang="en-US" altLang="en-US"/>
          </a:p>
        </p:txBody>
      </p:sp>
    </p:spTree>
    <p:extLst>
      <p:ext uri="{BB962C8B-B14F-4D97-AF65-F5344CB8AC3E}">
        <p14:creationId xmlns:p14="http://schemas.microsoft.com/office/powerpoint/2010/main" val="250992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DE97B5-65F5-4D65-A45E-264F4617D259}" type="slidenum">
              <a:rPr lang="en-US" altLang="en-US"/>
              <a:pPr/>
              <a:t>‹#›</a:t>
            </a:fld>
            <a:endParaRPr lang="en-US" altLang="en-US"/>
          </a:p>
        </p:txBody>
      </p:sp>
    </p:spTree>
    <p:extLst>
      <p:ext uri="{BB962C8B-B14F-4D97-AF65-F5344CB8AC3E}">
        <p14:creationId xmlns:p14="http://schemas.microsoft.com/office/powerpoint/2010/main" val="408015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62000" y="6391275"/>
            <a:ext cx="20574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fld id="{73F877A8-F4A3-4D5C-9EE3-3CA42AC49343}" type="slidenum">
              <a:rPr lang="en-US" altLang="en-US"/>
              <a:pPr/>
              <a:t>‹#›</a:t>
            </a:fld>
            <a:endParaRPr lang="en-US" altLang="en-US"/>
          </a:p>
        </p:txBody>
      </p:sp>
    </p:spTree>
    <p:extLst>
      <p:ext uri="{BB962C8B-B14F-4D97-AF65-F5344CB8AC3E}">
        <p14:creationId xmlns:p14="http://schemas.microsoft.com/office/powerpoint/2010/main" val="44820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905000"/>
            <a:ext cx="37719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4000500"/>
            <a:ext cx="37719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762000" y="6391275"/>
            <a:ext cx="20574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352800" y="6403975"/>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858000" y="6400800"/>
            <a:ext cx="1600200" cy="457200"/>
          </a:xfrm>
        </p:spPr>
        <p:txBody>
          <a:bodyPr/>
          <a:lstStyle>
            <a:lvl1pPr>
              <a:defRPr/>
            </a:lvl1pPr>
          </a:lstStyle>
          <a:p>
            <a:fld id="{757EA149-486D-4242-8992-D0DAE0E8CF19}" type="slidenum">
              <a:rPr lang="en-US" altLang="en-US"/>
              <a:pPr/>
              <a:t>‹#›</a:t>
            </a:fld>
            <a:endParaRPr lang="en-US" altLang="en-US"/>
          </a:p>
        </p:txBody>
      </p:sp>
    </p:spTree>
    <p:extLst>
      <p:ext uri="{BB962C8B-B14F-4D97-AF65-F5344CB8AC3E}">
        <p14:creationId xmlns:p14="http://schemas.microsoft.com/office/powerpoint/2010/main" val="81783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4/20/2026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566695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1AF537-89F1-4436-9EB4-F6E0565C5211}" type="slidenum">
              <a:rPr lang="en-US" altLang="en-US"/>
              <a:pPr/>
              <a:t>‹#›</a:t>
            </a:fld>
            <a:endParaRPr lang="en-US" altLang="en-US"/>
          </a:p>
        </p:txBody>
      </p:sp>
    </p:spTree>
    <p:extLst>
      <p:ext uri="{BB962C8B-B14F-4D97-AF65-F5344CB8AC3E}">
        <p14:creationId xmlns:p14="http://schemas.microsoft.com/office/powerpoint/2010/main" val="394876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715613-265E-4477-A66B-2557B81BBEC7}" type="slidenum">
              <a:rPr lang="en-US" altLang="en-US"/>
              <a:pPr/>
              <a:t>‹#›</a:t>
            </a:fld>
            <a:endParaRPr lang="en-US" altLang="en-US"/>
          </a:p>
        </p:txBody>
      </p:sp>
    </p:spTree>
    <p:extLst>
      <p:ext uri="{BB962C8B-B14F-4D97-AF65-F5344CB8AC3E}">
        <p14:creationId xmlns:p14="http://schemas.microsoft.com/office/powerpoint/2010/main" val="3816029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6AA6CA-6D69-4855-A7ED-FF954223A407}" type="slidenum">
              <a:rPr lang="en-US" altLang="en-US"/>
              <a:pPr/>
              <a:t>‹#›</a:t>
            </a:fld>
            <a:endParaRPr lang="en-US" altLang="en-US"/>
          </a:p>
        </p:txBody>
      </p:sp>
    </p:spTree>
    <p:extLst>
      <p:ext uri="{BB962C8B-B14F-4D97-AF65-F5344CB8AC3E}">
        <p14:creationId xmlns:p14="http://schemas.microsoft.com/office/powerpoint/2010/main" val="254833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36A03C-7972-4F6B-A4C7-CFE114CF4336}" type="slidenum">
              <a:rPr lang="en-US" altLang="en-US"/>
              <a:pPr/>
              <a:t>‹#›</a:t>
            </a:fld>
            <a:endParaRPr lang="en-US" altLang="en-US"/>
          </a:p>
        </p:txBody>
      </p:sp>
    </p:spTree>
    <p:extLst>
      <p:ext uri="{BB962C8B-B14F-4D97-AF65-F5344CB8AC3E}">
        <p14:creationId xmlns:p14="http://schemas.microsoft.com/office/powerpoint/2010/main" val="144244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F2FC88E-1942-4B00-89E9-4AF4FC37FBB0}" type="slidenum">
              <a:rPr lang="en-US" altLang="en-US"/>
              <a:pPr/>
              <a:t>‹#›</a:t>
            </a:fld>
            <a:endParaRPr lang="en-US" altLang="en-US"/>
          </a:p>
        </p:txBody>
      </p:sp>
    </p:spTree>
    <p:extLst>
      <p:ext uri="{BB962C8B-B14F-4D97-AF65-F5344CB8AC3E}">
        <p14:creationId xmlns:p14="http://schemas.microsoft.com/office/powerpoint/2010/main" val="237525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buClr>
                <a:schemeClr val="bg2">
                  <a:lumMod val="75000"/>
                </a:schemeClr>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7F2C43-3A80-4BD7-9E88-221D2A2D0C7B}" type="slidenum">
              <a:rPr lang="en-US" altLang="en-US"/>
              <a:pPr/>
              <a:t>‹#›</a:t>
            </a:fld>
            <a:endParaRPr lang="en-US" altLang="en-US"/>
          </a:p>
        </p:txBody>
      </p:sp>
    </p:spTree>
    <p:extLst>
      <p:ext uri="{BB962C8B-B14F-4D97-AF65-F5344CB8AC3E}">
        <p14:creationId xmlns:p14="http://schemas.microsoft.com/office/powerpoint/2010/main" val="582818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293C6D7-73FE-4469-97F8-B18E12554C1B}" type="slidenum">
              <a:rPr lang="en-US" altLang="en-US"/>
              <a:pPr/>
              <a:t>‹#›</a:t>
            </a:fld>
            <a:endParaRPr lang="en-US" altLang="en-US"/>
          </a:p>
        </p:txBody>
      </p:sp>
    </p:spTree>
    <p:extLst>
      <p:ext uri="{BB962C8B-B14F-4D97-AF65-F5344CB8AC3E}">
        <p14:creationId xmlns:p14="http://schemas.microsoft.com/office/powerpoint/2010/main" val="3181481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DA3C93A-3668-4570-A016-1B5A3AAD9246}" type="slidenum">
              <a:rPr lang="en-US" altLang="en-US"/>
              <a:pPr/>
              <a:t>‹#›</a:t>
            </a:fld>
            <a:endParaRPr lang="en-US" altLang="en-US"/>
          </a:p>
        </p:txBody>
      </p:sp>
    </p:spTree>
    <p:extLst>
      <p:ext uri="{BB962C8B-B14F-4D97-AF65-F5344CB8AC3E}">
        <p14:creationId xmlns:p14="http://schemas.microsoft.com/office/powerpoint/2010/main" val="27478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454B5DE-C25C-4E9C-BD91-BB1CD8C352A3}" type="slidenum">
              <a:rPr lang="en-US" altLang="en-US"/>
              <a:pPr/>
              <a:t>‹#›</a:t>
            </a:fld>
            <a:endParaRPr lang="en-US" altLang="en-US"/>
          </a:p>
        </p:txBody>
      </p:sp>
    </p:spTree>
    <p:extLst>
      <p:ext uri="{BB962C8B-B14F-4D97-AF65-F5344CB8AC3E}">
        <p14:creationId xmlns:p14="http://schemas.microsoft.com/office/powerpoint/2010/main" val="3038596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800244F-7168-485F-A7CC-073193B02934}" type="slidenum">
              <a:rPr lang="en-US" altLang="en-US"/>
              <a:pPr/>
              <a:t>‹#›</a:t>
            </a:fld>
            <a:endParaRPr lang="en-US" altLang="en-US"/>
          </a:p>
        </p:txBody>
      </p:sp>
    </p:spTree>
    <p:extLst>
      <p:ext uri="{BB962C8B-B14F-4D97-AF65-F5344CB8AC3E}">
        <p14:creationId xmlns:p14="http://schemas.microsoft.com/office/powerpoint/2010/main" val="1027070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06CE95-6BEE-48A1-9BA4-0671AD2C5DFF}" type="slidenum">
              <a:rPr lang="en-US" altLang="en-US"/>
              <a:pPr/>
              <a:t>‹#›</a:t>
            </a:fld>
            <a:endParaRPr lang="en-US" altLang="en-US"/>
          </a:p>
        </p:txBody>
      </p:sp>
    </p:spTree>
    <p:extLst>
      <p:ext uri="{BB962C8B-B14F-4D97-AF65-F5344CB8AC3E}">
        <p14:creationId xmlns:p14="http://schemas.microsoft.com/office/powerpoint/2010/main" val="4021039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A75DDC8-C1DC-4DD3-AB70-26AAD2E8A2EE}" type="slidenum">
              <a:rPr lang="en-US" altLang="en-US"/>
              <a:pPr/>
              <a:t>‹#›</a:t>
            </a:fld>
            <a:endParaRPr lang="en-US" altLang="en-US"/>
          </a:p>
        </p:txBody>
      </p:sp>
    </p:spTree>
    <p:extLst>
      <p:ext uri="{BB962C8B-B14F-4D97-AF65-F5344CB8AC3E}">
        <p14:creationId xmlns:p14="http://schemas.microsoft.com/office/powerpoint/2010/main" val="167241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FE2287-B62E-46A7-9063-46BAA19C5EB2}" type="slidenum">
              <a:rPr lang="en-US" altLang="en-US"/>
              <a:pPr/>
              <a:t>‹#›</a:t>
            </a:fld>
            <a:endParaRPr lang="en-US" altLang="en-US"/>
          </a:p>
        </p:txBody>
      </p:sp>
    </p:spTree>
    <p:extLst>
      <p:ext uri="{BB962C8B-B14F-4D97-AF65-F5344CB8AC3E}">
        <p14:creationId xmlns:p14="http://schemas.microsoft.com/office/powerpoint/2010/main" val="241277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730B475-5441-460D-977A-2033D3C4C055}" type="slidenum">
              <a:rPr lang="en-US" altLang="en-US"/>
              <a:pPr/>
              <a:t>‹#›</a:t>
            </a:fld>
            <a:endParaRPr lang="en-US" altLang="en-US"/>
          </a:p>
        </p:txBody>
      </p:sp>
    </p:spTree>
    <p:extLst>
      <p:ext uri="{BB962C8B-B14F-4D97-AF65-F5344CB8AC3E}">
        <p14:creationId xmlns:p14="http://schemas.microsoft.com/office/powerpoint/2010/main" val="167817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65DE588-7560-41BC-ABC0-3334FD131A46}" type="slidenum">
              <a:rPr lang="en-US" altLang="en-US"/>
              <a:pPr/>
              <a:t>‹#›</a:t>
            </a:fld>
            <a:endParaRPr lang="en-US" altLang="en-US"/>
          </a:p>
        </p:txBody>
      </p:sp>
    </p:spTree>
    <p:extLst>
      <p:ext uri="{BB962C8B-B14F-4D97-AF65-F5344CB8AC3E}">
        <p14:creationId xmlns:p14="http://schemas.microsoft.com/office/powerpoint/2010/main" val="10585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4090E69-E203-4F16-AD5D-1C580633658A}" type="slidenum">
              <a:rPr lang="en-US" altLang="en-US"/>
              <a:pPr/>
              <a:t>‹#›</a:t>
            </a:fld>
            <a:endParaRPr lang="en-US" altLang="en-US"/>
          </a:p>
        </p:txBody>
      </p:sp>
    </p:spTree>
    <p:extLst>
      <p:ext uri="{BB962C8B-B14F-4D97-AF65-F5344CB8AC3E}">
        <p14:creationId xmlns:p14="http://schemas.microsoft.com/office/powerpoint/2010/main" val="61074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587F142-5C2B-403E-BA0B-A2FB0FB8C221}" type="slidenum">
              <a:rPr lang="en-US" altLang="en-US"/>
              <a:pPr/>
              <a:t>‹#›</a:t>
            </a:fld>
            <a:endParaRPr lang="en-US" altLang="en-US"/>
          </a:p>
        </p:txBody>
      </p:sp>
    </p:spTree>
    <p:extLst>
      <p:ext uri="{BB962C8B-B14F-4D97-AF65-F5344CB8AC3E}">
        <p14:creationId xmlns:p14="http://schemas.microsoft.com/office/powerpoint/2010/main" val="249861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F9BAABA-FD36-40E6-8395-CFA8FC8B296F}" type="slidenum">
              <a:rPr lang="en-US" altLang="en-US"/>
              <a:pPr/>
              <a:t>‹#›</a:t>
            </a:fld>
            <a:endParaRPr lang="en-US" altLang="en-US"/>
          </a:p>
        </p:txBody>
      </p:sp>
    </p:spTree>
    <p:extLst>
      <p:ext uri="{BB962C8B-B14F-4D97-AF65-F5344CB8AC3E}">
        <p14:creationId xmlns:p14="http://schemas.microsoft.com/office/powerpoint/2010/main" val="50200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3B7E9BC-4E36-4853-A001-FAF94AC179D6}" type="slidenum">
              <a:rPr lang="en-US" altLang="en-US"/>
              <a:pPr/>
              <a:t>‹#›</a:t>
            </a:fld>
            <a:endParaRPr lang="en-US" altLang="en-US"/>
          </a:p>
        </p:txBody>
      </p:sp>
    </p:spTree>
    <p:extLst>
      <p:ext uri="{BB962C8B-B14F-4D97-AF65-F5344CB8AC3E}">
        <p14:creationId xmlns:p14="http://schemas.microsoft.com/office/powerpoint/2010/main" val="181536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4101"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4102"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64351C1A-08C0-415A-B714-0A6CD5978A55}" type="slidenum">
              <a:rPr lang="en-US" altLang="en-US"/>
              <a:pPr/>
              <a:t>‹#›</a:t>
            </a:fld>
            <a:endParaRPr lang="en-US" altLang="en-US"/>
          </a:p>
        </p:txBody>
      </p:sp>
      <p:grpSp>
        <p:nvGrpSpPr>
          <p:cNvPr id="4103" name="Group 7"/>
          <p:cNvGrpSpPr>
            <a:grpSpLocks/>
          </p:cNvGrpSpPr>
          <p:nvPr/>
        </p:nvGrpSpPr>
        <p:grpSpPr bwMode="auto">
          <a:xfrm>
            <a:off x="168275" y="228600"/>
            <a:ext cx="8823325" cy="6096000"/>
            <a:chOff x="106" y="144"/>
            <a:chExt cx="5558" cy="3840"/>
          </a:xfrm>
        </p:grpSpPr>
        <p:sp>
          <p:nvSpPr>
            <p:cNvPr id="410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sp>
          <p:nvSpPr>
            <p:cNvPr id="4105"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3" r:id="rId12"/>
    <p:sldLayoutId id="2147483674" r:id="rId13"/>
    <p:sldLayoutId id="2147483675" r:id="rId14"/>
  </p:sldLayoutIdLst>
  <p:hf hdr="0" ftr="0" dt="0"/>
  <p:txStyles>
    <p:titleStyle>
      <a:lvl1pPr algn="l" rtl="0" fontAlgn="base">
        <a:spcBef>
          <a:spcPct val="0"/>
        </a:spcBef>
        <a:spcAft>
          <a:spcPct val="0"/>
        </a:spcAft>
        <a:defRPr sz="3300" kern="12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anose="020B0A04020102020204" pitchFamily="34" charset="0"/>
        </a:defRPr>
      </a:lvl2pPr>
      <a:lvl3pPr algn="l" rtl="0" fontAlgn="base">
        <a:spcBef>
          <a:spcPct val="0"/>
        </a:spcBef>
        <a:spcAft>
          <a:spcPct val="0"/>
        </a:spcAft>
        <a:defRPr sz="3300">
          <a:solidFill>
            <a:schemeClr val="tx2"/>
          </a:solidFill>
          <a:latin typeface="Arial Black" panose="020B0A04020102020204" pitchFamily="34" charset="0"/>
        </a:defRPr>
      </a:lvl3pPr>
      <a:lvl4pPr algn="l" rtl="0" fontAlgn="base">
        <a:spcBef>
          <a:spcPct val="0"/>
        </a:spcBef>
        <a:spcAft>
          <a:spcPct val="0"/>
        </a:spcAft>
        <a:defRPr sz="3300">
          <a:solidFill>
            <a:schemeClr val="tx2"/>
          </a:solidFill>
          <a:latin typeface="Arial Black" panose="020B0A04020102020204" pitchFamily="34" charset="0"/>
        </a:defRPr>
      </a:lvl4pPr>
      <a:lvl5pPr algn="l" rtl="0" fontAlgn="base">
        <a:spcBef>
          <a:spcPct val="0"/>
        </a:spcBef>
        <a:spcAft>
          <a:spcPct val="0"/>
        </a:spcAft>
        <a:defRPr sz="3300">
          <a:solidFill>
            <a:schemeClr val="tx2"/>
          </a:solidFill>
          <a:latin typeface="Arial Black" panose="020B0A04020102020204" pitchFamily="34" charset="0"/>
        </a:defRPr>
      </a:lvl5pPr>
      <a:lvl6pPr marL="457200" algn="l" rtl="0" fontAlgn="base">
        <a:spcBef>
          <a:spcPct val="0"/>
        </a:spcBef>
        <a:spcAft>
          <a:spcPct val="0"/>
        </a:spcAft>
        <a:defRPr sz="3300">
          <a:solidFill>
            <a:schemeClr val="tx2"/>
          </a:solidFill>
          <a:latin typeface="Arial Black" panose="020B0A04020102020204" pitchFamily="34" charset="0"/>
        </a:defRPr>
      </a:lvl6pPr>
      <a:lvl7pPr marL="914400" algn="l" rtl="0" fontAlgn="base">
        <a:spcBef>
          <a:spcPct val="0"/>
        </a:spcBef>
        <a:spcAft>
          <a:spcPct val="0"/>
        </a:spcAft>
        <a:defRPr sz="3300">
          <a:solidFill>
            <a:schemeClr val="tx2"/>
          </a:solidFill>
          <a:latin typeface="Arial Black" panose="020B0A04020102020204" pitchFamily="34" charset="0"/>
        </a:defRPr>
      </a:lvl7pPr>
      <a:lvl8pPr marL="1371600" algn="l" rtl="0" fontAlgn="base">
        <a:spcBef>
          <a:spcPct val="0"/>
        </a:spcBef>
        <a:spcAft>
          <a:spcPct val="0"/>
        </a:spcAft>
        <a:defRPr sz="3300">
          <a:solidFill>
            <a:schemeClr val="tx2"/>
          </a:solidFill>
          <a:latin typeface="Arial Black" panose="020B0A04020102020204" pitchFamily="34" charset="0"/>
        </a:defRPr>
      </a:lvl8pPr>
      <a:lvl9pPr marL="1828800" algn="l" rtl="0" fontAlgn="base">
        <a:spcBef>
          <a:spcPct val="0"/>
        </a:spcBef>
        <a:spcAft>
          <a:spcPct val="0"/>
        </a:spcAft>
        <a:defRPr sz="3300">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lr>
          <a:schemeClr val="bg2"/>
        </a:buClr>
        <a:buSzPct val="70000"/>
        <a:buFont typeface="Wingdings" panose="05000000000000000000" pitchFamily="2" charset="2"/>
        <a:buChar char="l"/>
        <a:defRPr sz="31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150000"/>
        <a:buChar char="•"/>
        <a:defRPr sz="22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5000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folHlink"/>
        </a:buClr>
        <a:buSzPct val="15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0849C7A-6C90-493A-913C-B2DC77AD65C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3.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sldNum" sz="quarter" idx="4"/>
          </p:nvPr>
        </p:nvSpPr>
        <p:spPr/>
        <p:txBody>
          <a:bodyPr/>
          <a:lstStyle/>
          <a:p>
            <a:fld id="{748DBF53-3021-45BE-BB4D-1DFFD883685D}" type="slidenum">
              <a:rPr lang="en-US" altLang="en-US"/>
              <a:pPr/>
              <a:t>1</a:t>
            </a:fld>
            <a:endParaRPr lang="en-US" altLang="en-US"/>
          </a:p>
        </p:txBody>
      </p:sp>
      <p:sp>
        <p:nvSpPr>
          <p:cNvPr id="2050" name="Rectangle 2"/>
          <p:cNvSpPr>
            <a:spLocks noGrp="1" noChangeArrowheads="1"/>
          </p:cNvSpPr>
          <p:nvPr>
            <p:ph type="ctrTitle"/>
          </p:nvPr>
        </p:nvSpPr>
        <p:spPr/>
        <p:txBody>
          <a:bodyPr/>
          <a:lstStyle/>
          <a:p>
            <a:r>
              <a:rPr lang="en-US" altLang="en-US" sz="3200" i="0" dirty="0"/>
              <a:t>The Firm’s Overall </a:t>
            </a:r>
            <a:br>
              <a:rPr lang="en-US" altLang="en-US" sz="3200" i="0" dirty="0"/>
            </a:br>
            <a:r>
              <a:rPr lang="en-US" altLang="en-US" sz="3200" i="0" dirty="0"/>
              <a:t>Cost of Capital (WACC),</a:t>
            </a:r>
            <a:br>
              <a:rPr lang="en-US" altLang="en-US" sz="3200" i="0" dirty="0"/>
            </a:br>
            <a:r>
              <a:rPr lang="en-US" altLang="en-US" sz="3200" i="0" dirty="0"/>
              <a:t>Capital Structure Considerations</a:t>
            </a:r>
          </a:p>
        </p:txBody>
      </p:sp>
      <p:sp>
        <p:nvSpPr>
          <p:cNvPr id="2051" name="Rectangle 3"/>
          <p:cNvSpPr>
            <a:spLocks noGrp="1" noChangeArrowheads="1"/>
          </p:cNvSpPr>
          <p:nvPr>
            <p:ph type="subTitle" idx="1"/>
          </p:nvPr>
        </p:nvSpPr>
        <p:spPr/>
        <p:txBody>
          <a:bodyPr/>
          <a:lstStyle/>
          <a:p>
            <a:r>
              <a:rPr lang="en-US" altLang="en-US" sz="1800" dirty="0"/>
              <a:t>FIN 300</a:t>
            </a:r>
          </a:p>
          <a:p>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42213A90-2D67-4591-B3BE-76BE2A9ACCAD}" type="slidenum">
              <a:rPr lang="en-US" altLang="en-US"/>
              <a:pPr/>
              <a:t>10</a:t>
            </a:fld>
            <a:endParaRPr lang="en-US" altLang="en-US"/>
          </a:p>
        </p:txBody>
      </p:sp>
      <p:sp>
        <p:nvSpPr>
          <p:cNvPr id="32770" name="Rectangle 2"/>
          <p:cNvSpPr>
            <a:spLocks noGrp="1" noChangeArrowheads="1"/>
          </p:cNvSpPr>
          <p:nvPr>
            <p:ph type="title"/>
          </p:nvPr>
        </p:nvSpPr>
        <p:spPr/>
        <p:txBody>
          <a:bodyPr/>
          <a:lstStyle/>
          <a:p>
            <a:r>
              <a:rPr lang="en-US" altLang="en-US" sz="2400" dirty="0"/>
              <a:t>The weighted average cost of capital </a:t>
            </a:r>
          </a:p>
        </p:txBody>
      </p:sp>
      <mc:AlternateContent xmlns:mc="http://schemas.openxmlformats.org/markup-compatibility/2006" xmlns:a14="http://schemas.microsoft.com/office/drawing/2010/main">
        <mc:Choice Requires="a14">
          <p:sp>
            <p:nvSpPr>
              <p:cNvPr id="32771" name="Rectangle 3"/>
              <p:cNvSpPr>
                <a:spLocks noGrp="1" noChangeArrowheads="1"/>
              </p:cNvSpPr>
              <p:nvPr>
                <p:ph type="body" sz="half" idx="1"/>
              </p:nvPr>
            </p:nvSpPr>
            <p:spPr>
              <a:xfrm>
                <a:off x="304800" y="1828800"/>
                <a:ext cx="8610600" cy="4038600"/>
              </a:xfrm>
            </p:spPr>
            <p:txBody>
              <a:bodyPr/>
              <a:lstStyle/>
              <a:p>
                <a:pPr>
                  <a:buFont typeface="Wingdings" panose="05000000000000000000" pitchFamily="2" charset="2"/>
                  <a:buNone/>
                </a:pPr>
                <a:r>
                  <a:rPr lang="en-US" altLang="en-US" sz="2000" dirty="0"/>
                  <a:t>     The WACC summarizes the after-tax cost of capital to the firm from all sources of financing.  Assuming no preferred stock, the weights are the % of equity and debt in the capital structure.</a:t>
                </a:r>
              </a:p>
              <a:p>
                <a:pPr>
                  <a:buFont typeface="Wingdings" panose="05000000000000000000" pitchFamily="2" charset="2"/>
                  <a:buNone/>
                </a:pPr>
                <a:endParaRPr lang="en-US" altLang="en-US" sz="2000" dirty="0"/>
              </a:p>
              <a:p>
                <a:pPr>
                  <a:buNone/>
                </a:pPr>
                <a14:m>
                  <m:oMathPara xmlns:m="http://schemas.openxmlformats.org/officeDocument/2006/math">
                    <m:oMathParaPr>
                      <m:jc m:val="centerGroup"/>
                    </m:oMathParaPr>
                    <m:oMath xmlns:m="http://schemas.openxmlformats.org/officeDocument/2006/math">
                      <m:r>
                        <a:rPr lang="en-US" altLang="en-US" sz="2000" b="0" i="1" smtClean="0">
                          <a:latin typeface="Cambria Math" panose="02040503050406030204" pitchFamily="18" charset="0"/>
                        </a:rPr>
                        <m:t>𝑊𝐴𝐶𝐶</m:t>
                      </m:r>
                      <m:r>
                        <a:rPr lang="en-US" altLang="en-US" sz="2000" b="0" i="1" smtClean="0">
                          <a:latin typeface="Cambria Math" panose="02040503050406030204" pitchFamily="18" charset="0"/>
                        </a:rPr>
                        <m:t>= </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𝑟</m:t>
                          </m:r>
                        </m:e>
                        <m:sub>
                          <m:r>
                            <a:rPr lang="en-US" altLang="en-US" sz="2000" b="0" i="1" smtClean="0">
                              <a:latin typeface="Cambria Math" panose="02040503050406030204" pitchFamily="18" charset="0"/>
                            </a:rPr>
                            <m:t>𝐸</m:t>
                          </m:r>
                        </m:sub>
                      </m:sSub>
                      <m:d>
                        <m:dPr>
                          <m:ctrlPr>
                            <a:rPr lang="en-US" altLang="en-US" sz="2000" b="0" i="1" smtClean="0">
                              <a:latin typeface="Cambria Math" panose="02040503050406030204" pitchFamily="18" charset="0"/>
                            </a:rPr>
                          </m:ctrlPr>
                        </m:dPr>
                        <m:e>
                          <m:f>
                            <m:fPr>
                              <m:ctrlPr>
                                <a:rPr lang="en-US" altLang="en-US" sz="2000" b="0" i="1" smtClean="0">
                                  <a:latin typeface="Cambria Math" panose="02040503050406030204" pitchFamily="18" charset="0"/>
                                </a:rPr>
                              </m:ctrlPr>
                            </m:fPr>
                            <m:num>
                              <m:r>
                                <a:rPr lang="en-US" altLang="en-US" sz="2000" b="0" i="1" smtClean="0">
                                  <a:latin typeface="Cambria Math" panose="02040503050406030204" pitchFamily="18" charset="0"/>
                                </a:rPr>
                                <m:t>𝐸</m:t>
                              </m:r>
                            </m:num>
                            <m:den>
                              <m:r>
                                <a:rPr lang="en-US" altLang="en-US" sz="2000" b="0" i="1" smtClean="0">
                                  <a:latin typeface="Cambria Math" panose="02040503050406030204" pitchFamily="18" charset="0"/>
                                </a:rPr>
                                <m:t>𝐷</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𝐸</m:t>
                              </m:r>
                            </m:den>
                          </m:f>
                        </m:e>
                      </m:d>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𝑟</m:t>
                          </m:r>
                        </m:e>
                        <m:sub>
                          <m:r>
                            <a:rPr lang="en-US" altLang="en-US" sz="2000" b="0" i="1" smtClean="0">
                              <a:latin typeface="Cambria Math" panose="02040503050406030204" pitchFamily="18" charset="0"/>
                            </a:rPr>
                            <m:t>𝐷</m:t>
                          </m:r>
                        </m:sub>
                      </m:sSub>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1−</m:t>
                          </m:r>
                          <m:r>
                            <a:rPr lang="en-US" altLang="en-US" sz="2000" b="0" i="1" smtClean="0">
                              <a:latin typeface="Cambria Math" panose="02040503050406030204" pitchFamily="18" charset="0"/>
                            </a:rPr>
                            <m:t>𝑡</m:t>
                          </m:r>
                        </m:e>
                      </m:d>
                      <m:d>
                        <m:dPr>
                          <m:ctrlPr>
                            <a:rPr lang="en-US" altLang="en-US" sz="2000" b="0" i="1" smtClean="0">
                              <a:latin typeface="Cambria Math" panose="02040503050406030204" pitchFamily="18" charset="0"/>
                            </a:rPr>
                          </m:ctrlPr>
                        </m:dPr>
                        <m:e>
                          <m:f>
                            <m:fPr>
                              <m:ctrlPr>
                                <a:rPr lang="en-US" altLang="en-US" sz="2000" b="0" i="1" smtClean="0">
                                  <a:latin typeface="Cambria Math" panose="02040503050406030204" pitchFamily="18" charset="0"/>
                                </a:rPr>
                              </m:ctrlPr>
                            </m:fPr>
                            <m:num>
                              <m:r>
                                <a:rPr lang="en-US" altLang="en-US" sz="2000" b="0" i="1" smtClean="0">
                                  <a:latin typeface="Cambria Math" panose="02040503050406030204" pitchFamily="18" charset="0"/>
                                </a:rPr>
                                <m:t>𝐷</m:t>
                              </m:r>
                            </m:num>
                            <m:den>
                              <m:r>
                                <a:rPr lang="en-US" altLang="en-US" sz="2000" b="0" i="1" smtClean="0">
                                  <a:latin typeface="Cambria Math" panose="02040503050406030204" pitchFamily="18" charset="0"/>
                                </a:rPr>
                                <m:t>𝐷</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𝐸</m:t>
                              </m:r>
                            </m:den>
                          </m:f>
                        </m:e>
                      </m:d>
                    </m:oMath>
                  </m:oMathPara>
                </a14:m>
                <a:endParaRPr lang="en-US" altLang="en-US" sz="2000" dirty="0"/>
              </a:p>
              <a:p>
                <a:pPr>
                  <a:buFont typeface="Wingdings" panose="05000000000000000000" pitchFamily="2" charset="2"/>
                  <a:buNone/>
                </a:pPr>
                <a:endParaRPr lang="en-US" altLang="en-US" sz="2000" dirty="0"/>
              </a:p>
            </p:txBody>
          </p:sp>
        </mc:Choice>
        <mc:Fallback xmlns="">
          <p:sp>
            <p:nvSpPr>
              <p:cNvPr id="32771" name="Rectangle 3"/>
              <p:cNvSpPr>
                <a:spLocks noGrp="1" noRot="1" noChangeAspect="1" noMove="1" noResize="1" noEditPoints="1" noAdjustHandles="1" noChangeArrowheads="1" noChangeShapeType="1" noTextEdit="1"/>
              </p:cNvSpPr>
              <p:nvPr>
                <p:ph type="body" sz="half" idx="1"/>
              </p:nvPr>
            </p:nvSpPr>
            <p:spPr>
              <a:xfrm>
                <a:off x="304800" y="1828800"/>
                <a:ext cx="8610600" cy="4038600"/>
              </a:xfrm>
              <a:blipFill>
                <a:blip r:embed="rId2"/>
                <a:stretch>
                  <a:fillRect t="-603" r="-7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8C9C380-27AB-491A-BCD8-FB63BA0BCB6E}" type="slidenum">
              <a:rPr lang="en-US" altLang="en-US"/>
              <a:pPr/>
              <a:t>11</a:t>
            </a:fld>
            <a:endParaRPr lang="en-US" altLang="en-US"/>
          </a:p>
        </p:txBody>
      </p:sp>
      <p:sp>
        <p:nvSpPr>
          <p:cNvPr id="34818" name="Rectangle 2"/>
          <p:cNvSpPr>
            <a:spLocks noGrp="1" noChangeArrowheads="1"/>
          </p:cNvSpPr>
          <p:nvPr>
            <p:ph type="title"/>
          </p:nvPr>
        </p:nvSpPr>
        <p:spPr/>
        <p:txBody>
          <a:bodyPr/>
          <a:lstStyle/>
          <a:p>
            <a:r>
              <a:rPr lang="en-US" altLang="en-US" sz="2400" dirty="0"/>
              <a:t>WACC Example</a:t>
            </a:r>
          </a:p>
        </p:txBody>
      </p:sp>
      <p:sp>
        <p:nvSpPr>
          <p:cNvPr id="34819" name="Rectangle 3"/>
          <p:cNvSpPr>
            <a:spLocks noGrp="1" noChangeArrowheads="1"/>
          </p:cNvSpPr>
          <p:nvPr>
            <p:ph type="body" idx="1"/>
          </p:nvPr>
        </p:nvSpPr>
        <p:spPr>
          <a:xfrm>
            <a:off x="457200" y="1905000"/>
            <a:ext cx="7696200" cy="4038600"/>
          </a:xfrm>
        </p:spPr>
        <p:txBody>
          <a:bodyPr/>
          <a:lstStyle/>
          <a:p>
            <a:pPr>
              <a:lnSpc>
                <a:spcPct val="90000"/>
              </a:lnSpc>
              <a:buFont typeface="Wingdings" panose="05000000000000000000" pitchFamily="2" charset="2"/>
              <a:buNone/>
            </a:pPr>
            <a:r>
              <a:rPr lang="en-US" altLang="en-US" sz="2000" dirty="0"/>
              <a:t>	In 2007 the market values of Alcoa’s stock and debt were $31,460 million and $7,397 million, respectively.   The marginal tax rate was 35%.</a:t>
            </a:r>
          </a:p>
          <a:p>
            <a:pPr>
              <a:lnSpc>
                <a:spcPct val="90000"/>
              </a:lnSpc>
              <a:buFont typeface="Wingdings" panose="05000000000000000000" pitchFamily="2" charset="2"/>
              <a:buNone/>
            </a:pPr>
            <a:endParaRPr lang="en-US" altLang="en-US" sz="2000" dirty="0"/>
          </a:p>
          <a:p>
            <a:pPr>
              <a:lnSpc>
                <a:spcPct val="90000"/>
              </a:lnSpc>
              <a:buFont typeface="Wingdings" panose="05000000000000000000" pitchFamily="2" charset="2"/>
              <a:buNone/>
            </a:pPr>
            <a:r>
              <a:rPr lang="en-US" altLang="en-US" sz="2000" dirty="0"/>
              <a:t>	Hence its total value was $31,460 million + $7,397 million = $38,857 million. </a:t>
            </a:r>
          </a:p>
          <a:p>
            <a:pPr>
              <a:lnSpc>
                <a:spcPct val="90000"/>
              </a:lnSpc>
              <a:buFont typeface="Wingdings" panose="05000000000000000000" pitchFamily="2" charset="2"/>
              <a:buNone/>
            </a:pPr>
            <a:endParaRPr lang="en-US" altLang="en-US" sz="2000" dirty="0"/>
          </a:p>
          <a:p>
            <a:pPr>
              <a:lnSpc>
                <a:spcPct val="90000"/>
              </a:lnSpc>
              <a:buFont typeface="Wingdings" panose="05000000000000000000" pitchFamily="2" charset="2"/>
              <a:buNone/>
            </a:pPr>
            <a:r>
              <a:rPr lang="en-US" altLang="en-US" sz="2000" dirty="0"/>
              <a:t>	What was Alcoa’s 2007 WACC?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7263E8BD-DD96-4CEB-98C4-90ACAE0B1EAD}" type="slidenum">
              <a:rPr lang="en-US" altLang="en-US"/>
              <a:pPr/>
              <a:t>12</a:t>
            </a:fld>
            <a:endParaRPr lang="en-US" altLang="en-US"/>
          </a:p>
        </p:txBody>
      </p:sp>
      <mc:AlternateContent xmlns:mc="http://schemas.openxmlformats.org/markup-compatibility/2006" xmlns:a14="http://schemas.microsoft.com/office/drawing/2010/main">
        <mc:Choice Requires="a14">
          <p:sp>
            <p:nvSpPr>
              <p:cNvPr id="35842" name="Rectangle 2"/>
              <p:cNvSpPr>
                <a:spLocks noGrp="1" noChangeArrowheads="1"/>
              </p:cNvSpPr>
              <p:nvPr>
                <p:ph type="title"/>
              </p:nvPr>
            </p:nvSpPr>
            <p:spPr/>
            <p:txBody>
              <a:bodyPr/>
              <a:lstStyle/>
              <a:p>
                <a:r>
                  <a:rPr lang="en-US" altLang="en-US" sz="2400" dirty="0"/>
                  <a:t>WACC Example, cont.</a:t>
                </a:r>
                <a:br>
                  <a:rPr lang="en-US" altLang="en-US" sz="2400" dirty="0"/>
                </a:br>
                <a:r>
                  <a:rPr lang="en-US" altLang="en-US" sz="2400" dirty="0"/>
                  <a:t>Assume </a:t>
                </a:r>
                <a14:m>
                  <m:oMath xmlns:m="http://schemas.openxmlformats.org/officeDocument/2006/math">
                    <m:sSub>
                      <m:sSubPr>
                        <m:ctrlPr>
                          <a:rPr lang="en-US" altLang="en-US" sz="2400" i="1" smtClean="0">
                            <a:latin typeface="Cambria Math" panose="02040503050406030204" pitchFamily="18" charset="0"/>
                          </a:rPr>
                        </m:ctrlPr>
                      </m:sSubPr>
                      <m:e>
                        <m:r>
                          <a:rPr lang="en-US" altLang="en-US" sz="2400" b="0" i="1" smtClean="0">
                            <a:latin typeface="Cambria Math" panose="02040503050406030204" pitchFamily="18" charset="0"/>
                          </a:rPr>
                          <m:t>𝑟</m:t>
                        </m:r>
                      </m:e>
                      <m:sub>
                        <m:r>
                          <a:rPr lang="en-US" altLang="en-US" sz="2400" b="0" i="1" smtClean="0">
                            <a:latin typeface="Cambria Math" panose="02040503050406030204" pitchFamily="18" charset="0"/>
                          </a:rPr>
                          <m:t>𝐸</m:t>
                        </m:r>
                      </m:sub>
                    </m:sSub>
                    <m:r>
                      <a:rPr lang="en-US" altLang="en-US" sz="2400" b="0" i="1" smtClean="0">
                        <a:latin typeface="Cambria Math" panose="02040503050406030204" pitchFamily="18" charset="0"/>
                      </a:rPr>
                      <m:t>=14.75%  ,  </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𝑟</m:t>
                        </m:r>
                      </m:e>
                      <m:sub>
                        <m:r>
                          <a:rPr lang="en-US" altLang="en-US" sz="2400" b="0" i="1" smtClean="0">
                            <a:latin typeface="Cambria Math" panose="02040503050406030204" pitchFamily="18" charset="0"/>
                          </a:rPr>
                          <m:t>𝐷</m:t>
                        </m:r>
                      </m:sub>
                    </m:sSub>
                    <m:r>
                      <a:rPr lang="en-US" altLang="en-US" sz="2400" b="0" i="1" smtClean="0">
                        <a:latin typeface="Cambria Math" panose="02040503050406030204" pitchFamily="18" charset="0"/>
                      </a:rPr>
                      <m:t>=6.09%</m:t>
                    </m:r>
                  </m:oMath>
                </a14:m>
                <a:endParaRPr lang="en-US" altLang="en-US" sz="2400" dirty="0"/>
              </a:p>
            </p:txBody>
          </p:sp>
        </mc:Choice>
        <mc:Fallback xmlns="">
          <p:sp>
            <p:nvSpPr>
              <p:cNvPr id="35842" name="Rectangle 2"/>
              <p:cNvSpPr>
                <a:spLocks noGrp="1" noRot="1" noChangeAspect="1" noMove="1" noResize="1" noEditPoints="1" noAdjustHandles="1" noChangeArrowheads="1" noChangeShapeType="1" noTextEdit="1"/>
              </p:cNvSpPr>
              <p:nvPr>
                <p:ph type="title"/>
              </p:nvPr>
            </p:nvSpPr>
            <p:spPr>
              <a:blipFill>
                <a:blip r:embed="rId2"/>
                <a:stretch>
                  <a:fillRect l="-1188" b="-12299"/>
                </a:stretch>
              </a:blipFill>
            </p:spPr>
            <p:txBody>
              <a:bodyPr/>
              <a:lstStyle/>
              <a:p>
                <a:r>
                  <a:rPr lang="en-US">
                    <a:noFill/>
                  </a:rPr>
                  <a:t> </a:t>
                </a:r>
              </a:p>
            </p:txBody>
          </p:sp>
        </mc:Fallback>
      </mc:AlternateContent>
      <p:sp>
        <p:nvSpPr>
          <p:cNvPr id="35843" name="Rectangle 3"/>
          <p:cNvSpPr>
            <a:spLocks noGrp="1" noChangeArrowheads="1"/>
          </p:cNvSpPr>
          <p:nvPr>
            <p:ph type="body" sz="half" idx="1"/>
          </p:nvPr>
        </p:nvSpPr>
        <p:spPr>
          <a:xfrm>
            <a:off x="381000" y="1905000"/>
            <a:ext cx="7543800" cy="4038600"/>
          </a:xfrm>
        </p:spPr>
        <p:txBody>
          <a:bodyPr/>
          <a:lstStyle/>
          <a:p>
            <a:pPr>
              <a:buFont typeface="Wingdings" panose="05000000000000000000" pitchFamily="2" charset="2"/>
              <a:buNone/>
            </a:pPr>
            <a:r>
              <a:rPr lang="en-US" altLang="en-US" sz="2000" dirty="0"/>
              <a:t>	Given the costs of common stock, preferred stock, and debt and the numbers on the previous slide, Alcoa’s WACC in late 2007 was </a:t>
            </a:r>
          </a:p>
          <a:p>
            <a:endParaRPr lang="en-US" altLang="en-US" sz="2000" dirty="0"/>
          </a:p>
        </p:txBody>
      </p:sp>
      <mc:AlternateContent xmlns:mc="http://schemas.openxmlformats.org/markup-compatibility/2006" xmlns:a14="http://schemas.microsoft.com/office/drawing/2010/main">
        <mc:Choice Requires="a14">
          <p:sp>
            <p:nvSpPr>
              <p:cNvPr id="35844" name="Object 4"/>
              <p:cNvSpPr txBox="1"/>
              <p:nvPr/>
            </p:nvSpPr>
            <p:spPr bwMode="auto">
              <a:xfrm>
                <a:off x="762000" y="3086100"/>
                <a:ext cx="7010400" cy="1778000"/>
              </a:xfrm>
              <a:prstGeom prst="rect">
                <a:avLst/>
              </a:prstGeom>
              <a:noFill/>
            </p:spPr>
            <p:txBody>
              <a:bodyPr>
                <a:normAutofit/>
              </a:bodyPr>
              <a:lstStyle/>
              <a:p>
                <a:pP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𝑊𝐴𝐶𝐶</m:t>
                      </m:r>
                      <m:r>
                        <a:rPr lang="en-US" i="1">
                          <a:solidFill>
                            <a:srgbClr val="000000"/>
                          </a:solidFill>
                          <a:latin typeface="Cambria Math" panose="02040503050406030204" pitchFamily="18" charset="0"/>
                        </a:rPr>
                        <m:t>=14.75%</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31,4</m:t>
                              </m:r>
                              <m:r>
                                <a:rPr lang="en-US" b="0" i="1" smtClean="0">
                                  <a:solidFill>
                                    <a:srgbClr val="000000"/>
                                  </a:solidFill>
                                  <a:latin typeface="Cambria Math" panose="02040503050406030204" pitchFamily="18" charset="0"/>
                                </a:rPr>
                                <m:t>6</m:t>
                              </m:r>
                              <m:r>
                                <a:rPr lang="en-US" i="1">
                                  <a:solidFill>
                                    <a:srgbClr val="000000"/>
                                  </a:solidFill>
                                  <a:latin typeface="Cambria Math" panose="02040503050406030204" pitchFamily="18" charset="0"/>
                                </a:rPr>
                                <m:t>0</m:t>
                              </m:r>
                            </m:num>
                            <m:den>
                              <m:r>
                                <a:rPr lang="en-US" i="1">
                                  <a:solidFill>
                                    <a:srgbClr val="000000"/>
                                  </a:solidFill>
                                  <a:latin typeface="Cambria Math" panose="02040503050406030204" pitchFamily="18" charset="0"/>
                                </a:rPr>
                                <m:t>38,857</m:t>
                              </m:r>
                            </m:den>
                          </m:f>
                        </m:e>
                      </m:d>
                      <m:r>
                        <a:rPr lang="en-US" i="1">
                          <a:solidFill>
                            <a:srgbClr val="000000"/>
                          </a:solidFill>
                          <a:latin typeface="Cambria Math" panose="02040503050406030204" pitchFamily="18" charset="0"/>
                        </a:rPr>
                        <m:t>+(1−0.35)6.09%</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7397</m:t>
                              </m:r>
                            </m:num>
                            <m:den>
                              <m:r>
                                <a:rPr lang="en-US" i="1">
                                  <a:solidFill>
                                    <a:srgbClr val="000000"/>
                                  </a:solidFill>
                                  <a:latin typeface="Cambria Math" panose="02040503050406030204" pitchFamily="18" charset="0"/>
                                </a:rPr>
                                <m:t>38,857</m:t>
                              </m:r>
                            </m:den>
                          </m:f>
                        </m:e>
                      </m:d>
                    </m:oMath>
                  </m:oMathPara>
                </a14:m>
                <a:br>
                  <a:rPr lang="en-US" i="1" dirty="0">
                    <a:solidFill>
                      <a:srgbClr val="000000"/>
                    </a:solidFill>
                    <a:latin typeface="Cambria Math" panose="02040503050406030204" pitchFamily="18" charset="0"/>
                  </a:rPr>
                </a:b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𝑊𝐴𝐶𝐶</m:t>
                      </m:r>
                      <m:r>
                        <a:rPr lang="en-US" i="1">
                          <a:solidFill>
                            <a:srgbClr val="000000"/>
                          </a:solidFill>
                          <a:latin typeface="Cambria Math" panose="02040503050406030204" pitchFamily="18" charset="0"/>
                        </a:rPr>
                        <m:t>=12.69%</m:t>
                      </m:r>
                    </m:oMath>
                  </m:oMathPara>
                </a14:m>
                <a:endParaRPr lang="en-US" dirty="0"/>
              </a:p>
            </p:txBody>
          </p:sp>
        </mc:Choice>
        <mc:Fallback xmlns="">
          <p:sp>
            <p:nvSpPr>
              <p:cNvPr id="35844" name="Object 4"/>
              <p:cNvSpPr txBox="1">
                <a:spLocks noRot="1" noChangeAspect="1" noMove="1" noResize="1" noEditPoints="1" noAdjustHandles="1" noChangeArrowheads="1" noChangeShapeType="1" noTextEdit="1"/>
              </p:cNvSpPr>
              <p:nvPr/>
            </p:nvSpPr>
            <p:spPr bwMode="auto">
              <a:xfrm>
                <a:off x="762000" y="3086100"/>
                <a:ext cx="7010400" cy="1778000"/>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14FB6D-E7A7-4B2D-8253-256DF1C83E40}" type="slidenum">
              <a:rPr lang="en-US" altLang="en-US"/>
              <a:pPr/>
              <a:t>13</a:t>
            </a:fld>
            <a:endParaRPr lang="en-US" altLang="en-US"/>
          </a:p>
        </p:txBody>
      </p:sp>
      <p:sp>
        <p:nvSpPr>
          <p:cNvPr id="36866" name="Rectangle 2"/>
          <p:cNvSpPr>
            <a:spLocks noGrp="1" noChangeArrowheads="1"/>
          </p:cNvSpPr>
          <p:nvPr>
            <p:ph type="title"/>
          </p:nvPr>
        </p:nvSpPr>
        <p:spPr/>
        <p:txBody>
          <a:bodyPr/>
          <a:lstStyle/>
          <a:p>
            <a:r>
              <a:rPr lang="en-US" altLang="en-US" sz="2400" dirty="0"/>
              <a:t>Example WACCs</a:t>
            </a:r>
          </a:p>
        </p:txBody>
      </p:sp>
      <p:pic>
        <p:nvPicPr>
          <p:cNvPr id="7" name="Picture 6" descr="A table lists values including W Ay C C’s for real companies, with a horizontal bar chart to the right, for percentages for W Ay C C’s. The following list provides values for each company; W Ay C C’s decrease from first to last. Row 1. Hershey Company. Beta, 0.37. Equity cost, 5.2%. Debt cost, 1.5%. Percent equity, 89.1%. Percent debt, 10.9%. W Ay C C, 4.8%. Row 2. Target. Beta, 0.54. Equity cost, 6.2%. Debt cost, 2.5%. Percent equity, 75.9%. Percent debt, 24.1%. W Ay C C, 5.1%. Row 3. Nike. Beta, 0.51. Equity cost, 6.1%. Debt cost, 3.2%. Percent equity, 98.6%. Percent debt, 1.4%. W Ay C C, 6.0%. Row 4. Nordstrom. Beta, 0.9. Equity cost, 8.4%. Debt cost, 3.4%. Percent equity, 70.8%. Percent debt, 29.2%. W Ay C C, 6.6%. Row 5. Johnson and Johnson. Beta, 0.79. Equity cost, 7.7%. Debt cost, 2.1%. Percent equity, 94.1%. Percent debt, 5.9%. W Ay C C, 7.4%. Row 6. Garmin L t d. Beta, 0.73. Equity cost, 7.4%. Debt cost, not available. Percent equity, 100.0%. Percent debt, 0.0%. W Ay C C, 7.4%. Row 7. Starbucks. Beta, 0.77. Equity cost, 7.6%. Debt cost, 2.0%. Percent equity, 97.1%. Percent debt, 2.9%. W Ay C C, 7.4%. Row 8. Exxon Mobil. Beta, 0.9. Equity cost, 8.4%. Debt cost, 2.1%. Percent equity, 89.3%. Percent debt, 10.7%. W Ay C C, 7.6%. Row 9. Apple. Beta, 0.98. Equity cost, 8.9%. Debt cost, 2.3%. Percent equity, 89.3%. Percent debt, 10.7%. W Ay C C, 8.1%. Row 10. Microsoft. Beta, 1.05. Equity cost, 9.3%. Debt cost, 2.4%. Percent equity, 91.0%. Percent debt, 9.0%. W Ay C C, 8.6%. Row 11. Boeing. Beta, 1.27. Equity cost, 10.6%. Debt cost, 2.8%. Percent equity, 89.0%. Percent debt, 11.0%. W Ay C C, 9.7%. Row 12. Weyerhaeuser. Beta, 1.41. Equity cost, 11.5%. Debt cost, 3.6%. Percent equity, 82.7%. Percent debt, 17.3%. W Ay C C, 9.9%. Row 13. Amazon dot com. Beta, 1.64. Equity cost, 12.8%. Debt cost, 2.5%. Percent equity, 97.7%. Percent debt, 2.3%. W Ay C C, 12.6%. Row 14. Ay M D. Beta, 2.32. Equity cost, 16.9%. Debt cost, 10.9%. Percent equity, 59.8%. Percent debt, 40.2%. W ay c c, 1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20487"/>
            <a:ext cx="8905344" cy="43507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0B694AD-044E-4B12-9511-0F0737B92EBE}" type="slidenum">
              <a:rPr lang="en-US" altLang="en-US"/>
              <a:pPr/>
              <a:t>14</a:t>
            </a:fld>
            <a:endParaRPr lang="en-US" altLang="en-US"/>
          </a:p>
        </p:txBody>
      </p:sp>
      <p:sp>
        <p:nvSpPr>
          <p:cNvPr id="68610" name="Rectangle 2"/>
          <p:cNvSpPr>
            <a:spLocks noGrp="1" noChangeArrowheads="1"/>
          </p:cNvSpPr>
          <p:nvPr>
            <p:ph type="title"/>
          </p:nvPr>
        </p:nvSpPr>
        <p:spPr/>
        <p:txBody>
          <a:bodyPr/>
          <a:lstStyle/>
          <a:p>
            <a:r>
              <a:rPr lang="en-US" altLang="en-US" sz="2400" dirty="0"/>
              <a:t>Miscellaneous points on cost of capital </a:t>
            </a:r>
          </a:p>
        </p:txBody>
      </p:sp>
      <p:sp>
        <p:nvSpPr>
          <p:cNvPr id="68611" name="Rectangle 3"/>
          <p:cNvSpPr>
            <a:spLocks noGrp="1" noChangeArrowheads="1"/>
          </p:cNvSpPr>
          <p:nvPr>
            <p:ph type="body" idx="1"/>
          </p:nvPr>
        </p:nvSpPr>
        <p:spPr/>
        <p:txBody>
          <a:bodyPr/>
          <a:lstStyle/>
          <a:p>
            <a:r>
              <a:rPr lang="en-US" altLang="en-US" sz="2000" dirty="0"/>
              <a:t>The </a:t>
            </a:r>
            <a:r>
              <a:rPr lang="en-US" altLang="en-US" sz="2000" b="1" dirty="0">
                <a:solidFill>
                  <a:srgbClr val="0070C0"/>
                </a:solidFill>
              </a:rPr>
              <a:t>cost of debt </a:t>
            </a:r>
            <a:r>
              <a:rPr lang="en-US" altLang="en-US" sz="2000" dirty="0"/>
              <a:t>should be estimated in the same currency as the </a:t>
            </a:r>
            <a:r>
              <a:rPr lang="en-US" altLang="en-US" sz="2000" b="1" dirty="0">
                <a:solidFill>
                  <a:srgbClr val="0070C0"/>
                </a:solidFill>
              </a:rPr>
              <a:t>cost of equity </a:t>
            </a:r>
            <a:r>
              <a:rPr lang="en-US" altLang="en-US" sz="2000" dirty="0"/>
              <a:t>and the cash flows in the valuation.</a:t>
            </a:r>
          </a:p>
          <a:p>
            <a:endParaRPr lang="en-US" altLang="en-US" sz="2000" dirty="0"/>
          </a:p>
          <a:p>
            <a:r>
              <a:rPr lang="en-US" altLang="en-US" sz="2000" dirty="0"/>
              <a:t>The D and E references in the equations are all based on </a:t>
            </a:r>
            <a:r>
              <a:rPr lang="en-US" altLang="en-US" sz="2000" b="1" dirty="0">
                <a:solidFill>
                  <a:srgbClr val="0070C0"/>
                </a:solidFill>
              </a:rPr>
              <a:t>market values </a:t>
            </a:r>
            <a:r>
              <a:rPr lang="en-US" altLang="en-US" sz="2000" dirty="0"/>
              <a:t>and not accounting book values.  </a:t>
            </a:r>
          </a:p>
          <a:p>
            <a:endParaRPr lang="en-US" altLang="en-US" sz="2000" dirty="0"/>
          </a:p>
          <a:p>
            <a:r>
              <a:rPr lang="en-US" altLang="en-US" sz="2000" dirty="0"/>
              <a:t>In practice E is normally estimated by multiplying the </a:t>
            </a:r>
            <a:r>
              <a:rPr lang="en-US" altLang="en-US" sz="2000" b="1" dirty="0">
                <a:solidFill>
                  <a:srgbClr val="0070C0"/>
                </a:solidFill>
              </a:rPr>
              <a:t>number of outstanding common shares </a:t>
            </a:r>
            <a:r>
              <a:rPr lang="en-US" altLang="en-US" sz="2000" dirty="0"/>
              <a:t>by the current </a:t>
            </a:r>
            <a:r>
              <a:rPr lang="en-US" altLang="en-US" sz="2000" b="1" dirty="0">
                <a:solidFill>
                  <a:srgbClr val="0070C0"/>
                </a:solidFill>
              </a:rPr>
              <a:t>share price</a:t>
            </a:r>
            <a:r>
              <a:rPr lang="en-US" altLang="en-US" sz="2000" dirty="0"/>
              <a:t>.  </a:t>
            </a:r>
          </a:p>
          <a:p>
            <a:endParaRPr lang="en-US" altLang="en-US" sz="2000" dirty="0"/>
          </a:p>
          <a:p>
            <a:r>
              <a:rPr lang="en-US" altLang="en-US" sz="2000" dirty="0"/>
              <a:t>In practice, if the firm is financially healthy with a good </a:t>
            </a:r>
            <a:r>
              <a:rPr lang="en-US" altLang="en-US" sz="2000" b="1" dirty="0">
                <a:solidFill>
                  <a:srgbClr val="0070C0"/>
                </a:solidFill>
              </a:rPr>
              <a:t>credit rating</a:t>
            </a:r>
            <a:r>
              <a:rPr lang="en-US" altLang="en-US" sz="2000" dirty="0"/>
              <a:t> the market value of D is often estimated using the </a:t>
            </a:r>
            <a:r>
              <a:rPr lang="en-US" altLang="en-US" sz="2000" b="1" dirty="0">
                <a:solidFill>
                  <a:srgbClr val="0070C0"/>
                </a:solidFill>
              </a:rPr>
              <a:t>book value</a:t>
            </a:r>
            <a:r>
              <a:rPr lang="en-US" altLang="en-US" sz="20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685800"/>
            <a:ext cx="7696200" cy="1143000"/>
          </a:xfrm>
          <a:noFill/>
          <a:ln/>
          <a:extLst>
            <a:ext uri="{909E8E84-426E-40DD-AFC4-6F175D3DCCD1}">
              <a14:hiddenFill xmlns:a14="http://schemas.microsoft.com/office/drawing/2010/main">
                <a:solidFill>
                  <a:srgbClr val="C76AFF"/>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90487" tIns="44450" rIns="90487" bIns="44450" anchor="ctr"/>
          <a:lstStyle/>
          <a:p>
            <a:r>
              <a:rPr lang="en-US" altLang="en-US" sz="2400" dirty="0"/>
              <a:t>So when will you use the WACC as the discount rate?</a:t>
            </a:r>
          </a:p>
        </p:txBody>
      </p:sp>
      <p:sp>
        <p:nvSpPr>
          <p:cNvPr id="11267" name="Rectangle 3"/>
          <p:cNvSpPr>
            <a:spLocks noGrp="1" noChangeArrowheads="1"/>
          </p:cNvSpPr>
          <p:nvPr>
            <p:ph type="body" idx="1"/>
          </p:nvPr>
        </p:nvSpPr>
        <p:spPr>
          <a:xfrm>
            <a:off x="990600" y="1905000"/>
            <a:ext cx="7239000" cy="43434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r>
              <a:rPr lang="en-US" altLang="en-US" sz="2000" dirty="0"/>
              <a:t>When discounting FCFs to estimate the firm value.</a:t>
            </a:r>
          </a:p>
          <a:p>
            <a:r>
              <a:rPr lang="en-US" altLang="en-US" sz="2000" dirty="0"/>
              <a:t>When discounting new project cash flows if the project has risk like those previously undertaken by the firm</a:t>
            </a:r>
          </a:p>
          <a:p>
            <a:endParaRPr lang="en-US" altLang="en-US" sz="2000" dirty="0"/>
          </a:p>
        </p:txBody>
      </p:sp>
      <p:sp>
        <p:nvSpPr>
          <p:cNvPr id="5" name="Slide Number Placeholder 5"/>
          <p:cNvSpPr>
            <a:spLocks noGrp="1"/>
          </p:cNvSpPr>
          <p:nvPr>
            <p:ph type="sldNum" sz="quarter" idx="12"/>
          </p:nvPr>
        </p:nvSpPr>
        <p:spPr/>
        <p:txBody>
          <a:bodyPr/>
          <a:lstStyle/>
          <a:p>
            <a:fld id="{D3E157BC-CFAA-40FB-B084-CB37BAA594A8}" type="slidenum">
              <a:rPr lang="en-US" altLang="en-US"/>
              <a:pPr/>
              <a:t>15</a:t>
            </a:fld>
            <a:endParaRPr lang="en-US" altLang="en-US"/>
          </a:p>
        </p:txBody>
      </p:sp>
    </p:spTree>
    <p:extLst>
      <p:ext uri="{BB962C8B-B14F-4D97-AF65-F5344CB8AC3E}">
        <p14:creationId xmlns:p14="http://schemas.microsoft.com/office/powerpoint/2010/main" val="9695055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4CA77EA-9B0C-46B0-84DA-CE70CC9FB368}" type="slidenum">
              <a:rPr lang="en-US" altLang="en-US"/>
              <a:pPr/>
              <a:t>16</a:t>
            </a:fld>
            <a:endParaRPr lang="en-US" altLang="en-US"/>
          </a:p>
        </p:txBody>
      </p:sp>
      <p:sp>
        <p:nvSpPr>
          <p:cNvPr id="65538" name="Rectangle 2"/>
          <p:cNvSpPr>
            <a:spLocks noGrp="1" noChangeArrowheads="1"/>
          </p:cNvSpPr>
          <p:nvPr>
            <p:ph type="title"/>
          </p:nvPr>
        </p:nvSpPr>
        <p:spPr/>
        <p:txBody>
          <a:bodyPr/>
          <a:lstStyle/>
          <a:p>
            <a:r>
              <a:rPr lang="en-US" altLang="en-US" sz="2400" dirty="0"/>
              <a:t>Cost of debt &lt; WACC &lt; cost of equity</a:t>
            </a:r>
          </a:p>
        </p:txBody>
      </p:sp>
      <p:sp>
        <p:nvSpPr>
          <p:cNvPr id="65539" name="Rectangle 3"/>
          <p:cNvSpPr>
            <a:spLocks noGrp="1" noChangeArrowheads="1"/>
          </p:cNvSpPr>
          <p:nvPr>
            <p:ph type="body" idx="1"/>
          </p:nvPr>
        </p:nvSpPr>
        <p:spPr/>
        <p:txBody>
          <a:bodyPr/>
          <a:lstStyle/>
          <a:p>
            <a:pPr marL="0" indent="0">
              <a:lnSpc>
                <a:spcPct val="90000"/>
              </a:lnSpc>
              <a:buNone/>
            </a:pPr>
            <a:r>
              <a:rPr lang="en-US" altLang="en-US" sz="2000" b="1" dirty="0"/>
              <a:t>Intuition: </a:t>
            </a:r>
          </a:p>
          <a:p>
            <a:pPr marL="0" indent="0">
              <a:lnSpc>
                <a:spcPct val="90000"/>
              </a:lnSpc>
              <a:buNone/>
            </a:pPr>
            <a:r>
              <a:rPr lang="en-US" altLang="en-US" sz="2000" dirty="0"/>
              <a:t>When discounting cash flows always choose a discount rate that properly reflects the level of risk in those cash flows.  (</a:t>
            </a:r>
            <a:r>
              <a:rPr lang="en-US" altLang="en-US" sz="2000" b="1" dirty="0">
                <a:solidFill>
                  <a:srgbClr val="0070C0"/>
                </a:solidFill>
              </a:rPr>
              <a:t>matching principle</a:t>
            </a:r>
            <a:r>
              <a:rPr lang="en-US" altLang="en-US" sz="2000" dirty="0"/>
              <a:t>)</a:t>
            </a:r>
          </a:p>
          <a:p>
            <a:pPr marL="0" indent="0">
              <a:lnSpc>
                <a:spcPct val="90000"/>
              </a:lnSpc>
              <a:buNone/>
            </a:pPr>
            <a:endParaRPr lang="en-US" altLang="en-US" sz="1000" dirty="0"/>
          </a:p>
          <a:p>
            <a:pPr marL="0" indent="0">
              <a:lnSpc>
                <a:spcPct val="90000"/>
              </a:lnSpc>
              <a:buNone/>
            </a:pPr>
            <a:endParaRPr lang="en-US" altLang="en-US" sz="2000" dirty="0"/>
          </a:p>
          <a:p>
            <a:pPr marL="0" indent="0">
              <a:lnSpc>
                <a:spcPct val="90000"/>
              </a:lnSpc>
              <a:buNone/>
            </a:pPr>
            <a:r>
              <a:rPr lang="en-US" altLang="en-US" sz="2000" b="1" dirty="0"/>
              <a:t>In general…</a:t>
            </a:r>
          </a:p>
          <a:p>
            <a:pPr marL="511175">
              <a:lnSpc>
                <a:spcPct val="90000"/>
              </a:lnSpc>
            </a:pPr>
            <a:r>
              <a:rPr lang="en-US" altLang="en-US" sz="2000" dirty="0"/>
              <a:t>Use the cost of equity as discount rate for equity-related cash flows.</a:t>
            </a:r>
          </a:p>
          <a:p>
            <a:pPr marL="511175">
              <a:lnSpc>
                <a:spcPct val="90000"/>
              </a:lnSpc>
            </a:pPr>
            <a:r>
              <a:rPr lang="en-US" altLang="en-US" sz="2000" dirty="0"/>
              <a:t>Use the cost of debt as the discount rate for debt-related cash flows.</a:t>
            </a:r>
          </a:p>
          <a:p>
            <a:pPr marL="511175">
              <a:lnSpc>
                <a:spcPct val="90000"/>
              </a:lnSpc>
            </a:pPr>
            <a:r>
              <a:rPr lang="en-US" altLang="en-US" sz="2000" dirty="0"/>
              <a:t>Use the overall cost of capital (WACC) for overall firm cash flows (i.e. cash flows to both the debt and equity holders).</a:t>
            </a:r>
          </a:p>
          <a:p>
            <a:pPr lvl="1">
              <a:lnSpc>
                <a:spcPct val="90000"/>
              </a:lnSpc>
            </a:pPr>
            <a:endParaRPr lang="en-US"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34291" y="873125"/>
            <a:ext cx="7696200" cy="1143000"/>
          </a:xfrm>
          <a:noFill/>
          <a:ln/>
          <a:extLst>
            <a:ext uri="{909E8E84-426E-40DD-AFC4-6F175D3DCCD1}">
              <a14:hiddenFill xmlns:a14="http://schemas.microsoft.com/office/drawing/2010/main">
                <a:solidFill>
                  <a:srgbClr val="FCFC68"/>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90487" tIns="44450" rIns="90487" bIns="44450" anchor="ctr"/>
          <a:lstStyle/>
          <a:p>
            <a:r>
              <a:rPr lang="en-US" altLang="en-US" sz="2400" dirty="0"/>
              <a:t>WACC summary</a:t>
            </a:r>
          </a:p>
        </p:txBody>
      </p:sp>
      <p:sp>
        <p:nvSpPr>
          <p:cNvPr id="87043"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a:lnSpc>
                <a:spcPct val="105000"/>
              </a:lnSpc>
            </a:pPr>
            <a:r>
              <a:rPr lang="en-US" altLang="en-US" sz="2000" dirty="0"/>
              <a:t>Know the formula: </a:t>
            </a:r>
          </a:p>
          <a:p>
            <a:pPr algn="ctr">
              <a:lnSpc>
                <a:spcPct val="105000"/>
              </a:lnSpc>
              <a:buFont typeface="Wingdings" panose="05000000000000000000" pitchFamily="2" charset="2"/>
              <a:buNone/>
            </a:pPr>
            <a:r>
              <a:rPr lang="en-US" altLang="en-US" sz="2000" dirty="0"/>
              <a:t>	WACC = D/(D+E) x r</a:t>
            </a:r>
            <a:r>
              <a:rPr lang="en-US" altLang="en-US" sz="2000" baseline="-25000" dirty="0"/>
              <a:t>D</a:t>
            </a:r>
            <a:r>
              <a:rPr lang="en-US" altLang="en-US" sz="2000" dirty="0"/>
              <a:t> (1-</a:t>
            </a:r>
            <a:r>
              <a:rPr lang="en-US" altLang="en-US" sz="2000" i="1" dirty="0"/>
              <a:t>t</a:t>
            </a:r>
            <a:r>
              <a:rPr lang="en-US" altLang="en-US" sz="2000" dirty="0"/>
              <a:t>)+ E/(D+E) x r</a:t>
            </a:r>
            <a:r>
              <a:rPr lang="en-US" altLang="en-US" sz="2000" baseline="-25000" dirty="0"/>
              <a:t>E</a:t>
            </a:r>
            <a:endParaRPr lang="en-US" altLang="en-US" sz="2000" i="1" dirty="0"/>
          </a:p>
          <a:p>
            <a:pPr>
              <a:lnSpc>
                <a:spcPct val="105000"/>
              </a:lnSpc>
            </a:pPr>
            <a:r>
              <a:rPr lang="en-US" altLang="en-US" sz="2000" dirty="0"/>
              <a:t>Know what each of the WACC inputs are</a:t>
            </a:r>
          </a:p>
          <a:p>
            <a:pPr>
              <a:lnSpc>
                <a:spcPct val="105000"/>
              </a:lnSpc>
            </a:pPr>
            <a:r>
              <a:rPr lang="en-US" altLang="en-US" sz="2000" dirty="0"/>
              <a:t>Where possible, always use </a:t>
            </a:r>
            <a:r>
              <a:rPr lang="en-US" altLang="en-US" sz="2000" u="sng" dirty="0"/>
              <a:t>market</a:t>
            </a:r>
            <a:r>
              <a:rPr lang="en-US" altLang="en-US" sz="2000" dirty="0"/>
              <a:t> information for the rates and proportions.</a:t>
            </a:r>
          </a:p>
          <a:p>
            <a:pPr>
              <a:lnSpc>
                <a:spcPct val="105000"/>
              </a:lnSpc>
            </a:pPr>
            <a:r>
              <a:rPr lang="en-US" altLang="en-US" sz="2000" dirty="0"/>
              <a:t>The WACC is the appropriate discount rate for FCFs at the firm-level.  WACC is not the correct discount rate for project cash flows that are either more or less risky than the overall firm.</a:t>
            </a:r>
          </a:p>
        </p:txBody>
      </p:sp>
      <p:sp>
        <p:nvSpPr>
          <p:cNvPr id="5" name="Slide Number Placeholder 5"/>
          <p:cNvSpPr>
            <a:spLocks noGrp="1"/>
          </p:cNvSpPr>
          <p:nvPr>
            <p:ph type="sldNum" sz="quarter" idx="12"/>
          </p:nvPr>
        </p:nvSpPr>
        <p:spPr/>
        <p:txBody>
          <a:bodyPr/>
          <a:lstStyle/>
          <a:p>
            <a:fld id="{835C7E1C-C179-4EC9-A6EC-BE62B889516F}" type="slidenum">
              <a:rPr lang="en-US" altLang="en-US"/>
              <a:pPr/>
              <a:t>17</a:t>
            </a:fld>
            <a:endParaRPr lang="en-US" altLang="en-US"/>
          </a:p>
        </p:txBody>
      </p:sp>
    </p:spTree>
    <p:extLst>
      <p:ext uri="{BB962C8B-B14F-4D97-AF65-F5344CB8AC3E}">
        <p14:creationId xmlns:p14="http://schemas.microsoft.com/office/powerpoint/2010/main" val="155191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strips(downRight)">
                                      <p:cBhvr>
                                        <p:cTn id="7" dur="500"/>
                                        <p:tgtEl>
                                          <p:spTgt spid="8704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7043">
                                            <p:txEl>
                                              <p:pRg st="1" end="1"/>
                                            </p:txEl>
                                          </p:spTgt>
                                        </p:tgtEl>
                                        <p:attrNameLst>
                                          <p:attrName>style.visibility</p:attrName>
                                        </p:attrNameLst>
                                      </p:cBhvr>
                                      <p:to>
                                        <p:strVal val="visible"/>
                                      </p:to>
                                    </p:set>
                                    <p:animEffect transition="in" filter="strips(downRight)">
                                      <p:cBhvr>
                                        <p:cTn id="10" dur="500"/>
                                        <p:tgtEl>
                                          <p:spTgt spid="870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animEffect transition="in" filter="strips(downRight)">
                                      <p:cBhvr>
                                        <p:cTn id="15" dur="500"/>
                                        <p:tgtEl>
                                          <p:spTgt spid="8704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87043">
                                            <p:txEl>
                                              <p:pRg st="3" end="3"/>
                                            </p:txEl>
                                          </p:spTgt>
                                        </p:tgtEl>
                                        <p:attrNameLst>
                                          <p:attrName>style.visibility</p:attrName>
                                        </p:attrNameLst>
                                      </p:cBhvr>
                                      <p:to>
                                        <p:strVal val="visible"/>
                                      </p:to>
                                    </p:set>
                                    <p:animEffect transition="in" filter="strips(downRight)">
                                      <p:cBhvr>
                                        <p:cTn id="20" dur="500"/>
                                        <p:tgtEl>
                                          <p:spTgt spid="8704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87043">
                                            <p:txEl>
                                              <p:pRg st="4" end="4"/>
                                            </p:txEl>
                                          </p:spTgt>
                                        </p:tgtEl>
                                        <p:attrNameLst>
                                          <p:attrName>style.visibility</p:attrName>
                                        </p:attrNameLst>
                                      </p:cBhvr>
                                      <p:to>
                                        <p:strVal val="visible"/>
                                      </p:to>
                                    </p:set>
                                    <p:animEffect transition="in" filter="strips(downRight)">
                                      <p:cBhvr>
                                        <p:cTn id="25" dur="5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Concept check - Firm value</a:t>
            </a:r>
          </a:p>
        </p:txBody>
      </p:sp>
      <p:sp>
        <p:nvSpPr>
          <p:cNvPr id="3" name="Content Placeholder 2"/>
          <p:cNvSpPr>
            <a:spLocks noGrp="1"/>
          </p:cNvSpPr>
          <p:nvPr>
            <p:ph idx="1"/>
          </p:nvPr>
        </p:nvSpPr>
        <p:spPr>
          <a:xfrm>
            <a:off x="762000" y="1905000"/>
            <a:ext cx="8001000" cy="4038600"/>
          </a:xfrm>
        </p:spPr>
        <p:txBody>
          <a:bodyPr/>
          <a:lstStyle/>
          <a:p>
            <a:pPr marL="514350" indent="-514350">
              <a:buFont typeface="+mj-lt"/>
              <a:buAutoNum type="arabicPeriod"/>
            </a:pPr>
            <a:r>
              <a:rPr lang="en-US" sz="2000" dirty="0"/>
              <a:t>The firm value is the present value of what types of cash flows?</a:t>
            </a:r>
          </a:p>
          <a:p>
            <a:pPr marL="514350" indent="-514350">
              <a:buFont typeface="+mj-lt"/>
              <a:buAutoNum type="arabicPeriod"/>
            </a:pPr>
            <a:r>
              <a:rPr lang="en-US" sz="2000" dirty="0"/>
              <a:t>What is the appropriate discount rate for these cash flows?</a:t>
            </a:r>
          </a:p>
          <a:p>
            <a:pPr marL="514350" indent="-514350">
              <a:buFont typeface="+mj-lt"/>
              <a:buAutoNum type="arabicPeriod"/>
            </a:pPr>
            <a:r>
              <a:rPr lang="en-US" sz="2000" dirty="0"/>
              <a:t>If a firm has no debt, is the firm value the same as the equity value?</a:t>
            </a:r>
          </a:p>
          <a:p>
            <a:pPr marL="514350" indent="-514350">
              <a:buFont typeface="+mj-lt"/>
              <a:buAutoNum type="arabicPeriod"/>
            </a:pPr>
            <a:r>
              <a:rPr lang="en-US" sz="2000" dirty="0"/>
              <a:t>Why does the WACC formula include a (1-t) term?</a:t>
            </a:r>
          </a:p>
          <a:p>
            <a:pPr marL="514350" indent="-514350">
              <a:buFont typeface="+mj-lt"/>
              <a:buAutoNum type="arabicPeriod"/>
            </a:pPr>
            <a:r>
              <a:rPr lang="en-US" sz="2000" dirty="0"/>
              <a:t>How do you convert an EBIT number to a free cash flow number?</a:t>
            </a:r>
          </a:p>
          <a:p>
            <a:pPr marL="514350" indent="-514350">
              <a:buFont typeface="+mj-lt"/>
              <a:buAutoNum type="arabicPeriod"/>
            </a:pPr>
            <a:r>
              <a:rPr lang="en-US" sz="2000" dirty="0"/>
              <a:t>Free cash flows extend indefinitely into the future.  How do terminal values make the analysis more tractable?</a:t>
            </a:r>
          </a:p>
          <a:p>
            <a:pPr marL="514350" indent="-514350">
              <a:buFont typeface="+mj-lt"/>
              <a:buAutoNum type="arabicPeriod"/>
            </a:pPr>
            <a:r>
              <a:rPr lang="en-US" sz="2000" dirty="0"/>
              <a:t>What would you need to do to the firm value in order to use it to then calculate the value of a single share of stock?</a:t>
            </a:r>
          </a:p>
          <a:p>
            <a:pPr marL="514350" indent="-514350">
              <a:buFont typeface="+mj-lt"/>
              <a:buAutoNum type="arabicPeriod"/>
            </a:pPr>
            <a:endParaRPr lang="en-US" sz="2000" dirty="0"/>
          </a:p>
        </p:txBody>
      </p:sp>
      <p:sp>
        <p:nvSpPr>
          <p:cNvPr id="4" name="Slide Number Placeholder 3"/>
          <p:cNvSpPr>
            <a:spLocks noGrp="1"/>
          </p:cNvSpPr>
          <p:nvPr>
            <p:ph type="sldNum" sz="quarter" idx="12"/>
          </p:nvPr>
        </p:nvSpPr>
        <p:spPr/>
        <p:txBody>
          <a:bodyPr/>
          <a:lstStyle/>
          <a:p>
            <a:fld id="{83C23A22-75BA-450B-B90B-5FC4C9F9E5D8}" type="slidenum">
              <a:rPr lang="en-US" altLang="en-US" smtClean="0"/>
              <a:pPr/>
              <a:t>18</a:t>
            </a:fld>
            <a:endParaRPr lang="en-US" altLang="en-US"/>
          </a:p>
        </p:txBody>
      </p:sp>
    </p:spTree>
    <p:extLst>
      <p:ext uri="{BB962C8B-B14F-4D97-AF65-F5344CB8AC3E}">
        <p14:creationId xmlns:p14="http://schemas.microsoft.com/office/powerpoint/2010/main" val="360352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mn-lt"/>
              </a:rPr>
              <a:t>Review terminology for your personal study</a:t>
            </a:r>
            <a:br>
              <a:rPr lang="en-US" sz="2400" b="1" dirty="0">
                <a:latin typeface="+mn-lt"/>
              </a:rPr>
            </a:br>
            <a:r>
              <a:rPr lang="en-US" sz="2400" b="1" dirty="0">
                <a:latin typeface="+mn-lt"/>
              </a:rPr>
              <a:t>(some of these terms are in the assigned reading)</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75439131"/>
              </p:ext>
            </p:extLst>
          </p:nvPr>
        </p:nvGraphicFramePr>
        <p:xfrm>
          <a:off x="762000" y="1905000"/>
          <a:ext cx="7696200" cy="155448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40">
                <a:tc gridSpan="2">
                  <a:txBody>
                    <a:bodyPr/>
                    <a:lstStyle/>
                    <a:p>
                      <a:r>
                        <a:rPr lang="en-US" dirty="0">
                          <a:solidFill>
                            <a:schemeClr val="tx1"/>
                          </a:solidFill>
                        </a:rPr>
                        <a:t>You</a:t>
                      </a:r>
                      <a:r>
                        <a:rPr lang="en-US" baseline="0" dirty="0">
                          <a:solidFill>
                            <a:schemeClr val="tx1"/>
                          </a:solidFill>
                        </a:rPr>
                        <a:t> should be able to give a 1-2 sentence description, or formula, of each of these terms.</a:t>
                      </a:r>
                      <a:endParaRPr lang="en-US"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WACC</a:t>
                      </a:r>
                    </a:p>
                    <a:p>
                      <a:r>
                        <a:rPr lang="en-US" dirty="0"/>
                        <a:t>WACC</a:t>
                      </a:r>
                      <a:r>
                        <a:rPr lang="en-US" baseline="0" dirty="0"/>
                        <a:t> inputs</a:t>
                      </a:r>
                    </a:p>
                  </a:txBody>
                  <a:tcPr/>
                </a:tc>
                <a:tc>
                  <a:txBody>
                    <a:bodyPr/>
                    <a:lstStyle/>
                    <a:p>
                      <a:r>
                        <a:rPr lang="en-US" baseline="0" dirty="0"/>
                        <a:t>Cost of equity</a:t>
                      </a:r>
                    </a:p>
                    <a:p>
                      <a:r>
                        <a:rPr lang="en-US" baseline="0" dirty="0"/>
                        <a:t>Cost of debt</a:t>
                      </a:r>
                    </a:p>
                    <a:p>
                      <a:r>
                        <a:rPr lang="en-US" baseline="0" dirty="0"/>
                        <a:t>FCFs</a:t>
                      </a: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CBEBA416-A61F-4136-B836-68920B2DB59B}" type="slidenum">
              <a:rPr lang="en-US" altLang="en-US" smtClean="0"/>
              <a:pPr>
                <a:defRPr/>
              </a:pPr>
              <a:t>19</a:t>
            </a:fld>
            <a:endParaRPr lang="en-US" altLang="en-US" dirty="0"/>
          </a:p>
        </p:txBody>
      </p:sp>
    </p:spTree>
    <p:extLst>
      <p:ext uri="{BB962C8B-B14F-4D97-AF65-F5344CB8AC3E}">
        <p14:creationId xmlns:p14="http://schemas.microsoft.com/office/powerpoint/2010/main" val="97453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900792-6903-4CA4-A13E-9BE1D97BA2B2}" type="slidenum">
              <a:rPr lang="en-US" altLang="en-US"/>
              <a:pPr/>
              <a:t>2</a:t>
            </a:fld>
            <a:endParaRPr lang="en-US" altLang="en-US"/>
          </a:p>
        </p:txBody>
      </p:sp>
      <p:sp>
        <p:nvSpPr>
          <p:cNvPr id="21506" name="Rectangle 2"/>
          <p:cNvSpPr>
            <a:spLocks noGrp="1" noChangeArrowheads="1"/>
          </p:cNvSpPr>
          <p:nvPr>
            <p:ph type="title"/>
          </p:nvPr>
        </p:nvSpPr>
        <p:spPr/>
        <p:txBody>
          <a:bodyPr/>
          <a:lstStyle/>
          <a:p>
            <a:r>
              <a:rPr lang="en-US" altLang="en-US" sz="2400" dirty="0"/>
              <a:t>Discussion Topics</a:t>
            </a:r>
          </a:p>
        </p:txBody>
      </p:sp>
      <p:sp>
        <p:nvSpPr>
          <p:cNvPr id="21507" name="Rectangle 3"/>
          <p:cNvSpPr>
            <a:spLocks noGrp="1" noChangeArrowheads="1"/>
          </p:cNvSpPr>
          <p:nvPr>
            <p:ph type="body" idx="1"/>
          </p:nvPr>
        </p:nvSpPr>
        <p:spPr>
          <a:xfrm>
            <a:off x="762000" y="1752600"/>
            <a:ext cx="7696200" cy="4495800"/>
          </a:xfrm>
        </p:spPr>
        <p:txBody>
          <a:bodyPr/>
          <a:lstStyle/>
          <a:p>
            <a:r>
              <a:rPr lang="en-US" altLang="en-US" sz="2000" dirty="0"/>
              <a:t>Discuss the inputs for the firm’s cost of capital.  In practice how do you measure the inputs to the cost of capital?</a:t>
            </a:r>
          </a:p>
          <a:p>
            <a:r>
              <a:rPr lang="en-US" altLang="en-US" sz="2000" dirty="0"/>
              <a:t>How to calculate the WACC?  </a:t>
            </a:r>
          </a:p>
          <a:p>
            <a:r>
              <a:rPr lang="en-US" altLang="en-US" sz="2000" dirty="0"/>
              <a:t>Revisit different discount rates used in the dividend discount model vs the FCF discount model</a:t>
            </a:r>
          </a:p>
          <a:p>
            <a:r>
              <a:rPr lang="en-US" altLang="en-US" sz="2000" dirty="0"/>
              <a:t>How does the use of debt affect a firm’s returns?</a:t>
            </a:r>
          </a:p>
          <a:p>
            <a:pPr>
              <a:lnSpc>
                <a:spcPct val="80000"/>
              </a:lnSpc>
            </a:pPr>
            <a:r>
              <a:rPr lang="en-US" altLang="en-US" sz="2000" dirty="0"/>
              <a:t>Discuss within firm and within industry variation in use of debt.</a:t>
            </a:r>
          </a:p>
          <a:p>
            <a:pPr>
              <a:lnSpc>
                <a:spcPct val="80000"/>
              </a:lnSpc>
            </a:pPr>
            <a:r>
              <a:rPr lang="en-US" altLang="en-US" sz="2000" dirty="0"/>
              <a:t>Introduce M&amp;M Theorem to focus on financing issues.</a:t>
            </a:r>
          </a:p>
          <a:p>
            <a:pPr lvl="1">
              <a:lnSpc>
                <a:spcPct val="80000"/>
              </a:lnSpc>
            </a:pPr>
            <a:r>
              <a:rPr lang="en-US" altLang="en-US" sz="2000" dirty="0"/>
              <a:t>Add taxes</a:t>
            </a:r>
          </a:p>
          <a:p>
            <a:pPr lvl="1">
              <a:lnSpc>
                <a:spcPct val="80000"/>
              </a:lnSpc>
            </a:pPr>
            <a:r>
              <a:rPr lang="en-US" altLang="en-US" sz="2000" dirty="0"/>
              <a:t>Add financial distress</a:t>
            </a:r>
          </a:p>
          <a:p>
            <a:pPr>
              <a:lnSpc>
                <a:spcPct val="80000"/>
              </a:lnSpc>
            </a:pPr>
            <a:r>
              <a:rPr lang="en-US" altLang="en-US" sz="2000" dirty="0"/>
              <a:t>Calculate the change in firm value associated with increases in debt.</a:t>
            </a:r>
          </a:p>
          <a:p>
            <a:endParaRPr lang="en-US" altLang="en-US" sz="2000" dirty="0"/>
          </a:p>
          <a:p>
            <a:endParaRPr lang="en-US" altLang="en-US" sz="2000" dirty="0"/>
          </a:p>
          <a:p>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900792-6903-4CA4-A13E-9BE1D97BA2B2}" type="slidenum">
              <a:rPr lang="en-US" altLang="en-US"/>
              <a:pPr/>
              <a:t>20</a:t>
            </a:fld>
            <a:endParaRPr lang="en-US" altLang="en-US"/>
          </a:p>
        </p:txBody>
      </p:sp>
      <p:sp>
        <p:nvSpPr>
          <p:cNvPr id="21506" name="Rectangle 2"/>
          <p:cNvSpPr>
            <a:spLocks noGrp="1" noChangeArrowheads="1"/>
          </p:cNvSpPr>
          <p:nvPr>
            <p:ph type="title"/>
          </p:nvPr>
        </p:nvSpPr>
        <p:spPr/>
        <p:txBody>
          <a:bodyPr/>
          <a:lstStyle/>
          <a:p>
            <a:r>
              <a:rPr lang="en-US" altLang="en-US" sz="2400" dirty="0"/>
              <a:t>Discussion Topics</a:t>
            </a:r>
          </a:p>
        </p:txBody>
      </p:sp>
      <p:sp>
        <p:nvSpPr>
          <p:cNvPr id="21507" name="Rectangle 3"/>
          <p:cNvSpPr>
            <a:spLocks noGrp="1" noChangeArrowheads="1"/>
          </p:cNvSpPr>
          <p:nvPr>
            <p:ph type="body" idx="1"/>
          </p:nvPr>
        </p:nvSpPr>
        <p:spPr>
          <a:xfrm>
            <a:off x="762000" y="1752600"/>
            <a:ext cx="7696200" cy="4495800"/>
          </a:xfrm>
        </p:spPr>
        <p:txBody>
          <a:bodyPr/>
          <a:lstStyle/>
          <a:p>
            <a:r>
              <a:rPr lang="en-US" altLang="en-US" sz="2000" dirty="0"/>
              <a:t>Discuss the inputs for the firm’s cost of capital.  In practice how do you measure the inputs to the cost of capital?</a:t>
            </a:r>
          </a:p>
          <a:p>
            <a:r>
              <a:rPr lang="en-US" altLang="en-US" sz="2000" dirty="0"/>
              <a:t>How to calculate the WACC?  </a:t>
            </a:r>
          </a:p>
          <a:p>
            <a:r>
              <a:rPr lang="en-US" altLang="en-US" sz="2000" dirty="0"/>
              <a:t>Revisit different discount rates used in the dividend discount model vs the FCF discount model</a:t>
            </a:r>
          </a:p>
          <a:p>
            <a:r>
              <a:rPr lang="en-US" altLang="en-US" sz="2000" dirty="0"/>
              <a:t>How does the use of debt affect a firm’s returns?</a:t>
            </a:r>
          </a:p>
          <a:p>
            <a:pPr>
              <a:lnSpc>
                <a:spcPct val="80000"/>
              </a:lnSpc>
            </a:pPr>
            <a:r>
              <a:rPr lang="en-US" altLang="en-US" sz="2000" dirty="0"/>
              <a:t>Discuss within firm and within industry variation in use of debt.</a:t>
            </a:r>
          </a:p>
          <a:p>
            <a:pPr>
              <a:lnSpc>
                <a:spcPct val="80000"/>
              </a:lnSpc>
            </a:pPr>
            <a:r>
              <a:rPr lang="en-US" altLang="en-US" sz="2000" dirty="0"/>
              <a:t>Introduce M&amp;M Theorem to focus on financing issues.</a:t>
            </a:r>
          </a:p>
          <a:p>
            <a:pPr lvl="1">
              <a:lnSpc>
                <a:spcPct val="80000"/>
              </a:lnSpc>
            </a:pPr>
            <a:r>
              <a:rPr lang="en-US" altLang="en-US" sz="2000" dirty="0"/>
              <a:t>Add taxes</a:t>
            </a:r>
          </a:p>
          <a:p>
            <a:pPr lvl="1">
              <a:lnSpc>
                <a:spcPct val="80000"/>
              </a:lnSpc>
            </a:pPr>
            <a:r>
              <a:rPr lang="en-US" altLang="en-US" sz="2000" dirty="0"/>
              <a:t>Add financial distress </a:t>
            </a:r>
          </a:p>
          <a:p>
            <a:pPr>
              <a:lnSpc>
                <a:spcPct val="80000"/>
              </a:lnSpc>
            </a:pPr>
            <a:r>
              <a:rPr lang="en-US" altLang="en-US" sz="2000" dirty="0"/>
              <a:t>Calculate the change in firm value associated with increases in debt.</a:t>
            </a:r>
          </a:p>
          <a:p>
            <a:endParaRPr lang="en-US" altLang="en-US" sz="2000" dirty="0"/>
          </a:p>
          <a:p>
            <a:endParaRPr lang="en-US" altLang="en-US" sz="2000" dirty="0"/>
          </a:p>
          <a:p>
            <a:endParaRPr lang="en-US" altLang="en-US" sz="2000" dirty="0"/>
          </a:p>
        </p:txBody>
      </p:sp>
      <p:sp>
        <p:nvSpPr>
          <p:cNvPr id="5" name="Right Arrow 4" title="Arrow showing which discussion point we will be discussing next">
            <a:extLst>
              <a:ext uri="{FF2B5EF4-FFF2-40B4-BE49-F238E27FC236}">
                <a16:creationId xmlns:a16="http://schemas.microsoft.com/office/drawing/2014/main" id="{2A645DDC-CCD7-4FDB-8278-1761C0648A3F}"/>
              </a:ext>
            </a:extLst>
          </p:cNvPr>
          <p:cNvSpPr/>
          <p:nvPr/>
        </p:nvSpPr>
        <p:spPr bwMode="auto">
          <a:xfrm>
            <a:off x="457200" y="3874293"/>
            <a:ext cx="304800" cy="240507"/>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75774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ln/>
        </p:spPr>
        <p:txBody>
          <a:bodyPr/>
          <a:lstStyle/>
          <a:p>
            <a:pPr algn="l"/>
            <a:r>
              <a:rPr lang="en-US" altLang="en-US" sz="2400" dirty="0"/>
              <a:t>Uber Boosts Bond Sale to $2 Billion With Orders Swelling                      </a:t>
            </a:r>
            <a:br>
              <a:rPr lang="en-US" altLang="en-US" sz="2400" dirty="0"/>
            </a:br>
            <a:r>
              <a:rPr lang="en-US" altLang="en-US" sz="1800" dirty="0"/>
              <a:t>-- Bloomberg October 16, 2018</a:t>
            </a:r>
          </a:p>
        </p:txBody>
      </p:sp>
      <p:sp>
        <p:nvSpPr>
          <p:cNvPr id="89091" name="Text Box 3"/>
          <p:cNvSpPr txBox="1">
            <a:spLocks noChangeArrowheads="1"/>
          </p:cNvSpPr>
          <p:nvPr/>
        </p:nvSpPr>
        <p:spPr bwMode="auto">
          <a:xfrm>
            <a:off x="791980" y="2266027"/>
            <a:ext cx="7666220" cy="2554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2000" b="0" i="0" dirty="0">
                <a:latin typeface="Times" panose="02020603050405020304" pitchFamily="18" charset="0"/>
              </a:rPr>
              <a:t>Uber Technologies Inc. </a:t>
            </a:r>
            <a:r>
              <a:rPr lang="en-US" altLang="en-US" sz="2000" i="0" dirty="0">
                <a:solidFill>
                  <a:srgbClr val="0070C0"/>
                </a:solidFill>
                <a:latin typeface="Times" panose="02020603050405020304" pitchFamily="18" charset="0"/>
              </a:rPr>
              <a:t>increased the size of its debut bond offering </a:t>
            </a:r>
            <a:r>
              <a:rPr lang="en-US" altLang="en-US" sz="2000" b="0" i="0" dirty="0">
                <a:latin typeface="Times" panose="02020603050405020304" pitchFamily="18" charset="0"/>
              </a:rPr>
              <a:t>as orders for the private placement swelled in a market hungry for deals, according to people with knowledge of the sale.</a:t>
            </a:r>
          </a:p>
          <a:p>
            <a:pPr algn="l"/>
            <a:endParaRPr lang="en-US" altLang="en-US" sz="2000" b="0" i="0" dirty="0">
              <a:latin typeface="Times" panose="02020603050405020304" pitchFamily="18" charset="0"/>
            </a:endParaRPr>
          </a:p>
          <a:p>
            <a:pPr algn="l"/>
            <a:r>
              <a:rPr lang="en-US" altLang="en-US" sz="2000" b="0" i="0" dirty="0">
                <a:latin typeface="Times" panose="02020603050405020304" pitchFamily="18" charset="0"/>
              </a:rPr>
              <a:t>The ride-hailing firm set final terms for the debt </a:t>
            </a:r>
            <a:r>
              <a:rPr lang="en-US" altLang="en-US" sz="2000" b="0" i="0" dirty="0">
                <a:solidFill>
                  <a:srgbClr val="0070C0"/>
                </a:solidFill>
                <a:latin typeface="Times" panose="02020603050405020304" pitchFamily="18" charset="0"/>
              </a:rPr>
              <a:t>including a $1.5 billion portion of eight-year bonds and $500 million of five-year securities</a:t>
            </a:r>
            <a:r>
              <a:rPr lang="en-US" altLang="en-US" sz="2000" b="0" i="0" dirty="0">
                <a:latin typeface="Times" panose="02020603050405020304" pitchFamily="18" charset="0"/>
              </a:rPr>
              <a:t>, the people said. </a:t>
            </a:r>
          </a:p>
          <a:p>
            <a:pPr algn="l"/>
            <a:endParaRPr lang="en-US" altLang="en-US" sz="2000" b="0" i="0" dirty="0">
              <a:latin typeface="Times" panose="02020603050405020304" pitchFamily="18" charset="0"/>
            </a:endParaRPr>
          </a:p>
        </p:txBody>
      </p:sp>
      <p:pic>
        <p:nvPicPr>
          <p:cNvPr id="109578" name="Picture 10" title="UB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820572"/>
            <a:ext cx="1660524" cy="93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88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ln/>
        </p:spPr>
        <p:txBody>
          <a:bodyPr/>
          <a:lstStyle/>
          <a:p>
            <a:pPr algn="l"/>
            <a:r>
              <a:rPr lang="en-US" altLang="en-US" sz="2400" dirty="0"/>
              <a:t>Why debt and not equity?  </a:t>
            </a:r>
            <a:br>
              <a:rPr lang="en-US" altLang="en-US" sz="2400" dirty="0"/>
            </a:br>
            <a:r>
              <a:rPr lang="en-US" altLang="en-US" sz="2400" dirty="0"/>
              <a:t>            …  Or why equity and not debt?</a:t>
            </a:r>
          </a:p>
        </p:txBody>
      </p:sp>
      <p:pic>
        <p:nvPicPr>
          <p:cNvPr id="111621" name="Picture 5" title="Funny picture showing a person juggling debt, equity, and cash pins"/>
          <p:cNvPicPr>
            <a:picLocks noChangeAspect="1" noChangeArrowheads="1"/>
          </p:cNvPicPr>
          <p:nvPr/>
        </p:nvPicPr>
        <p:blipFill>
          <a:blip r:embed="rId3">
            <a:extLst>
              <a:ext uri="{28A0092B-C50C-407E-A947-70E740481C1C}">
                <a14:useLocalDpi xmlns:a14="http://schemas.microsoft.com/office/drawing/2010/main" val="0"/>
              </a:ext>
            </a:extLst>
          </a:blip>
          <a:srcRect t="12500"/>
          <a:stretch>
            <a:fillRect/>
          </a:stretch>
        </p:blipFill>
        <p:spPr bwMode="auto">
          <a:xfrm>
            <a:off x="2819400" y="2057400"/>
            <a:ext cx="348615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9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1548-4F14-2740-F99C-78C1B1863EBD}"/>
              </a:ext>
            </a:extLst>
          </p:cNvPr>
          <p:cNvSpPr>
            <a:spLocks noGrp="1"/>
          </p:cNvSpPr>
          <p:nvPr>
            <p:ph type="title"/>
          </p:nvPr>
        </p:nvSpPr>
        <p:spPr>
          <a:xfrm>
            <a:off x="1905000" y="533400"/>
            <a:ext cx="5562600" cy="1143000"/>
          </a:xfrm>
        </p:spPr>
        <p:txBody>
          <a:bodyPr/>
          <a:lstStyle/>
          <a:p>
            <a:r>
              <a:rPr lang="en-US" dirty="0">
                <a:solidFill>
                  <a:schemeClr val="bg1"/>
                </a:solidFill>
              </a:rPr>
              <a:t>Debt vs Equity</a:t>
            </a:r>
          </a:p>
        </p:txBody>
      </p:sp>
      <p:graphicFrame>
        <p:nvGraphicFramePr>
          <p:cNvPr id="94267" name="Group 59" title="Table showing tradeoff between Debt and Equity"/>
          <p:cNvGraphicFramePr>
            <a:graphicFrameLocks noGrp="1"/>
          </p:cNvGraphicFramePr>
          <p:nvPr>
            <p:extLst>
              <p:ext uri="{D42A27DB-BD31-4B8C-83A1-F6EECF244321}">
                <p14:modId xmlns:p14="http://schemas.microsoft.com/office/powerpoint/2010/main" val="2082456937"/>
              </p:ext>
            </p:extLst>
          </p:nvPr>
        </p:nvGraphicFramePr>
        <p:xfrm>
          <a:off x="1257300" y="668877"/>
          <a:ext cx="6858000" cy="5520246"/>
        </p:xfrm>
        <a:graphic>
          <a:graphicData uri="http://schemas.openxmlformats.org/drawingml/2006/table">
            <a:tbl>
              <a:tblPr firstRow="1"/>
              <a:tblGrid>
                <a:gridCol w="3429000">
                  <a:extLst>
                    <a:ext uri="{9D8B030D-6E8A-4147-A177-3AD203B41FA5}">
                      <a16:colId xmlns:a16="http://schemas.microsoft.com/office/drawing/2014/main" val="136393608"/>
                    </a:ext>
                  </a:extLst>
                </a:gridCol>
                <a:gridCol w="3429000">
                  <a:extLst>
                    <a:ext uri="{9D8B030D-6E8A-4147-A177-3AD203B41FA5}">
                      <a16:colId xmlns:a16="http://schemas.microsoft.com/office/drawing/2014/main" val="4214564531"/>
                    </a:ext>
                  </a:extLst>
                </a:gridCol>
              </a:tblGrid>
              <a:tr h="606425">
                <a:tc gridSpan="2">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ctr" defTabSz="914400" rtl="0" eaLnBrk="0" fontAlgn="base" latinLnBrk="0" hangingPunct="0">
                        <a:lnSpc>
                          <a:spcPct val="100000"/>
                        </a:lnSpc>
                        <a:spcBef>
                          <a:spcPct val="5000"/>
                        </a:spcBef>
                        <a:spcAft>
                          <a:spcPct val="0"/>
                        </a:spcAft>
                        <a:buClrTx/>
                        <a:buSzPct val="100000"/>
                        <a:buFontTx/>
                        <a:buNone/>
                        <a:tabLst/>
                      </a:pPr>
                      <a:r>
                        <a:rPr kumimoji="0" lang="en-US" altLang="en-US" sz="2400" b="1" i="0" u="none" strike="noStrike" cap="none" normalizeH="0" baseline="0">
                          <a:ln>
                            <a:noFill/>
                          </a:ln>
                          <a:solidFill>
                            <a:schemeClr val="tx1"/>
                          </a:solidFill>
                          <a:effectLst/>
                          <a:latin typeface="Times" panose="02020603050405020304" pitchFamily="18" charset="0"/>
                        </a:rPr>
                        <a:t>Debt vs. Equity</a:t>
                      </a:r>
                    </a:p>
                    <a:p>
                      <a:pPr marL="0" marR="0" lvl="0" indent="0" algn="ctr" defTabSz="914400" rtl="0" eaLnBrk="0" fontAlgn="base" latinLnBrk="0" hangingPunct="0">
                        <a:lnSpc>
                          <a:spcPct val="100000"/>
                        </a:lnSpc>
                        <a:spcBef>
                          <a:spcPct val="5000"/>
                        </a:spcBef>
                        <a:spcAft>
                          <a:spcPct val="0"/>
                        </a:spcAft>
                        <a:buClrTx/>
                        <a:buSzPct val="100000"/>
                        <a:buFontTx/>
                        <a:buNone/>
                        <a:tabLst/>
                      </a:pPr>
                      <a:r>
                        <a:rPr kumimoji="0" lang="en-US" altLang="en-US" sz="2400" b="1" i="0" u="none" strike="noStrike" cap="none" normalizeH="0" baseline="0">
                          <a:ln>
                            <a:noFill/>
                          </a:ln>
                          <a:solidFill>
                            <a:schemeClr val="tx1"/>
                          </a:solidFill>
                          <a:effectLst/>
                          <a:latin typeface="Times" panose="02020603050405020304" pitchFamily="18" charset="0"/>
                        </a:rPr>
                        <a:t>A general comparison</a:t>
                      </a:r>
                      <a:endParaRPr kumimoji="0" lang="en-US" altLang="en-US" sz="1800" b="1" i="0" u="none" strike="noStrike" cap="none" normalizeH="0" baseline="0">
                        <a:ln>
                          <a:noFill/>
                        </a:ln>
                        <a:solidFill>
                          <a:schemeClr val="tx1"/>
                        </a:solidFill>
                        <a:effectLst/>
                        <a:latin typeface="Times"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750592296"/>
                  </a:ext>
                </a:extLst>
              </a:tr>
              <a:tr h="606425">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ctr" defTabSz="914400" rtl="0" eaLnBrk="0" fontAlgn="base" latinLnBrk="0" hangingPunct="0">
                        <a:lnSpc>
                          <a:spcPct val="100000"/>
                        </a:lnSpc>
                        <a:spcBef>
                          <a:spcPct val="5000"/>
                        </a:spcBef>
                        <a:spcAft>
                          <a:spcPct val="0"/>
                        </a:spcAft>
                        <a:buClrTx/>
                        <a:buSzPct val="100000"/>
                        <a:buFontTx/>
                        <a:buNone/>
                        <a:tabLst/>
                      </a:pPr>
                      <a:r>
                        <a:rPr kumimoji="0" lang="en-US" altLang="en-US" sz="2400" b="1" i="0" u="none" strike="noStrike" cap="none" normalizeH="0" baseline="0">
                          <a:ln>
                            <a:noFill/>
                          </a:ln>
                          <a:solidFill>
                            <a:schemeClr val="tx1"/>
                          </a:solidFill>
                          <a:effectLst/>
                          <a:latin typeface="Times" panose="02020603050405020304" pitchFamily="18" charset="0"/>
                        </a:rPr>
                        <a:t>Debt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ctr" defTabSz="914400" rtl="0" eaLnBrk="0" fontAlgn="base" latinLnBrk="0" hangingPunct="0">
                        <a:lnSpc>
                          <a:spcPct val="100000"/>
                        </a:lnSpc>
                        <a:spcBef>
                          <a:spcPct val="5000"/>
                        </a:spcBef>
                        <a:spcAft>
                          <a:spcPct val="0"/>
                        </a:spcAft>
                        <a:buClrTx/>
                        <a:buSzPct val="100000"/>
                        <a:buFontTx/>
                        <a:buNone/>
                        <a:tabLst/>
                      </a:pPr>
                      <a:r>
                        <a:rPr kumimoji="0" lang="en-US" altLang="en-US" sz="2400" b="1" i="0" u="none" strike="noStrike" cap="none" normalizeH="0" baseline="0">
                          <a:ln>
                            <a:noFill/>
                          </a:ln>
                          <a:solidFill>
                            <a:schemeClr val="tx1"/>
                          </a:solidFill>
                          <a:effectLst/>
                          <a:latin typeface="Times" panose="02020603050405020304" pitchFamily="18" charset="0"/>
                        </a:rPr>
                        <a:t>Equity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4245368"/>
                  </a:ext>
                </a:extLst>
              </a:tr>
              <a:tr h="579438">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dirty="0">
                          <a:ln>
                            <a:noFill/>
                          </a:ln>
                          <a:solidFill>
                            <a:schemeClr val="tx1"/>
                          </a:solidFill>
                          <a:effectLst/>
                          <a:latin typeface="Garamond" panose="02020404030301010803" pitchFamily="18" charset="0"/>
                        </a:rPr>
                        <a:t>Must be repaid or refinanced.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Can usually be kept permanently.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3733614"/>
                  </a:ext>
                </a:extLst>
              </a:tr>
              <a:tr h="581025">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dirty="0">
                          <a:ln>
                            <a:noFill/>
                          </a:ln>
                          <a:solidFill>
                            <a:schemeClr val="tx1"/>
                          </a:solidFill>
                          <a:effectLst/>
                          <a:latin typeface="Garamond" panose="02020404030301010803" pitchFamily="18" charset="0"/>
                        </a:rPr>
                        <a:t>Requires regular interest payments.  Failure to pay can trigger bankruptcy.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dirty="0">
                          <a:ln>
                            <a:noFill/>
                          </a:ln>
                          <a:solidFill>
                            <a:schemeClr val="tx1"/>
                          </a:solidFill>
                          <a:effectLst/>
                          <a:latin typeface="Garamond" panose="02020404030301010803" pitchFamily="18" charset="0"/>
                        </a:rPr>
                        <a:t>No payment requirements. May receive dividends, but only out of retained  earnings.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7172873"/>
                  </a:ext>
                </a:extLst>
              </a:tr>
              <a:tr h="581025">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dirty="0">
                          <a:ln>
                            <a:noFill/>
                          </a:ln>
                          <a:solidFill>
                            <a:schemeClr val="tx1"/>
                          </a:solidFill>
                          <a:effectLst/>
                          <a:latin typeface="Garamond" panose="02020404030301010803" pitchFamily="18" charset="0"/>
                        </a:rPr>
                        <a:t>Collateral may be required.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No collateral required.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5786548"/>
                  </a:ext>
                </a:extLst>
              </a:tr>
              <a:tr h="579438">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dirty="0">
                          <a:ln>
                            <a:noFill/>
                          </a:ln>
                          <a:solidFill>
                            <a:schemeClr val="tx1"/>
                          </a:solidFill>
                          <a:effectLst/>
                          <a:latin typeface="Garamond" panose="02020404030301010803" pitchFamily="18" charset="0"/>
                        </a:rPr>
                        <a:t>Interest  payments are tax deductible.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Dividend  payments are not tax deductible.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4609467"/>
                  </a:ext>
                </a:extLst>
              </a:tr>
              <a:tr h="717550">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Debt does not dilute voting control (except in bankruptcy).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New shareholders share control of the company.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3749264"/>
                  </a:ext>
                </a:extLst>
              </a:tr>
              <a:tr h="581025">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Debt leverages company profits.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lnSpc>
                          <a:spcPct val="115000"/>
                        </a:lnSpc>
                        <a:spcBef>
                          <a:spcPct val="40000"/>
                        </a:spcBef>
                        <a:spcAft>
                          <a:spcPct val="40000"/>
                        </a:spcAft>
                        <a:buSzPct val="100000"/>
                        <a:defRPr sz="2000" b="1">
                          <a:solidFill>
                            <a:schemeClr val="tx1"/>
                          </a:solidFill>
                          <a:latin typeface="Times" panose="02020603050405020304" pitchFamily="18" charset="0"/>
                        </a:defRPr>
                      </a:lvl1pPr>
                      <a:lvl2pPr algn="l">
                        <a:lnSpc>
                          <a:spcPct val="115000"/>
                        </a:lnSpc>
                        <a:spcBef>
                          <a:spcPct val="40000"/>
                        </a:spcBef>
                        <a:spcAft>
                          <a:spcPct val="40000"/>
                        </a:spcAft>
                        <a:buSzPct val="100000"/>
                        <a:defRPr sz="1600" b="1">
                          <a:solidFill>
                            <a:schemeClr val="tx1"/>
                          </a:solidFill>
                          <a:latin typeface="Times" panose="02020603050405020304" pitchFamily="18" charset="0"/>
                        </a:defRPr>
                      </a:lvl2pPr>
                      <a:lvl3pPr algn="l">
                        <a:lnSpc>
                          <a:spcPct val="115000"/>
                        </a:lnSpc>
                        <a:spcBef>
                          <a:spcPct val="40000"/>
                        </a:spcBef>
                        <a:spcAft>
                          <a:spcPct val="40000"/>
                        </a:spcAft>
                        <a:buSzPct val="100000"/>
                        <a:defRPr sz="1600" b="1">
                          <a:solidFill>
                            <a:schemeClr val="tx1"/>
                          </a:solidFill>
                          <a:latin typeface="Times" panose="02020603050405020304" pitchFamily="18" charset="0"/>
                        </a:defRPr>
                      </a:lvl3pPr>
                      <a:lvl4pPr algn="l">
                        <a:lnSpc>
                          <a:spcPct val="115000"/>
                        </a:lnSpc>
                        <a:spcBef>
                          <a:spcPct val="40000"/>
                        </a:spcBef>
                        <a:spcAft>
                          <a:spcPct val="40000"/>
                        </a:spcAft>
                        <a:buSzPct val="100000"/>
                        <a:defRPr sz="1200" b="1">
                          <a:solidFill>
                            <a:schemeClr val="tx1"/>
                          </a:solidFill>
                          <a:latin typeface="Times" panose="02020603050405020304" pitchFamily="18" charset="0"/>
                        </a:defRPr>
                      </a:lvl4pPr>
                      <a:lvl5pPr algn="l">
                        <a:lnSpc>
                          <a:spcPct val="115000"/>
                        </a:lnSpc>
                        <a:spcBef>
                          <a:spcPct val="40000"/>
                        </a:spcBef>
                        <a:spcAft>
                          <a:spcPct val="40000"/>
                        </a:spcAft>
                        <a:buSzPct val="100000"/>
                        <a:defRPr sz="1200" b="1">
                          <a:solidFill>
                            <a:schemeClr val="tx1"/>
                          </a:solidFill>
                          <a:latin typeface="Times" panose="02020603050405020304" pitchFamily="18" charset="0"/>
                        </a:defRPr>
                      </a:lvl5pPr>
                      <a:lvl6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6pPr>
                      <a:lvl7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7pPr>
                      <a:lvl8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8pPr>
                      <a:lvl9pPr eaLnBrk="0" fontAlgn="base" hangingPunct="0">
                        <a:lnSpc>
                          <a:spcPct val="115000"/>
                        </a:lnSpc>
                        <a:spcBef>
                          <a:spcPct val="40000"/>
                        </a:spcBef>
                        <a:spcAft>
                          <a:spcPct val="40000"/>
                        </a:spcAft>
                        <a:buSzPct val="100000"/>
                        <a:defRPr sz="1200" b="1">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5000"/>
                        </a:spcBef>
                        <a:spcAft>
                          <a:spcPct val="0"/>
                        </a:spcAft>
                        <a:buClrTx/>
                        <a:buSzPct val="100000"/>
                        <a:buFontTx/>
                        <a:buNone/>
                        <a:tabLst/>
                      </a:pPr>
                      <a:r>
                        <a:rPr kumimoji="0" lang="en-US" altLang="en-US" sz="1800" b="0" i="0" u="none" strike="noStrike" cap="none" normalizeH="0" baseline="0" dirty="0">
                          <a:ln>
                            <a:noFill/>
                          </a:ln>
                          <a:solidFill>
                            <a:schemeClr val="tx1"/>
                          </a:solidFill>
                          <a:effectLst/>
                          <a:latin typeface="Garamond" panose="02020404030301010803" pitchFamily="18" charset="0"/>
                        </a:rPr>
                        <a:t>Shareholders  share the company profits.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4824185"/>
                  </a:ext>
                </a:extLst>
              </a:tr>
            </a:tbl>
          </a:graphicData>
        </a:graphic>
      </p:graphicFrame>
    </p:spTree>
    <p:extLst>
      <p:ext uri="{BB962C8B-B14F-4D97-AF65-F5344CB8AC3E}">
        <p14:creationId xmlns:p14="http://schemas.microsoft.com/office/powerpoint/2010/main" val="76328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838200"/>
            <a:ext cx="7924800" cy="838200"/>
          </a:xfrm>
        </p:spPr>
        <p:txBody>
          <a:bodyPr>
            <a:noAutofit/>
          </a:bodyPr>
          <a:lstStyle/>
          <a:p>
            <a:r>
              <a:rPr lang="en-US" altLang="en-US" sz="2400" b="1" i="1" dirty="0">
                <a:latin typeface="Arial" panose="020B0604020202020204" pitchFamily="34" charset="0"/>
                <a:cs typeface="Arial" panose="020B0604020202020204" pitchFamily="34" charset="0"/>
              </a:rPr>
              <a:t>Example of how EPS is affected with and without leverage</a:t>
            </a:r>
            <a:r>
              <a:rPr lang="en-US" altLang="en-US" sz="2400" i="1" dirty="0">
                <a:latin typeface="Arial" panose="020B0604020202020204" pitchFamily="34" charset="0"/>
                <a:cs typeface="Arial" panose="020B0604020202020204" pitchFamily="34" charset="0"/>
              </a:rPr>
              <a:t>: </a:t>
            </a:r>
            <a:r>
              <a:rPr lang="en-US" altLang="en-US" sz="2400" b="1" i="1" dirty="0">
                <a:solidFill>
                  <a:srgbClr val="0070C0"/>
                </a:solidFill>
                <a:latin typeface="Arial" panose="020B0604020202020204" pitchFamily="34" charset="0"/>
                <a:cs typeface="Arial" panose="020B0604020202020204" pitchFamily="34" charset="0"/>
              </a:rPr>
              <a:t>All Equity Scenario</a:t>
            </a:r>
            <a:endParaRPr lang="en-US" altLang="en-US" sz="2400" b="1" dirty="0">
              <a:solidFill>
                <a:srgbClr val="0070C0"/>
              </a:solidFill>
            </a:endParaRPr>
          </a:p>
        </p:txBody>
      </p:sp>
      <p:grpSp>
        <p:nvGrpSpPr>
          <p:cNvPr id="3" name="Group 2" title="Example"/>
          <p:cNvGrpSpPr/>
          <p:nvPr/>
        </p:nvGrpSpPr>
        <p:grpSpPr>
          <a:xfrm>
            <a:off x="1295400" y="1969803"/>
            <a:ext cx="7543800" cy="4507197"/>
            <a:chOff x="1295400" y="2037075"/>
            <a:chExt cx="7543800" cy="4439925"/>
          </a:xfrm>
        </p:grpSpPr>
        <p:sp>
          <p:nvSpPr>
            <p:cNvPr id="3081" name="Text Box 9"/>
            <p:cNvSpPr txBox="1">
              <a:spLocks noChangeArrowheads="1"/>
            </p:cNvSpPr>
            <p:nvPr/>
          </p:nvSpPr>
          <p:spPr bwMode="auto">
            <a:xfrm>
              <a:off x="7315200" y="4969301"/>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dirty="0">
                  <a:latin typeface="Arial" panose="020B0604020202020204" pitchFamily="34" charset="0"/>
                  <a:cs typeface="Arial" panose="020B0604020202020204" pitchFamily="34" charset="0"/>
                </a:rPr>
                <a:t>Expected outcome</a:t>
              </a:r>
            </a:p>
          </p:txBody>
        </p:sp>
        <p:grpSp>
          <p:nvGrpSpPr>
            <p:cNvPr id="2" name="Group 1"/>
            <p:cNvGrpSpPr/>
            <p:nvPr/>
          </p:nvGrpSpPr>
          <p:grpSpPr>
            <a:xfrm>
              <a:off x="1295400" y="2037075"/>
              <a:ext cx="6096000" cy="4439925"/>
              <a:chOff x="1295400" y="2037075"/>
              <a:chExt cx="6096000" cy="4439925"/>
            </a:xfrm>
          </p:grpSpPr>
          <p:sp>
            <p:nvSpPr>
              <p:cNvPr id="3075" name="Rectangle 2"/>
              <p:cNvSpPr>
                <a:spLocks noChangeArrowheads="1"/>
              </p:cNvSpPr>
              <p:nvPr/>
            </p:nvSpPr>
            <p:spPr bwMode="auto">
              <a:xfrm>
                <a:off x="5334000" y="4191000"/>
                <a:ext cx="838200" cy="22860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Arial" panose="020B0604020202020204" pitchFamily="34" charset="0"/>
                  <a:cs typeface="Arial" panose="020B0604020202020204" pitchFamily="34" charset="0"/>
                </a:endParaRPr>
              </a:p>
            </p:txBody>
          </p:sp>
          <p:graphicFrame>
            <p:nvGraphicFramePr>
              <p:cNvPr id="3074" name="Object 6">
                <a:hlinkClick r:id="" action="ppaction://ole?verb=0"/>
              </p:cNvPr>
              <p:cNvGraphicFramePr>
                <a:graphicFrameLocks/>
              </p:cNvGraphicFramePr>
              <p:nvPr/>
            </p:nvGraphicFramePr>
            <p:xfrm>
              <a:off x="1295400" y="2037075"/>
              <a:ext cx="5562600" cy="3971498"/>
            </p:xfrm>
            <a:graphic>
              <a:graphicData uri="http://schemas.openxmlformats.org/presentationml/2006/ole">
                <mc:AlternateContent xmlns:mc="http://schemas.openxmlformats.org/markup-compatibility/2006">
                  <mc:Choice xmlns:v="urn:schemas-microsoft-com:vml" Requires="v">
                    <p:oleObj name="Equation" r:id="rId3" imgW="3390840" imgH="2374560" progId="Equation.3">
                      <p:embed/>
                    </p:oleObj>
                  </mc:Choice>
                  <mc:Fallback>
                    <p:oleObj name="Equation" r:id="rId3" imgW="3390840" imgH="2374560" progId="Equation.3">
                      <p:embed/>
                      <p:pic>
                        <p:nvPicPr>
                          <p:cNvPr id="3074" name="Object 6">
                            <a:hlinkClick r:id="" action="ppaction://ole?verb=0"/>
                          </p:cNvPr>
                          <p:cNvPicPr>
                            <a:picLocks noChangeArrowheads="1"/>
                          </p:cNvPicPr>
                          <p:nvPr/>
                        </p:nvPicPr>
                        <p:blipFill>
                          <a:blip r:embed="rId4"/>
                          <a:srcRect/>
                          <a:stretch>
                            <a:fillRect/>
                          </a:stretch>
                        </p:blipFill>
                        <p:spPr bwMode="auto">
                          <a:xfrm>
                            <a:off x="1295400" y="2037075"/>
                            <a:ext cx="5562600" cy="3971498"/>
                          </a:xfrm>
                          <a:prstGeom prst="rect">
                            <a:avLst/>
                          </a:prstGeom>
                          <a:noFill/>
                          <a:ln>
                            <a:noFill/>
                          </a:ln>
                          <a:effectLst/>
                        </p:spPr>
                      </p:pic>
                    </p:oleObj>
                  </mc:Fallback>
                </mc:AlternateContent>
              </a:graphicData>
            </a:graphic>
          </p:graphicFrame>
          <p:sp>
            <p:nvSpPr>
              <p:cNvPr id="3082" name="Freeform 10"/>
              <p:cNvSpPr>
                <a:spLocks/>
              </p:cNvSpPr>
              <p:nvPr/>
            </p:nvSpPr>
            <p:spPr bwMode="auto">
              <a:xfrm>
                <a:off x="5715000" y="5740400"/>
                <a:ext cx="1676400" cy="660400"/>
              </a:xfrm>
              <a:custGeom>
                <a:avLst/>
                <a:gdLst>
                  <a:gd name="T0" fmla="*/ 2147483647 w 1056"/>
                  <a:gd name="T1" fmla="*/ 0 h 416"/>
                  <a:gd name="T2" fmla="*/ 2147483647 w 1056"/>
                  <a:gd name="T3" fmla="*/ 2147483647 h 416"/>
                  <a:gd name="T4" fmla="*/ 0 w 1056"/>
                  <a:gd name="T5" fmla="*/ 2147483647 h 416"/>
                  <a:gd name="T6" fmla="*/ 0 60000 65536"/>
                  <a:gd name="T7" fmla="*/ 0 60000 65536"/>
                  <a:gd name="T8" fmla="*/ 0 60000 65536"/>
                  <a:gd name="T9" fmla="*/ 0 w 1056"/>
                  <a:gd name="T10" fmla="*/ 0 h 416"/>
                  <a:gd name="T11" fmla="*/ 1056 w 1056"/>
                  <a:gd name="T12" fmla="*/ 416 h 416"/>
                </a:gdLst>
                <a:ahLst/>
                <a:cxnLst>
                  <a:cxn ang="T6">
                    <a:pos x="T0" y="T1"/>
                  </a:cxn>
                  <a:cxn ang="T7">
                    <a:pos x="T2" y="T3"/>
                  </a:cxn>
                  <a:cxn ang="T8">
                    <a:pos x="T4" y="T5"/>
                  </a:cxn>
                </a:cxnLst>
                <a:rect l="T9" t="T10" r="T11" b="T12"/>
                <a:pathLst>
                  <a:path w="1056" h="416">
                    <a:moveTo>
                      <a:pt x="1056" y="0"/>
                    </a:moveTo>
                    <a:cubicBezTo>
                      <a:pt x="1000" y="176"/>
                      <a:pt x="944" y="352"/>
                      <a:pt x="768" y="384"/>
                    </a:cubicBezTo>
                    <a:cubicBezTo>
                      <a:pt x="592" y="416"/>
                      <a:pt x="128" y="224"/>
                      <a:pt x="0" y="192"/>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grpSp>
      <p:sp>
        <p:nvSpPr>
          <p:cNvPr id="4" name="TextBox 3"/>
          <p:cNvSpPr txBox="1"/>
          <p:nvPr/>
        </p:nvSpPr>
        <p:spPr>
          <a:xfrm>
            <a:off x="6399528" y="2617693"/>
            <a:ext cx="2274982" cy="646331"/>
          </a:xfrm>
          <a:prstGeom prst="rect">
            <a:avLst/>
          </a:prstGeom>
          <a:solidFill>
            <a:schemeClr val="bg2">
              <a:lumMod val="20000"/>
              <a:lumOff val="80000"/>
            </a:schemeClr>
          </a:solidFill>
        </p:spPr>
        <p:txBody>
          <a:bodyPr wrap="none" rtlCol="0">
            <a:spAutoFit/>
          </a:bodyPr>
          <a:lstStyle/>
          <a:p>
            <a:r>
              <a:rPr lang="en-US" dirty="0"/>
              <a:t>Consider 4 possible </a:t>
            </a:r>
          </a:p>
          <a:p>
            <a:r>
              <a:rPr lang="en-US" dirty="0"/>
              <a:t>outcomes (A-D)</a:t>
            </a:r>
          </a:p>
        </p:txBody>
      </p:sp>
      <p:grpSp>
        <p:nvGrpSpPr>
          <p:cNvPr id="5" name="Group 4" descr="The four arrows link the textbox with the text &quot;Consider 4 possible outcomes (A-D)&quot; to the four scenarios in the table.">
            <a:extLst>
              <a:ext uri="{FF2B5EF4-FFF2-40B4-BE49-F238E27FC236}">
                <a16:creationId xmlns:a16="http://schemas.microsoft.com/office/drawing/2014/main" id="{BCCE106B-3CB9-593D-6FF8-BD75E6A697D2}"/>
              </a:ext>
            </a:extLst>
          </p:cNvPr>
          <p:cNvGrpSpPr/>
          <p:nvPr/>
        </p:nvGrpSpPr>
        <p:grpSpPr>
          <a:xfrm>
            <a:off x="6019800" y="3332019"/>
            <a:ext cx="838200" cy="630381"/>
            <a:chOff x="6019800" y="3332019"/>
            <a:chExt cx="838200" cy="630381"/>
          </a:xfrm>
        </p:grpSpPr>
        <p:cxnSp>
          <p:nvCxnSpPr>
            <p:cNvPr id="7" name="Straight Arrow Connector 6"/>
            <p:cNvCxnSpPr/>
            <p:nvPr/>
          </p:nvCxnSpPr>
          <p:spPr bwMode="auto">
            <a:xfrm flipH="1">
              <a:off x="6019800" y="3341325"/>
              <a:ext cx="762000" cy="3162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6019800" y="3352800"/>
              <a:ext cx="762000" cy="4572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6248400" y="3340527"/>
              <a:ext cx="588706" cy="57138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6558116" y="3332019"/>
              <a:ext cx="299884" cy="63038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50372505"/>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Autofit/>
          </a:bodyPr>
          <a:lstStyle/>
          <a:p>
            <a:r>
              <a:rPr lang="en-US" altLang="en-US" sz="2400" b="1" i="1" dirty="0">
                <a:latin typeface="Arial" panose="020B0604020202020204" pitchFamily="34" charset="0"/>
                <a:cs typeface="Arial" panose="020B0604020202020204" pitchFamily="34" charset="0"/>
              </a:rPr>
              <a:t>Example of how EPS is affected with and without leverage</a:t>
            </a:r>
            <a:r>
              <a:rPr lang="en-US" altLang="en-US" sz="2400" i="1" dirty="0">
                <a:latin typeface="Arial" panose="020B0604020202020204" pitchFamily="34" charset="0"/>
                <a:cs typeface="Arial" panose="020B0604020202020204" pitchFamily="34" charset="0"/>
              </a:rPr>
              <a:t>: </a:t>
            </a:r>
            <a:r>
              <a:rPr lang="en-US" altLang="en-US" sz="2400" b="1" i="1" dirty="0">
                <a:solidFill>
                  <a:srgbClr val="0070C0"/>
                </a:solidFill>
                <a:latin typeface="Arial" panose="020B0604020202020204" pitchFamily="34" charset="0"/>
                <a:cs typeface="Arial" panose="020B0604020202020204" pitchFamily="34" charset="0"/>
              </a:rPr>
              <a:t>50% Debt 50% Equity Scenario</a:t>
            </a:r>
          </a:p>
        </p:txBody>
      </p:sp>
      <p:grpSp>
        <p:nvGrpSpPr>
          <p:cNvPr id="2" name="Group 1" title="Example"/>
          <p:cNvGrpSpPr/>
          <p:nvPr/>
        </p:nvGrpSpPr>
        <p:grpSpPr>
          <a:xfrm>
            <a:off x="1752600" y="1828800"/>
            <a:ext cx="5334000" cy="4648200"/>
            <a:chOff x="1752600" y="1828800"/>
            <a:chExt cx="5334000" cy="4648200"/>
          </a:xfrm>
        </p:grpSpPr>
        <p:sp>
          <p:nvSpPr>
            <p:cNvPr id="4099" name="Rectangle 2"/>
            <p:cNvSpPr>
              <a:spLocks noChangeArrowheads="1"/>
            </p:cNvSpPr>
            <p:nvPr/>
          </p:nvSpPr>
          <p:spPr bwMode="auto">
            <a:xfrm>
              <a:off x="5562600" y="4038600"/>
              <a:ext cx="838200" cy="24384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4098" name="Object 8">
              <a:hlinkClick r:id="" action="ppaction://ole?verb=0"/>
            </p:cNvPr>
            <p:cNvGraphicFramePr>
              <a:graphicFrameLocks/>
            </p:cNvGraphicFramePr>
            <p:nvPr/>
          </p:nvGraphicFramePr>
          <p:xfrm>
            <a:off x="1752600" y="1828800"/>
            <a:ext cx="5334000" cy="4419600"/>
          </p:xfrm>
          <a:graphic>
            <a:graphicData uri="http://schemas.openxmlformats.org/presentationml/2006/ole">
              <mc:AlternateContent xmlns:mc="http://schemas.openxmlformats.org/markup-compatibility/2006">
                <mc:Choice xmlns:v="urn:schemas-microsoft-com:vml" Requires="v">
                  <p:oleObj name="Equation" r:id="rId3" imgW="3454200" imgH="3060360" progId="Equation.3">
                    <p:embed/>
                  </p:oleObj>
                </mc:Choice>
                <mc:Fallback>
                  <p:oleObj name="Equation" r:id="rId3" imgW="3454200" imgH="3060360" progId="Equation.3">
                    <p:embed/>
                    <p:pic>
                      <p:nvPicPr>
                        <p:cNvPr id="4098" name="Object 8">
                          <a:hlinkClick r:id="" action="ppaction://ole?verb=0"/>
                        </p:cNvPr>
                        <p:cNvPicPr>
                          <a:picLocks noChangeArrowheads="1"/>
                        </p:cNvPicPr>
                        <p:nvPr/>
                      </p:nvPicPr>
                      <p:blipFill>
                        <a:blip r:embed="rId4"/>
                        <a:srcRect/>
                        <a:stretch>
                          <a:fillRect/>
                        </a:stretch>
                      </p:blipFill>
                      <p:spPr bwMode="auto">
                        <a:xfrm>
                          <a:off x="1752600" y="1828800"/>
                          <a:ext cx="5334000" cy="4419600"/>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2654441436"/>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Title 8"/>
          <p:cNvSpPr>
            <a:spLocks noGrp="1"/>
          </p:cNvSpPr>
          <p:nvPr>
            <p:ph type="title"/>
          </p:nvPr>
        </p:nvSpPr>
        <p:spPr>
          <a:xfrm>
            <a:off x="609600" y="457200"/>
            <a:ext cx="2667000" cy="1828800"/>
          </a:xfrm>
        </p:spPr>
        <p:txBody>
          <a:bodyPr/>
          <a:lstStyle/>
          <a:p>
            <a:br>
              <a:rPr lang="en-US" altLang="en-US" sz="2400" dirty="0"/>
            </a:br>
            <a:r>
              <a:rPr lang="en-US" altLang="en-US" sz="2400" dirty="0"/>
              <a:t>The effect of leverage on EPS from prior example</a:t>
            </a:r>
          </a:p>
        </p:txBody>
      </p:sp>
      <p:pic>
        <p:nvPicPr>
          <p:cNvPr id="23554" name="Picture 2" title="Figure 17.1 from text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854" y="203182"/>
            <a:ext cx="5122146" cy="6045218"/>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9953313"/>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7F00F2F-152E-4431-97C9-0235F5859BB1}" type="slidenum">
              <a:rPr lang="en-US" altLang="en-US"/>
              <a:pPr/>
              <a:t>27</a:t>
            </a:fld>
            <a:endParaRPr lang="en-US" altLang="en-US"/>
          </a:p>
        </p:txBody>
      </p:sp>
      <p:sp>
        <p:nvSpPr>
          <p:cNvPr id="9218" name="Rectangle 2"/>
          <p:cNvSpPr>
            <a:spLocks noGrp="1" noChangeArrowheads="1"/>
          </p:cNvSpPr>
          <p:nvPr>
            <p:ph type="title"/>
          </p:nvPr>
        </p:nvSpPr>
        <p:spPr>
          <a:xfrm>
            <a:off x="685800" y="609600"/>
            <a:ext cx="8001000" cy="1143000"/>
          </a:xfrm>
        </p:spPr>
        <p:txBody>
          <a:bodyPr/>
          <a:lstStyle/>
          <a:p>
            <a:r>
              <a:rPr lang="en-US" altLang="en-US" sz="2400" u="sng" dirty="0"/>
              <a:t>First capital structure observation</a:t>
            </a:r>
            <a:r>
              <a:rPr lang="en-US" altLang="en-US" sz="2400" dirty="0"/>
              <a:t>:  Even though firms within the same industry normally have similar capital structures, there variation within industries.  </a:t>
            </a:r>
          </a:p>
        </p:txBody>
      </p:sp>
      <p:sp>
        <p:nvSpPr>
          <p:cNvPr id="9219" name="Rectangle 3"/>
          <p:cNvSpPr>
            <a:spLocks noGrp="1" noChangeArrowheads="1"/>
          </p:cNvSpPr>
          <p:nvPr>
            <p:ph type="body" idx="1"/>
          </p:nvPr>
        </p:nvSpPr>
        <p:spPr/>
        <p:txBody>
          <a:bodyPr/>
          <a:lstStyle/>
          <a:p>
            <a:pPr marL="0" indent="0">
              <a:buNone/>
            </a:pPr>
            <a:r>
              <a:rPr lang="en-US" altLang="en-US" sz="2000" dirty="0"/>
              <a:t>Hence firms in the same industry can sometimes have very different capital structures.  For example, in 2008 …</a:t>
            </a:r>
          </a:p>
        </p:txBody>
      </p:sp>
      <p:pic>
        <p:nvPicPr>
          <p:cNvPr id="9220" name="Picture 4" title="Figure comparing capital structure of 2 companies"/>
          <p:cNvPicPr>
            <a:picLocks noChangeAspect="1" noChangeArrowheads="1"/>
          </p:cNvPicPr>
          <p:nvPr/>
        </p:nvPicPr>
        <p:blipFill>
          <a:blip r:embed="rId2">
            <a:extLst>
              <a:ext uri="{28A0092B-C50C-407E-A947-70E740481C1C}">
                <a14:useLocalDpi xmlns:a14="http://schemas.microsoft.com/office/drawing/2010/main" val="0"/>
              </a:ext>
            </a:extLst>
          </a:blip>
          <a:srcRect b="606"/>
          <a:stretch>
            <a:fillRect/>
          </a:stretch>
        </p:blipFill>
        <p:spPr bwMode="auto">
          <a:xfrm>
            <a:off x="1752600" y="2667000"/>
            <a:ext cx="51816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857CBA7-45FF-4E23-80FF-72BF6BB7AB9A}" type="slidenum">
              <a:rPr lang="en-US" altLang="en-US"/>
              <a:pPr/>
              <a:t>28</a:t>
            </a:fld>
            <a:endParaRPr lang="en-US" altLang="en-US"/>
          </a:p>
        </p:txBody>
      </p:sp>
      <p:sp>
        <p:nvSpPr>
          <p:cNvPr id="10242" name="Rectangle 2"/>
          <p:cNvSpPr>
            <a:spLocks noGrp="1" noChangeArrowheads="1"/>
          </p:cNvSpPr>
          <p:nvPr>
            <p:ph type="title"/>
          </p:nvPr>
        </p:nvSpPr>
        <p:spPr>
          <a:xfrm>
            <a:off x="762000" y="533400"/>
            <a:ext cx="7696200" cy="1143000"/>
          </a:xfrm>
        </p:spPr>
        <p:txBody>
          <a:bodyPr/>
          <a:lstStyle/>
          <a:p>
            <a:r>
              <a:rPr lang="en-US" altLang="en-US" sz="2400" dirty="0"/>
              <a:t>Questions related to within industry variation…</a:t>
            </a:r>
          </a:p>
        </p:txBody>
      </p:sp>
      <p:sp>
        <p:nvSpPr>
          <p:cNvPr id="10243" name="Rectangle 3"/>
          <p:cNvSpPr>
            <a:spLocks noGrp="1" noChangeArrowheads="1"/>
          </p:cNvSpPr>
          <p:nvPr>
            <p:ph type="body" idx="1"/>
          </p:nvPr>
        </p:nvSpPr>
        <p:spPr/>
        <p:txBody>
          <a:bodyPr/>
          <a:lstStyle/>
          <a:p>
            <a:pPr marL="0" indent="0">
              <a:lnSpc>
                <a:spcPct val="90000"/>
              </a:lnSpc>
              <a:buNone/>
            </a:pPr>
            <a:r>
              <a:rPr lang="en-US" altLang="en-US" sz="2000" b="1" dirty="0"/>
              <a:t>Question</a:t>
            </a:r>
            <a:r>
              <a:rPr lang="en-US" altLang="en-US" sz="2000" dirty="0"/>
              <a:t>:  Why do some firms within an industry choose higher amounts of debt?  </a:t>
            </a:r>
          </a:p>
          <a:p>
            <a:pPr marL="0" indent="0">
              <a:lnSpc>
                <a:spcPct val="90000"/>
              </a:lnSpc>
              <a:buNone/>
            </a:pPr>
            <a:endParaRPr lang="en-US" altLang="en-US" sz="2000" dirty="0"/>
          </a:p>
          <a:p>
            <a:pPr marL="0" indent="0">
              <a:lnSpc>
                <a:spcPct val="90000"/>
              </a:lnSpc>
              <a:buNone/>
            </a:pPr>
            <a:r>
              <a:rPr lang="en-US" altLang="en-US" sz="2000" dirty="0"/>
              <a:t>Possible firm-level related reasons: differences in management, exposure to bankruptcy, tax shields…</a:t>
            </a:r>
          </a:p>
          <a:p>
            <a:pPr>
              <a:lnSpc>
                <a:spcPct val="90000"/>
              </a:lnSpc>
              <a:buFont typeface="Wingdings" panose="05000000000000000000" pitchFamily="2" charset="2"/>
              <a:buNone/>
            </a:pPr>
            <a:endParaRPr lang="en-US" altLang="en-US" sz="2000" dirty="0"/>
          </a:p>
          <a:p>
            <a:pPr>
              <a:lnSpc>
                <a:spcPct val="90000"/>
              </a:lnSpc>
              <a:buFont typeface="Wingdings" panose="05000000000000000000" pitchFamily="2" charset="2"/>
              <a:buNone/>
            </a:pPr>
            <a:endParaRPr lang="en-US" altLang="en-US" sz="2000" dirty="0"/>
          </a:p>
          <a:p>
            <a:pPr>
              <a:lnSpc>
                <a:spcPct val="90000"/>
              </a:lnSpc>
              <a:buFont typeface="Wingdings" panose="05000000000000000000" pitchFamily="2" charset="2"/>
              <a:buNone/>
            </a:pPr>
            <a:r>
              <a:rPr lang="en-US" altLang="en-US" sz="2000" u="sng" dirty="0"/>
              <a:t>Related questions…  </a:t>
            </a:r>
          </a:p>
          <a:p>
            <a:pPr>
              <a:lnSpc>
                <a:spcPct val="90000"/>
              </a:lnSpc>
            </a:pPr>
            <a:r>
              <a:rPr lang="en-US" altLang="en-US" sz="2000" dirty="0"/>
              <a:t>Do lower levels of debt imply better financial management?</a:t>
            </a:r>
          </a:p>
          <a:p>
            <a:pPr>
              <a:lnSpc>
                <a:spcPct val="90000"/>
              </a:lnSpc>
            </a:pPr>
            <a:r>
              <a:rPr lang="en-US" altLang="en-US" sz="2000" dirty="0"/>
              <a:t>What are the trade-offs between higher levels of equity versus higher levels of debt?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ACBCAE-5779-4EA0-8630-4982EE2BFE4E}" type="slidenum">
              <a:rPr lang="en-US" altLang="en-US"/>
              <a:pPr/>
              <a:t>29</a:t>
            </a:fld>
            <a:endParaRPr lang="en-US" altLang="en-US"/>
          </a:p>
        </p:txBody>
      </p:sp>
      <p:sp>
        <p:nvSpPr>
          <p:cNvPr id="11266" name="Rectangle 2"/>
          <p:cNvSpPr>
            <a:spLocks noGrp="1" noChangeArrowheads="1"/>
          </p:cNvSpPr>
          <p:nvPr>
            <p:ph type="title"/>
          </p:nvPr>
        </p:nvSpPr>
        <p:spPr>
          <a:xfrm>
            <a:off x="5867400" y="274638"/>
            <a:ext cx="2819400" cy="3459162"/>
          </a:xfrm>
        </p:spPr>
        <p:txBody>
          <a:bodyPr/>
          <a:lstStyle/>
          <a:p>
            <a:r>
              <a:rPr lang="en-US" altLang="en-US" sz="2400" u="sng" dirty="0"/>
              <a:t>Second capital structure observation:</a:t>
            </a:r>
            <a:r>
              <a:rPr lang="en-US" altLang="en-US" sz="2400" dirty="0"/>
              <a:t>  Capital structures vary widely across industries </a:t>
            </a:r>
          </a:p>
        </p:txBody>
      </p:sp>
      <p:pic>
        <p:nvPicPr>
          <p:cNvPr id="7" name="Picture 6" descr="A bar graph where the x-axis is debt-to-value ratio percent from 0 to 50, and the y-axis is select industries. The industries are ordered from top to bottom with horizontal bars that extend out further and further as one gets lower. The first five bars extend between 1% and 5%. The last five bars are between 35% and 43%. The average for all firms, at the center, is approximately 18%. The first five industries are as follows: biotechnology, systems software, application software, footwear, and health care technology. The last five industries are as follows: broadcasting, coal and consumable fuels, real estate development, diversified chemicals, and oil and gas drilling. All values estim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531"/>
            <a:ext cx="5889101" cy="64438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B1B87F-9F27-447B-B3A7-1A82E2C5A9CE}" type="slidenum">
              <a:rPr lang="en-US" altLang="en-US"/>
              <a:pPr/>
              <a:t>3</a:t>
            </a:fld>
            <a:endParaRPr lang="en-US" altLang="en-US"/>
          </a:p>
        </p:txBody>
      </p:sp>
      <p:sp>
        <p:nvSpPr>
          <p:cNvPr id="24578" name="Rectangle 2"/>
          <p:cNvSpPr>
            <a:spLocks noGrp="1" noChangeArrowheads="1"/>
          </p:cNvSpPr>
          <p:nvPr>
            <p:ph type="title"/>
          </p:nvPr>
        </p:nvSpPr>
        <p:spPr/>
        <p:txBody>
          <a:bodyPr/>
          <a:lstStyle/>
          <a:p>
            <a:r>
              <a:rPr lang="en-US" altLang="en-US" sz="2400" b="1" dirty="0"/>
              <a:t>WACC – the weighted average cost of capital from the various sources of financing</a:t>
            </a:r>
          </a:p>
        </p:txBody>
      </p:sp>
      <p:sp>
        <p:nvSpPr>
          <p:cNvPr id="24579" name="Rectangle 3"/>
          <p:cNvSpPr>
            <a:spLocks noGrp="1" noChangeArrowheads="1"/>
          </p:cNvSpPr>
          <p:nvPr>
            <p:ph type="body" idx="1"/>
          </p:nvPr>
        </p:nvSpPr>
        <p:spPr>
          <a:xfrm>
            <a:off x="762000" y="1905000"/>
            <a:ext cx="8001000" cy="4038600"/>
          </a:xfrm>
        </p:spPr>
        <p:txBody>
          <a:bodyPr/>
          <a:lstStyle/>
          <a:p>
            <a:pPr>
              <a:buFont typeface="Wingdings" panose="05000000000000000000" pitchFamily="2" charset="2"/>
              <a:buNone/>
            </a:pPr>
            <a:r>
              <a:rPr lang="en-US" altLang="en-US" sz="2000" dirty="0"/>
              <a:t>The firm can access  different sources of financing (capital) via debt and equity channels.</a:t>
            </a:r>
          </a:p>
          <a:p>
            <a:pPr>
              <a:buFont typeface="Wingdings" panose="05000000000000000000" pitchFamily="2" charset="2"/>
              <a:buNone/>
            </a:pPr>
            <a:endParaRPr lang="en-US" altLang="en-US" sz="2000" dirty="0"/>
          </a:p>
          <a:p>
            <a:pPr>
              <a:buFont typeface="Wingdings" panose="05000000000000000000" pitchFamily="2" charset="2"/>
              <a:buNone/>
            </a:pPr>
            <a:r>
              <a:rPr lang="en-US" altLang="en-US" sz="2000" dirty="0"/>
              <a:t>Each source of capital is associated with a different “cost” (a different rate of return).</a:t>
            </a:r>
          </a:p>
          <a:p>
            <a:pPr>
              <a:buFont typeface="Wingdings" panose="05000000000000000000" pitchFamily="2" charset="2"/>
              <a:buNone/>
            </a:pPr>
            <a:endParaRPr lang="en-US" altLang="en-US" sz="2000" dirty="0"/>
          </a:p>
        </p:txBody>
      </p:sp>
      <p:sp>
        <p:nvSpPr>
          <p:cNvPr id="2" name="TextBox 1"/>
          <p:cNvSpPr txBox="1"/>
          <p:nvPr/>
        </p:nvSpPr>
        <p:spPr>
          <a:xfrm>
            <a:off x="920628" y="4343400"/>
            <a:ext cx="7461372" cy="707886"/>
          </a:xfrm>
          <a:prstGeom prst="rect">
            <a:avLst/>
          </a:prstGeom>
          <a:solidFill>
            <a:schemeClr val="bg2">
              <a:lumMod val="20000"/>
              <a:lumOff val="80000"/>
            </a:schemeClr>
          </a:solidFill>
          <a:ln>
            <a:solidFill>
              <a:schemeClr val="tx1"/>
            </a:solidFill>
          </a:ln>
          <a:effectLst>
            <a:outerShdw blurRad="50800" dist="101600" dir="1800000" algn="ctr" rotWithShape="0">
              <a:srgbClr val="000000">
                <a:alpha val="43137"/>
              </a:srgbClr>
            </a:outerShdw>
          </a:effectLst>
        </p:spPr>
        <p:txBody>
          <a:bodyPr wrap="square" rtlCol="0">
            <a:spAutoFit/>
          </a:bodyPr>
          <a:lstStyle/>
          <a:p>
            <a:r>
              <a:rPr lang="en-US" altLang="en-US" sz="2000" dirty="0"/>
              <a:t>The overall “cost of capital” for the firm is a weighted average of these individual rates.</a:t>
            </a: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0A70B0-D9A9-4606-B9F7-EA4029A41F82}" type="slidenum">
              <a:rPr lang="en-US" altLang="en-US"/>
              <a:pPr/>
              <a:t>30</a:t>
            </a:fld>
            <a:endParaRPr lang="en-US" altLang="en-US"/>
          </a:p>
        </p:txBody>
      </p:sp>
      <p:sp>
        <p:nvSpPr>
          <p:cNvPr id="12290" name="Rectangle 2"/>
          <p:cNvSpPr>
            <a:spLocks noGrp="1" noChangeArrowheads="1"/>
          </p:cNvSpPr>
          <p:nvPr>
            <p:ph type="title"/>
          </p:nvPr>
        </p:nvSpPr>
        <p:spPr/>
        <p:txBody>
          <a:bodyPr/>
          <a:lstStyle/>
          <a:p>
            <a:r>
              <a:rPr lang="en-US" altLang="en-US" sz="2400" dirty="0"/>
              <a:t>Questions related to variation across industries…</a:t>
            </a:r>
          </a:p>
        </p:txBody>
      </p:sp>
      <p:sp>
        <p:nvSpPr>
          <p:cNvPr id="12291" name="Rectangle 3"/>
          <p:cNvSpPr>
            <a:spLocks noGrp="1" noChangeArrowheads="1"/>
          </p:cNvSpPr>
          <p:nvPr>
            <p:ph type="body" idx="1"/>
          </p:nvPr>
        </p:nvSpPr>
        <p:spPr/>
        <p:txBody>
          <a:bodyPr/>
          <a:lstStyle/>
          <a:p>
            <a:pPr marL="0" indent="0">
              <a:buNone/>
            </a:pPr>
            <a:r>
              <a:rPr lang="en-US" altLang="en-US" sz="2000" dirty="0"/>
              <a:t>Why do capital structures vary across industries?  What industry-level characteristics affect the decision of how much debt to 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900792-6903-4CA4-A13E-9BE1D97BA2B2}" type="slidenum">
              <a:rPr lang="en-US" altLang="en-US"/>
              <a:pPr/>
              <a:t>31</a:t>
            </a:fld>
            <a:endParaRPr lang="en-US" altLang="en-US"/>
          </a:p>
        </p:txBody>
      </p:sp>
      <p:sp>
        <p:nvSpPr>
          <p:cNvPr id="21506" name="Rectangle 2"/>
          <p:cNvSpPr>
            <a:spLocks noGrp="1" noChangeArrowheads="1"/>
          </p:cNvSpPr>
          <p:nvPr>
            <p:ph type="title"/>
          </p:nvPr>
        </p:nvSpPr>
        <p:spPr/>
        <p:txBody>
          <a:bodyPr/>
          <a:lstStyle/>
          <a:p>
            <a:r>
              <a:rPr lang="en-US" altLang="en-US" sz="2400" dirty="0"/>
              <a:t>Discussion topics</a:t>
            </a:r>
          </a:p>
        </p:txBody>
      </p:sp>
      <p:sp>
        <p:nvSpPr>
          <p:cNvPr id="21507" name="Rectangle 3"/>
          <p:cNvSpPr>
            <a:spLocks noGrp="1" noChangeArrowheads="1"/>
          </p:cNvSpPr>
          <p:nvPr>
            <p:ph type="body" idx="1"/>
          </p:nvPr>
        </p:nvSpPr>
        <p:spPr>
          <a:xfrm>
            <a:off x="762000" y="1752600"/>
            <a:ext cx="7696200" cy="4495800"/>
          </a:xfrm>
        </p:spPr>
        <p:txBody>
          <a:bodyPr/>
          <a:lstStyle/>
          <a:p>
            <a:r>
              <a:rPr lang="en-US" altLang="en-US" sz="2000" dirty="0"/>
              <a:t>Discuss the inputs for the firm’s cost of capital.  In practice how do you measure the inputs to the cost of capital?</a:t>
            </a:r>
          </a:p>
          <a:p>
            <a:r>
              <a:rPr lang="en-US" altLang="en-US" sz="2000" dirty="0"/>
              <a:t>How to calculate the WACC?  </a:t>
            </a:r>
          </a:p>
          <a:p>
            <a:r>
              <a:rPr lang="en-US" altLang="en-US" sz="2000" dirty="0"/>
              <a:t>Revisit different discount rates used in the dividend discount model vs the FCF discount model</a:t>
            </a:r>
          </a:p>
          <a:p>
            <a:r>
              <a:rPr lang="en-US" altLang="en-US" sz="2000" dirty="0"/>
              <a:t>How does the use of debt affect a firm’s returns?</a:t>
            </a:r>
          </a:p>
          <a:p>
            <a:pPr>
              <a:lnSpc>
                <a:spcPct val="80000"/>
              </a:lnSpc>
            </a:pPr>
            <a:r>
              <a:rPr lang="en-US" altLang="en-US" sz="2000" dirty="0"/>
              <a:t>Discuss within firm and within industry variation in use of debt.</a:t>
            </a:r>
          </a:p>
          <a:p>
            <a:pPr>
              <a:lnSpc>
                <a:spcPct val="80000"/>
              </a:lnSpc>
            </a:pPr>
            <a:r>
              <a:rPr lang="en-US" altLang="en-US" sz="2000" dirty="0"/>
              <a:t>Introduce M&amp;M Theorem to focus on financing issues.</a:t>
            </a:r>
          </a:p>
          <a:p>
            <a:pPr lvl="1">
              <a:lnSpc>
                <a:spcPct val="80000"/>
              </a:lnSpc>
            </a:pPr>
            <a:r>
              <a:rPr lang="en-US" altLang="en-US" sz="2000" dirty="0"/>
              <a:t>Add taxes</a:t>
            </a:r>
          </a:p>
          <a:p>
            <a:pPr lvl="1">
              <a:lnSpc>
                <a:spcPct val="80000"/>
              </a:lnSpc>
            </a:pPr>
            <a:r>
              <a:rPr lang="en-US" altLang="en-US" sz="2000" dirty="0"/>
              <a:t>Add financial distress </a:t>
            </a:r>
          </a:p>
          <a:p>
            <a:pPr>
              <a:lnSpc>
                <a:spcPct val="80000"/>
              </a:lnSpc>
            </a:pPr>
            <a:r>
              <a:rPr lang="en-US" altLang="en-US" sz="2000" dirty="0"/>
              <a:t>Calculate the change in firm value associated with increases in debt.</a:t>
            </a:r>
          </a:p>
          <a:p>
            <a:endParaRPr lang="en-US" altLang="en-US" sz="2000" dirty="0"/>
          </a:p>
          <a:p>
            <a:endParaRPr lang="en-US" altLang="en-US" sz="2000" dirty="0"/>
          </a:p>
          <a:p>
            <a:endParaRPr lang="en-US" altLang="en-US" sz="2000" dirty="0"/>
          </a:p>
        </p:txBody>
      </p:sp>
      <p:sp>
        <p:nvSpPr>
          <p:cNvPr id="5" name="Right Arrow 4" title="Arrow showing which discussion point we will be discussing next">
            <a:extLst>
              <a:ext uri="{FF2B5EF4-FFF2-40B4-BE49-F238E27FC236}">
                <a16:creationId xmlns:a16="http://schemas.microsoft.com/office/drawing/2014/main" id="{F7460268-708B-43B2-823C-B6086E71D87F}"/>
              </a:ext>
            </a:extLst>
          </p:cNvPr>
          <p:cNvSpPr/>
          <p:nvPr/>
        </p:nvSpPr>
        <p:spPr bwMode="auto">
          <a:xfrm>
            <a:off x="381000" y="4179093"/>
            <a:ext cx="304800" cy="240507"/>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29115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925A33-7B39-4753-A340-DC8BF71394A5}" type="slidenum">
              <a:rPr lang="en-US" altLang="en-US"/>
              <a:pPr/>
              <a:t>32</a:t>
            </a:fld>
            <a:endParaRPr lang="en-US" altLang="en-US"/>
          </a:p>
        </p:txBody>
      </p:sp>
      <p:sp>
        <p:nvSpPr>
          <p:cNvPr id="19458" name="Rectangle 2"/>
          <p:cNvSpPr>
            <a:spLocks noGrp="1" noChangeArrowheads="1"/>
          </p:cNvSpPr>
          <p:nvPr>
            <p:ph type="title"/>
          </p:nvPr>
        </p:nvSpPr>
        <p:spPr/>
        <p:txBody>
          <a:bodyPr/>
          <a:lstStyle/>
          <a:p>
            <a:r>
              <a:rPr lang="en-US" altLang="en-US" sz="2400" b="1" dirty="0"/>
              <a:t>M&amp;M Proposition 1:</a:t>
            </a:r>
            <a:br>
              <a:rPr lang="en-US" altLang="en-US" sz="2400" b="1" dirty="0"/>
            </a:br>
            <a:r>
              <a:rPr lang="en-US" altLang="en-US" sz="2400" b="1" dirty="0"/>
              <a:t>(“</a:t>
            </a:r>
            <a:r>
              <a:rPr lang="en-US" altLang="en-US" sz="2400" dirty="0"/>
              <a:t>perfect capital market” assumptions)</a:t>
            </a:r>
            <a:endParaRPr lang="en-US" altLang="en-US" sz="2400" b="1" dirty="0"/>
          </a:p>
        </p:txBody>
      </p:sp>
      <p:sp>
        <p:nvSpPr>
          <p:cNvPr id="19459" name="Rectangle 3"/>
          <p:cNvSpPr>
            <a:spLocks noGrp="1" noChangeArrowheads="1"/>
          </p:cNvSpPr>
          <p:nvPr>
            <p:ph type="body" idx="1"/>
          </p:nvPr>
        </p:nvSpPr>
        <p:spPr/>
        <p:txBody>
          <a:bodyPr/>
          <a:lstStyle/>
          <a:p>
            <a:pPr>
              <a:lnSpc>
                <a:spcPct val="90000"/>
              </a:lnSpc>
              <a:buFont typeface="Wingdings" panose="05000000000000000000" pitchFamily="2" charset="2"/>
              <a:buNone/>
            </a:pPr>
            <a:r>
              <a:rPr lang="en-US" altLang="en-US" sz="2000" dirty="0"/>
              <a:t>If we assume: 	</a:t>
            </a:r>
          </a:p>
          <a:p>
            <a:pPr>
              <a:lnSpc>
                <a:spcPct val="90000"/>
              </a:lnSpc>
              <a:buFont typeface="Wingdings" panose="05000000000000000000" pitchFamily="2" charset="2"/>
              <a:buNone/>
            </a:pPr>
            <a:r>
              <a:rPr lang="en-US" altLang="en-US" sz="2000" dirty="0"/>
              <a:t>	a)	No Taxes</a:t>
            </a:r>
          </a:p>
          <a:p>
            <a:pPr>
              <a:lnSpc>
                <a:spcPct val="90000"/>
              </a:lnSpc>
              <a:buFont typeface="Wingdings" panose="05000000000000000000" pitchFamily="2" charset="2"/>
              <a:buNone/>
            </a:pPr>
            <a:r>
              <a:rPr lang="en-US" altLang="en-US" sz="2000" dirty="0"/>
              <a:t>	b)	No Transactions/Information Costs</a:t>
            </a:r>
          </a:p>
          <a:p>
            <a:pPr>
              <a:lnSpc>
                <a:spcPct val="90000"/>
              </a:lnSpc>
              <a:buFont typeface="Wingdings" panose="05000000000000000000" pitchFamily="2" charset="2"/>
              <a:buNone/>
            </a:pPr>
            <a:r>
              <a:rPr lang="en-US" altLang="en-US" sz="2000" dirty="0"/>
              <a:t>		(this includes no costs associated with bankruptcy)</a:t>
            </a:r>
          </a:p>
          <a:p>
            <a:pPr>
              <a:lnSpc>
                <a:spcPct val="90000"/>
              </a:lnSpc>
              <a:buFont typeface="Wingdings" panose="05000000000000000000" pitchFamily="2" charset="2"/>
              <a:buNone/>
            </a:pPr>
            <a:r>
              <a:rPr lang="en-US" altLang="en-US" sz="2000" dirty="0"/>
              <a:t>	c)	Fixed Real Investment Policy</a:t>
            </a:r>
          </a:p>
          <a:p>
            <a:pPr>
              <a:lnSpc>
                <a:spcPct val="90000"/>
              </a:lnSpc>
              <a:buFont typeface="Wingdings" panose="05000000000000000000" pitchFamily="2" charset="2"/>
              <a:buNone/>
            </a:pPr>
            <a:r>
              <a:rPr lang="en-US" altLang="en-US" sz="2000" dirty="0"/>
              <a:t>		(investment choices are not affected by financing) </a:t>
            </a:r>
          </a:p>
          <a:p>
            <a:pPr>
              <a:lnSpc>
                <a:spcPct val="90000"/>
              </a:lnSpc>
              <a:buFont typeface="Wingdings" panose="05000000000000000000" pitchFamily="2" charset="2"/>
              <a:buNone/>
            </a:pPr>
            <a:endParaRPr lang="en-US" altLang="en-US" sz="2000" dirty="0"/>
          </a:p>
          <a:p>
            <a:pPr>
              <a:lnSpc>
                <a:spcPct val="90000"/>
              </a:lnSpc>
              <a:buFont typeface="Wingdings" panose="05000000000000000000" pitchFamily="2" charset="2"/>
              <a:buNone/>
            </a:pPr>
            <a:r>
              <a:rPr lang="en-US" altLang="en-US" sz="2000" dirty="0"/>
              <a:t>   Then it follows that…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15E148-C982-4B0F-89E0-F391D50588E3}" type="slidenum">
              <a:rPr lang="en-US" altLang="en-US"/>
              <a:pPr/>
              <a:t>33</a:t>
            </a:fld>
            <a:endParaRPr lang="en-US" altLang="en-US"/>
          </a:p>
        </p:txBody>
      </p:sp>
      <p:sp>
        <p:nvSpPr>
          <p:cNvPr id="20482" name="Rectangle 2"/>
          <p:cNvSpPr>
            <a:spLocks noGrp="1" noChangeArrowheads="1"/>
          </p:cNvSpPr>
          <p:nvPr>
            <p:ph type="title"/>
          </p:nvPr>
        </p:nvSpPr>
        <p:spPr/>
        <p:txBody>
          <a:bodyPr/>
          <a:lstStyle/>
          <a:p>
            <a:r>
              <a:rPr lang="en-US" altLang="en-US" sz="2400" b="1" dirty="0"/>
              <a:t>M&amp;M Proposition 1 (continued):</a:t>
            </a:r>
          </a:p>
        </p:txBody>
      </p:sp>
      <p:sp>
        <p:nvSpPr>
          <p:cNvPr id="20483" name="Rectangle 3"/>
          <p:cNvSpPr>
            <a:spLocks noGrp="1" noChangeArrowheads="1"/>
          </p:cNvSpPr>
          <p:nvPr>
            <p:ph type="body" idx="1"/>
          </p:nvPr>
        </p:nvSpPr>
        <p:spPr/>
        <p:txBody>
          <a:bodyPr/>
          <a:lstStyle/>
          <a:p>
            <a:pPr>
              <a:buFont typeface="Wingdings" panose="05000000000000000000" pitchFamily="2" charset="2"/>
              <a:buNone/>
            </a:pPr>
            <a:r>
              <a:rPr lang="en-US" altLang="en-US" sz="2000" dirty="0"/>
              <a:t>Then it follows that… </a:t>
            </a:r>
          </a:p>
          <a:p>
            <a:pPr>
              <a:buFont typeface="Wingdings" panose="05000000000000000000" pitchFamily="2" charset="2"/>
              <a:buNone/>
            </a:pPr>
            <a:endParaRPr lang="en-US" altLang="en-US" sz="1050" b="1" dirty="0"/>
          </a:p>
          <a:p>
            <a:pPr>
              <a:buFont typeface="Wingdings" panose="05000000000000000000" pitchFamily="2" charset="2"/>
              <a:buNone/>
            </a:pPr>
            <a:r>
              <a:rPr lang="en-US" altLang="en-US" sz="2000" b="1" dirty="0"/>
              <a:t>	</a:t>
            </a:r>
            <a:r>
              <a:rPr lang="en-US" altLang="en-US" sz="2000" dirty="0"/>
              <a:t>The market value of the firm is independent of the choice of financing policy (i.e., there is no unique capital structure which maximizes firm value.)</a:t>
            </a:r>
          </a:p>
          <a:p>
            <a:pPr>
              <a:buFont typeface="Wingdings" panose="05000000000000000000" pitchFamily="2" charset="2"/>
              <a:buNone/>
            </a:pPr>
            <a:endParaRPr lang="en-US" altLang="en-US" sz="2000" dirty="0"/>
          </a:p>
          <a:p>
            <a:pPr>
              <a:buFont typeface="Wingdings" panose="05000000000000000000" pitchFamily="2" charset="2"/>
              <a:buNone/>
            </a:pPr>
            <a:endParaRPr lang="en-US" altLang="en-US" sz="2000" dirty="0"/>
          </a:p>
          <a:p>
            <a:pPr>
              <a:buFont typeface="Wingdings" panose="05000000000000000000" pitchFamily="2" charset="2"/>
              <a:buNone/>
            </a:pPr>
            <a:r>
              <a:rPr lang="en-US" altLang="en-US" sz="2000" dirty="0"/>
              <a:t>Another way to say this: </a:t>
            </a:r>
          </a:p>
          <a:p>
            <a:pPr>
              <a:buFont typeface="Wingdings" panose="05000000000000000000" pitchFamily="2" charset="2"/>
              <a:buNone/>
            </a:pPr>
            <a:endParaRPr lang="en-US" altLang="en-US" sz="2000" dirty="0"/>
          </a:p>
          <a:p>
            <a:pPr>
              <a:buFont typeface="Wingdings" panose="05000000000000000000" pitchFamily="2" charset="2"/>
              <a:buNone/>
            </a:pPr>
            <a:r>
              <a:rPr lang="en-US" altLang="en-US" sz="2000" dirty="0"/>
              <a:t>	The total value of a firm is equal to the market value of the free cash flows generated by its assets.</a:t>
            </a:r>
          </a:p>
          <a:p>
            <a:endParaRPr lang="en-US" alt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CE33557-5808-437F-9AFA-622240975649}" type="slidenum">
              <a:rPr lang="en-US" altLang="en-US"/>
              <a:pPr/>
              <a:t>34</a:t>
            </a:fld>
            <a:endParaRPr lang="en-US" altLang="en-US"/>
          </a:p>
        </p:txBody>
      </p:sp>
      <p:sp>
        <p:nvSpPr>
          <p:cNvPr id="21506" name="Rectangle 2"/>
          <p:cNvSpPr>
            <a:spLocks noGrp="1" noChangeArrowheads="1"/>
          </p:cNvSpPr>
          <p:nvPr>
            <p:ph type="title"/>
          </p:nvPr>
        </p:nvSpPr>
        <p:spPr>
          <a:xfrm>
            <a:off x="762000" y="533400"/>
            <a:ext cx="7696200" cy="1143000"/>
          </a:xfrm>
        </p:spPr>
        <p:txBody>
          <a:bodyPr/>
          <a:lstStyle/>
          <a:p>
            <a:r>
              <a:rPr lang="en-US" altLang="en-US" sz="2400" u="sng" dirty="0"/>
              <a:t>M&amp;M  Restated</a:t>
            </a:r>
            <a:r>
              <a:rPr lang="en-US" altLang="en-US" sz="2400" dirty="0"/>
              <a:t>  </a:t>
            </a:r>
            <a:br>
              <a:rPr lang="en-US" altLang="en-US" sz="2400" dirty="0"/>
            </a:br>
            <a:r>
              <a:rPr lang="en-US" altLang="en-US" sz="1600" dirty="0"/>
              <a:t>(This shows the importance of M&amp;M)</a:t>
            </a:r>
            <a:endParaRPr lang="en-US" altLang="en-US" sz="2400" dirty="0"/>
          </a:p>
        </p:txBody>
      </p:sp>
      <p:sp>
        <p:nvSpPr>
          <p:cNvPr id="21507" name="Rectangle 3"/>
          <p:cNvSpPr>
            <a:spLocks noGrp="1" noChangeArrowheads="1"/>
          </p:cNvSpPr>
          <p:nvPr>
            <p:ph type="body" idx="1"/>
          </p:nvPr>
        </p:nvSpPr>
        <p:spPr/>
        <p:txBody>
          <a:bodyPr/>
          <a:lstStyle/>
          <a:p>
            <a:pPr marL="0" indent="0">
              <a:lnSpc>
                <a:spcPct val="80000"/>
              </a:lnSpc>
              <a:buNone/>
            </a:pPr>
            <a:r>
              <a:rPr lang="en-US" altLang="en-US" sz="2000" dirty="0"/>
              <a:t>If and only if there are no taxes, no transaction costs and fixed real investment policy is used, does capital structure not matter.</a:t>
            </a:r>
          </a:p>
          <a:p>
            <a:pPr>
              <a:lnSpc>
                <a:spcPct val="80000"/>
              </a:lnSpc>
            </a:pPr>
            <a:endParaRPr lang="en-US" altLang="en-US" sz="2000" b="1" dirty="0"/>
          </a:p>
          <a:p>
            <a:pPr>
              <a:lnSpc>
                <a:spcPct val="80000"/>
              </a:lnSpc>
              <a:buFont typeface="Wingdings" panose="05000000000000000000" pitchFamily="2" charset="2"/>
              <a:buNone/>
            </a:pPr>
            <a:r>
              <a:rPr lang="en-US" altLang="en-US" sz="2000" dirty="0">
                <a:sym typeface="Wingdings" panose="05000000000000000000" pitchFamily="2" charset="2"/>
              </a:rPr>
              <a:t> </a:t>
            </a:r>
            <a:r>
              <a:rPr lang="en-US" altLang="en-US" sz="2000" dirty="0"/>
              <a:t>Hence, if financing policy does affect the value of the firm, it will do so through at least one of these channels:</a:t>
            </a:r>
            <a:endParaRPr lang="en-US" altLang="en-US" sz="2000" b="1" dirty="0"/>
          </a:p>
          <a:p>
            <a:pPr>
              <a:lnSpc>
                <a:spcPct val="80000"/>
              </a:lnSpc>
              <a:buFont typeface="Wingdings" panose="05000000000000000000" pitchFamily="2" charset="2"/>
              <a:buNone/>
            </a:pPr>
            <a:r>
              <a:rPr lang="en-US" altLang="en-US" sz="2000" dirty="0"/>
              <a:t>	a)	Taxes</a:t>
            </a:r>
          </a:p>
          <a:p>
            <a:pPr>
              <a:lnSpc>
                <a:spcPct val="80000"/>
              </a:lnSpc>
              <a:buFont typeface="Wingdings" panose="05000000000000000000" pitchFamily="2" charset="2"/>
              <a:buNone/>
            </a:pPr>
            <a:r>
              <a:rPr lang="en-US" altLang="en-US" sz="2000" dirty="0"/>
              <a:t>	b)	Transactions/Information/ Costs</a:t>
            </a:r>
          </a:p>
          <a:p>
            <a:pPr>
              <a:lnSpc>
                <a:spcPct val="80000"/>
              </a:lnSpc>
              <a:buFont typeface="Wingdings" panose="05000000000000000000" pitchFamily="2" charset="2"/>
              <a:buNone/>
            </a:pPr>
            <a:r>
              <a:rPr lang="en-US" altLang="en-US" sz="2000" dirty="0"/>
              <a:t>	c)	Investment Policy  </a:t>
            </a:r>
          </a:p>
          <a:p>
            <a:pPr>
              <a:lnSpc>
                <a:spcPct val="80000"/>
              </a:lnSpc>
            </a:pPr>
            <a:endParaRPr lang="en-US" alt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2400" dirty="0">
                <a:latin typeface="+mj-lt"/>
              </a:rPr>
              <a:t>Figure 16.3 Unlevered Versus Levered Cash Flows with Perfect Capital Markets</a:t>
            </a:r>
          </a:p>
        </p:txBody>
      </p:sp>
      <p:pic>
        <p:nvPicPr>
          <p:cNvPr id="5" name="Picture 4" descr="A diagram with 2 panels. Panel ay is for unlevered cash flows. Three labeled boxes have labeled arrows between from. The first box is firm assets. An arrow labeled F C F and $34,500 points from it to the second box, unlevered equity. Another arrow, labeled $34,500, points from that box to the third box, labeled investors receive $34,500. This box is braces and labeled V superscript u = $34,500 divided by 1.15 = $30,000. Panel b is levered cash flows. The first box is firm assets. An arrow labeled F C F and $34,500 points to two more arrows. One arrow, labeled $18,750, points to levered equity. Another arrow, labeled $15,750, points to debt. Arrows for $18,750 and $15,750 point from these boxes, respectively, to the last box, labeled investors receive $34,500. This box is braced and labeled, V superscript L = E + D = $34,500 divided by 1.15 = $30,00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3999"/>
            <a:ext cx="6553200" cy="469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54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B8D42167-5280-411F-A284-69B99192258A}" type="slidenum">
              <a:rPr lang="en-US" altLang="en-US"/>
              <a:pPr/>
              <a:t>36</a:t>
            </a:fld>
            <a:endParaRPr lang="en-US" altLang="en-US"/>
          </a:p>
        </p:txBody>
      </p:sp>
      <p:sp>
        <p:nvSpPr>
          <p:cNvPr id="22530" name="Rectangle 2"/>
          <p:cNvSpPr>
            <a:spLocks noGrp="1" noChangeArrowheads="1"/>
          </p:cNvSpPr>
          <p:nvPr>
            <p:ph type="title" idx="4294967295"/>
          </p:nvPr>
        </p:nvSpPr>
        <p:spPr bwMode="auto">
          <a:xfrm>
            <a:off x="990600" y="774700"/>
            <a:ext cx="7150100" cy="11303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rot="0" spcFirstLastPara="0" vertOverflow="overflow" horzOverflow="overflow" vert="horz" wrap="square" lIns="90487" tIns="44450" rIns="90487" bIns="44450" numCol="1" spcCol="0" rtlCol="0" fromWordArt="0" anchor="ctr" anchorCtr="0" forceAA="0" compatLnSpc="1">
            <a:prstTxWarp prst="textNoShape">
              <a:avLst/>
            </a:prstTxWarp>
            <a:noAutofit/>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chemeClr val="tx2"/>
                </a:solidFill>
                <a:effectLst/>
                <a:uLnTx/>
                <a:uFillTx/>
                <a:latin typeface="Arial Black" panose="020B0A04020102020204" pitchFamily="34" charset="0"/>
                <a:ea typeface="ＭＳ Ｐゴシック" panose="020B0600070205080204" pitchFamily="34" charset="-128"/>
                <a:cs typeface="+mn-cs"/>
              </a:rPr>
              <a:t>M&amp;M</a:t>
            </a:r>
            <a:r>
              <a:rPr kumimoji="0" lang="en-US" altLang="en-US" sz="2400" b="0" i="0" u="none" strike="noStrike" kern="1200" cap="none" spc="0" normalizeH="0" baseline="0" noProof="0" dirty="0">
                <a:ln>
                  <a:noFill/>
                </a:ln>
                <a:solidFill>
                  <a:schemeClr val="tx2"/>
                </a:solidFill>
                <a:effectLst/>
                <a:uLnTx/>
                <a:uFillTx/>
                <a:latin typeface="Arial" panose="020B0604020202020204" pitchFamily="34" charset="0"/>
                <a:ea typeface="ＭＳ Ｐゴシック" panose="020B0600070205080204" pitchFamily="34" charset="-128"/>
                <a:cs typeface="+mn-cs"/>
              </a:rPr>
              <a:t>’</a:t>
            </a:r>
            <a:r>
              <a:rPr kumimoji="0" lang="en-US" altLang="en-US" sz="2400" b="0" i="0" u="none" strike="noStrike" kern="1200" cap="none" spc="0" normalizeH="0" baseline="0" noProof="0" dirty="0">
                <a:ln>
                  <a:noFill/>
                </a:ln>
                <a:solidFill>
                  <a:schemeClr val="tx2"/>
                </a:solidFill>
                <a:effectLst/>
                <a:uLnTx/>
                <a:uFillTx/>
                <a:latin typeface="Arial Black" panose="020B0A04020102020204" pitchFamily="34" charset="0"/>
                <a:ea typeface="ＭＳ Ｐゴシック" panose="020B0600070205080204" pitchFamily="34" charset="-128"/>
                <a:cs typeface="+mn-cs"/>
              </a:rPr>
              <a:t>s Proposition I </a:t>
            </a:r>
          </a:p>
        </p:txBody>
      </p:sp>
      <p:sp>
        <p:nvSpPr>
          <p:cNvPr id="22531" name="Rectangle 3"/>
          <p:cNvSpPr>
            <a:spLocks noGrp="1" noChangeArrowheads="1"/>
          </p:cNvSpPr>
          <p:nvPr>
            <p:ph type="body" idx="4294967295"/>
          </p:nvPr>
        </p:nvSpPr>
        <p:spPr>
          <a:xfrm>
            <a:off x="762000" y="1905000"/>
            <a:ext cx="7696200" cy="4114800"/>
          </a:xfrm>
          <a:noFill/>
        </p:spPr>
        <p:txBody>
          <a:bodyPr lIns="90487" tIns="44450" rIns="90487" bIns="44450"/>
          <a:lstStyle/>
          <a:p>
            <a:pPr marL="285750" indent="-285750"/>
            <a:r>
              <a:rPr lang="en-US" altLang="en-US" sz="2000" dirty="0"/>
              <a:t>No matter how you divide up the cash flow between debt and equity, the total value (V</a:t>
            </a:r>
            <a:r>
              <a:rPr lang="en-US" altLang="en-US" sz="2000" baseline="-25000" dirty="0"/>
              <a:t>L</a:t>
            </a:r>
            <a:r>
              <a:rPr lang="en-US" altLang="en-US" sz="2000" dirty="0"/>
              <a:t>=V</a:t>
            </a:r>
            <a:r>
              <a:rPr lang="en-US" altLang="en-US" sz="2000" baseline="-25000" dirty="0"/>
              <a:t>U</a:t>
            </a:r>
            <a:r>
              <a:rPr lang="en-US" altLang="en-US" sz="2000" dirty="0"/>
              <a:t> = D + E) remains the same! (under certain assumptions)</a:t>
            </a:r>
          </a:p>
          <a:p>
            <a:pPr marL="285750" indent="-285750"/>
            <a:r>
              <a:rPr lang="en-US" altLang="en-US" sz="2000" b="1" i="1" dirty="0"/>
              <a:t>It’s like pizza:</a:t>
            </a:r>
            <a:r>
              <a:rPr lang="en-US" altLang="en-US" sz="2000" b="1" dirty="0"/>
              <a:t>  The value depends on the real stuff, not how you slice it.</a:t>
            </a:r>
            <a:endParaRPr lang="en-US" altLang="en-US" sz="2000" dirty="0"/>
          </a:p>
        </p:txBody>
      </p:sp>
      <p:grpSp>
        <p:nvGrpSpPr>
          <p:cNvPr id="3" name="Group 2" title="Figure showing M&amp;M Proposition 1"/>
          <p:cNvGrpSpPr/>
          <p:nvPr/>
        </p:nvGrpSpPr>
        <p:grpSpPr>
          <a:xfrm>
            <a:off x="1219200" y="3810000"/>
            <a:ext cx="6629400" cy="2076510"/>
            <a:chOff x="1447800" y="4038600"/>
            <a:chExt cx="6629400" cy="2076510"/>
          </a:xfrm>
        </p:grpSpPr>
        <p:grpSp>
          <p:nvGrpSpPr>
            <p:cNvPr id="2" name="Group 1"/>
            <p:cNvGrpSpPr/>
            <p:nvPr/>
          </p:nvGrpSpPr>
          <p:grpSpPr>
            <a:xfrm>
              <a:off x="1447800" y="4038600"/>
              <a:ext cx="6629400" cy="2076510"/>
              <a:chOff x="1447800" y="4038600"/>
              <a:chExt cx="6629400" cy="2076510"/>
            </a:xfrm>
          </p:grpSpPr>
          <p:sp>
            <p:nvSpPr>
              <p:cNvPr id="22533" name="Oval 5"/>
              <p:cNvSpPr>
                <a:spLocks noChangeArrowheads="1"/>
              </p:cNvSpPr>
              <p:nvPr/>
            </p:nvSpPr>
            <p:spPr bwMode="auto">
              <a:xfrm>
                <a:off x="2057400" y="4114800"/>
                <a:ext cx="1485900" cy="1485900"/>
              </a:xfrm>
              <a:prstGeom prst="ellipse">
                <a:avLst/>
              </a:prstGeom>
              <a:solidFill>
                <a:srgbClr val="FFFFFF"/>
              </a:solidFill>
              <a:ln w="9525">
                <a:solidFill>
                  <a:srgbClr val="000000"/>
                </a:solidFill>
                <a:round/>
                <a:headEnd/>
                <a:tailEnd/>
              </a:ln>
            </p:spPr>
            <p:txBody>
              <a:bodyPr/>
              <a:lstStyle/>
              <a:p>
                <a:endParaRPr lang="en-US"/>
              </a:p>
            </p:txBody>
          </p:sp>
          <p:sp>
            <p:nvSpPr>
              <p:cNvPr id="22534" name="Oval 6"/>
              <p:cNvSpPr>
                <a:spLocks noChangeArrowheads="1"/>
              </p:cNvSpPr>
              <p:nvPr/>
            </p:nvSpPr>
            <p:spPr bwMode="auto">
              <a:xfrm>
                <a:off x="4648200" y="4038600"/>
                <a:ext cx="1524000" cy="1562100"/>
              </a:xfrm>
              <a:prstGeom prst="ellipse">
                <a:avLst/>
              </a:prstGeom>
              <a:solidFill>
                <a:srgbClr val="FFFFFF"/>
              </a:solidFill>
              <a:ln w="9525">
                <a:solidFill>
                  <a:srgbClr val="000000"/>
                </a:solidFill>
                <a:round/>
                <a:headEnd/>
                <a:tailEnd/>
              </a:ln>
            </p:spPr>
            <p:txBody>
              <a:bodyPr/>
              <a:lstStyle/>
              <a:p>
                <a:endParaRPr lang="en-US"/>
              </a:p>
            </p:txBody>
          </p:sp>
          <p:sp>
            <p:nvSpPr>
              <p:cNvPr id="22535" name="Line 7"/>
              <p:cNvSpPr>
                <a:spLocks noChangeShapeType="1"/>
              </p:cNvSpPr>
              <p:nvPr/>
            </p:nvSpPr>
            <p:spPr bwMode="auto">
              <a:xfrm>
                <a:off x="5029200" y="4191000"/>
                <a:ext cx="838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8"/>
              <p:cNvSpPr>
                <a:spLocks noChangeShapeType="1"/>
              </p:cNvSpPr>
              <p:nvPr/>
            </p:nvSpPr>
            <p:spPr bwMode="auto">
              <a:xfrm flipH="1">
                <a:off x="4800600" y="4343400"/>
                <a:ext cx="12192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5257800" y="4114800"/>
                <a:ext cx="2286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10"/>
              <p:cNvSpPr>
                <a:spLocks noChangeShapeType="1"/>
              </p:cNvSpPr>
              <p:nvPr/>
            </p:nvSpPr>
            <p:spPr bwMode="auto">
              <a:xfrm flipH="1" flipV="1">
                <a:off x="4648200" y="4724400"/>
                <a:ext cx="1524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Text Box 11"/>
              <p:cNvSpPr txBox="1">
                <a:spLocks noChangeArrowheads="1"/>
              </p:cNvSpPr>
              <p:nvPr/>
            </p:nvSpPr>
            <p:spPr bwMode="auto">
              <a:xfrm>
                <a:off x="1447800" y="5715000"/>
                <a:ext cx="662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Which pizza is worth more?</a:t>
                </a:r>
              </a:p>
            </p:txBody>
          </p:sp>
        </p:grpSp>
        <p:sp>
          <p:nvSpPr>
            <p:cNvPr id="22540" name="Line 12"/>
            <p:cNvSpPr>
              <a:spLocks noChangeShapeType="1"/>
            </p:cNvSpPr>
            <p:nvPr/>
          </p:nvSpPr>
          <p:spPr bwMode="auto">
            <a:xfrm flipH="1">
              <a:off x="2667000" y="4114800"/>
              <a:ext cx="2286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Line 13"/>
            <p:cNvSpPr>
              <a:spLocks noChangeShapeType="1"/>
            </p:cNvSpPr>
            <p:nvPr/>
          </p:nvSpPr>
          <p:spPr bwMode="auto">
            <a:xfrm flipH="1" flipV="1">
              <a:off x="2057400" y="4800600"/>
              <a:ext cx="1447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Without tax benefits to debt the firm’s cost of capital would be a simple weighted average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33600" y="2743200"/>
                <a:ext cx="4381500" cy="990600"/>
              </a:xfrm>
              <a:solidFill>
                <a:schemeClr val="bg2">
                  <a:lumMod val="20000"/>
                  <a:lumOff val="80000"/>
                </a:schemeClr>
              </a:solidFill>
              <a:effectLst>
                <a:outerShdw blurRad="50800" dist="101600" dir="1800000" algn="ctr" rotWithShape="0">
                  <a:srgbClr val="000000">
                    <a:alpha val="43137"/>
                  </a:srgbClr>
                </a:outerShdw>
              </a:effectLst>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𝑈</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𝐷</m:t>
                          </m:r>
                        </m:sub>
                      </m:sSub>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𝐷</m:t>
                              </m:r>
                            </m:num>
                            <m:den>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0" i="1" smtClean="0">
                                  <a:latin typeface="Cambria Math" panose="02040503050406030204" pitchFamily="18" charset="0"/>
                                </a:rPr>
                                <m:t>𝐸</m:t>
                              </m:r>
                            </m:den>
                          </m:f>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𝐸</m:t>
                          </m:r>
                        </m:sub>
                      </m:sSub>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𝐸</m:t>
                              </m:r>
                            </m:num>
                            <m:den>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0" i="1" smtClean="0">
                                  <a:latin typeface="Cambria Math" panose="02040503050406030204" pitchFamily="18" charset="0"/>
                                </a:rPr>
                                <m:t>𝐸</m:t>
                              </m:r>
                            </m:den>
                          </m:f>
                        </m:e>
                      </m:d>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33600" y="2743200"/>
                <a:ext cx="4381500" cy="990600"/>
              </a:xfrm>
              <a:blipFill>
                <a:blip r:embed="rId2"/>
                <a:stretch>
                  <a:fillRect/>
                </a:stretch>
              </a:blipFill>
              <a:effectLst>
                <a:outerShdw blurRad="50800" dist="101600" dir="1800000" algn="ctr" rotWithShape="0">
                  <a:srgbClr val="000000">
                    <a:alpha val="43137"/>
                  </a:srgbClr>
                </a:outerShdw>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ADB4C9F-8FEB-4A71-AB51-4B3ECDA7791F}" type="slidenum">
              <a:rPr lang="en-US" altLang="en-US" smtClean="0"/>
              <a:pPr/>
              <a:t>37</a:t>
            </a:fld>
            <a:endParaRPr lang="en-US" altLang="en-US"/>
          </a:p>
        </p:txBody>
      </p:sp>
    </p:spTree>
    <p:extLst>
      <p:ext uri="{BB962C8B-B14F-4D97-AF65-F5344CB8AC3E}">
        <p14:creationId xmlns:p14="http://schemas.microsoft.com/office/powerpoint/2010/main" val="2766645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t>Figure 16.5: WACC and leverage with perfect capital market assumptions</a:t>
            </a:r>
            <a:endParaRPr lang="en-US" altLang="en-US" sz="2400" b="0" dirty="0"/>
          </a:p>
        </p:txBody>
      </p:sp>
      <p:pic>
        <p:nvPicPr>
          <p:cNvPr id="4" name="Picture 3" descr="A graph where the x-axis is debt-to-value ratio (D divided by E + D, from 0% to 100%, and the y-axis is cost of capital from 0% to 50%. A horizontal line segment, W Ay C C (r sub w ay c c = r sub u), goes from (0, 15) to (100, 15). A curve, debt cost of capital (r sub D), begins at (0, 5), rising slowly with increasing steepness to (60, 5.1), then rising more rapidly to (100, 15). Another curve, equity cost of capital (r sub E), begins at (0, 15), rising with increasing steepness to (80, 50). All data are approxim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057400"/>
            <a:ext cx="5412772" cy="3768828"/>
          </a:xfrm>
          <a:prstGeom prst="rect">
            <a:avLst/>
          </a:prstGeom>
        </p:spPr>
      </p:pic>
    </p:spTree>
    <p:extLst>
      <p:ext uri="{BB962C8B-B14F-4D97-AF65-F5344CB8AC3E}">
        <p14:creationId xmlns:p14="http://schemas.microsoft.com/office/powerpoint/2010/main" val="524995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C185E9E-B526-464E-A489-03580FF99DD4}" type="slidenum">
              <a:rPr lang="en-US" altLang="en-US"/>
              <a:pPr/>
              <a:t>39</a:t>
            </a:fld>
            <a:endParaRPr lang="en-US" altLang="en-US"/>
          </a:p>
        </p:txBody>
      </p:sp>
      <p:sp>
        <p:nvSpPr>
          <p:cNvPr id="91138" name="Rectangle 2"/>
          <p:cNvSpPr>
            <a:spLocks noGrp="1" noChangeArrowheads="1"/>
          </p:cNvSpPr>
          <p:nvPr>
            <p:ph type="title"/>
          </p:nvPr>
        </p:nvSpPr>
        <p:spPr/>
        <p:txBody>
          <a:bodyPr/>
          <a:lstStyle/>
          <a:p>
            <a:r>
              <a:rPr lang="en-US" altLang="en-US" sz="2400" dirty="0"/>
              <a:t>Concept check</a:t>
            </a:r>
          </a:p>
        </p:txBody>
      </p:sp>
      <p:sp>
        <p:nvSpPr>
          <p:cNvPr id="91139" name="Rectangle 3"/>
          <p:cNvSpPr>
            <a:spLocks noGrp="1" noChangeArrowheads="1"/>
          </p:cNvSpPr>
          <p:nvPr>
            <p:ph type="body" idx="1"/>
          </p:nvPr>
        </p:nvSpPr>
        <p:spPr/>
        <p:txBody>
          <a:bodyPr/>
          <a:lstStyle/>
          <a:p>
            <a:r>
              <a:rPr lang="en-US" altLang="en-US" sz="2000" dirty="0"/>
              <a:t>What does the M&amp;M proposition I say?  What are the assumptions involved?</a:t>
            </a:r>
          </a:p>
          <a:p>
            <a:r>
              <a:rPr lang="en-US" altLang="en-US" sz="2000" dirty="0"/>
              <a:t>Your friend says “M&amp;M’s assumptions are not realistic.  Hence their proposition doesn’t have much real-world importance.”  Evaluate this statement.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0F585C-A48D-41FD-9F96-5338DD69C411}" type="slidenum">
              <a:rPr lang="en-US" altLang="en-US"/>
              <a:pPr/>
              <a:t>4</a:t>
            </a:fld>
            <a:endParaRPr lang="en-US" altLang="en-US"/>
          </a:p>
        </p:txBody>
      </p:sp>
      <p:sp>
        <p:nvSpPr>
          <p:cNvPr id="25602" name="Rectangle 2"/>
          <p:cNvSpPr>
            <a:spLocks noGrp="1" noChangeArrowheads="1"/>
          </p:cNvSpPr>
          <p:nvPr>
            <p:ph type="title"/>
          </p:nvPr>
        </p:nvSpPr>
        <p:spPr/>
        <p:txBody>
          <a:bodyPr/>
          <a:lstStyle/>
          <a:p>
            <a:r>
              <a:rPr lang="en-US" altLang="en-US" sz="2400" dirty="0"/>
              <a:t>Sources of capital</a:t>
            </a:r>
          </a:p>
        </p:txBody>
      </p:sp>
      <p:sp>
        <p:nvSpPr>
          <p:cNvPr id="25603" name="Rectangle 3"/>
          <p:cNvSpPr>
            <a:spLocks noGrp="1" noChangeArrowheads="1"/>
          </p:cNvSpPr>
          <p:nvPr>
            <p:ph type="body" idx="1"/>
          </p:nvPr>
        </p:nvSpPr>
        <p:spPr>
          <a:xfrm>
            <a:off x="609600" y="1905000"/>
            <a:ext cx="7848600" cy="4038600"/>
          </a:xfrm>
        </p:spPr>
        <p:txBody>
          <a:bodyPr/>
          <a:lstStyle/>
          <a:p>
            <a:pPr indent="3175">
              <a:lnSpc>
                <a:spcPct val="90000"/>
              </a:lnSpc>
              <a:buFont typeface="Wingdings" panose="05000000000000000000" pitchFamily="2" charset="2"/>
              <a:buNone/>
            </a:pPr>
            <a:r>
              <a:rPr lang="en-US" altLang="en-US" sz="2000" dirty="0"/>
              <a:t> The main sources of capital…</a:t>
            </a:r>
          </a:p>
          <a:p>
            <a:pPr marL="976313" lvl="1" indent="-346075">
              <a:lnSpc>
                <a:spcPct val="90000"/>
              </a:lnSpc>
            </a:pPr>
            <a:r>
              <a:rPr lang="en-US" altLang="en-US" sz="2000" dirty="0"/>
              <a:t>Common Stock</a:t>
            </a:r>
          </a:p>
          <a:p>
            <a:pPr marL="976313" lvl="1" indent="-346075">
              <a:lnSpc>
                <a:spcPct val="90000"/>
              </a:lnSpc>
            </a:pPr>
            <a:r>
              <a:rPr lang="en-US" altLang="en-US" sz="2000" dirty="0"/>
              <a:t>Preferred Stock (we will ignore this source in FIN 300)</a:t>
            </a:r>
          </a:p>
          <a:p>
            <a:pPr marL="976313" lvl="1" indent="-346075">
              <a:lnSpc>
                <a:spcPct val="90000"/>
              </a:lnSpc>
            </a:pPr>
            <a:r>
              <a:rPr lang="en-US" altLang="en-US" sz="2000" dirty="0"/>
              <a:t>Debt</a:t>
            </a:r>
          </a:p>
          <a:p>
            <a:pPr indent="3175">
              <a:lnSpc>
                <a:spcPct val="90000"/>
              </a:lnSpc>
              <a:buFont typeface="Wingdings" panose="05000000000000000000" pitchFamily="2" charset="2"/>
              <a:buNone/>
            </a:pPr>
            <a:endParaRPr lang="en-US" altLang="en-US" sz="2000" dirty="0"/>
          </a:p>
          <a:p>
            <a:pPr indent="3175">
              <a:lnSpc>
                <a:spcPct val="90000"/>
              </a:lnSpc>
              <a:buFont typeface="Wingdings" panose="05000000000000000000" pitchFamily="2" charset="2"/>
              <a:buNone/>
            </a:pPr>
            <a:endParaRPr lang="en-US" altLang="en-US" sz="2000" dirty="0"/>
          </a:p>
          <a:p>
            <a:pPr indent="3175">
              <a:lnSpc>
                <a:spcPct val="90000"/>
              </a:lnSpc>
              <a:buFont typeface="Wingdings" panose="05000000000000000000" pitchFamily="2" charset="2"/>
              <a:buNone/>
            </a:pPr>
            <a:r>
              <a:rPr lang="en-US" altLang="en-US" sz="2000" dirty="0"/>
              <a:t>Each of these sources has a different rate of return.  These are known as the “cost of equity”, “cost of preferred stock”, and the “cost of debt”. (r</a:t>
            </a:r>
            <a:r>
              <a:rPr lang="en-US" altLang="en-US" sz="2000" baseline="-14000" dirty="0"/>
              <a:t>E</a:t>
            </a:r>
            <a:r>
              <a:rPr lang="en-US" altLang="en-US" sz="2000" dirty="0"/>
              <a:t>, r</a:t>
            </a:r>
            <a:r>
              <a:rPr lang="en-US" altLang="en-US" sz="2000" baseline="-14000" dirty="0"/>
              <a:t>PS</a:t>
            </a:r>
            <a:r>
              <a:rPr lang="en-US" altLang="en-US" sz="2000" dirty="0"/>
              <a:t>, and r</a:t>
            </a:r>
            <a:r>
              <a:rPr lang="en-US" altLang="en-US" sz="2000" baseline="-14000" dirty="0"/>
              <a:t>D</a:t>
            </a:r>
            <a:r>
              <a:rPr lang="en-US" altLang="en-US" sz="2000" dirty="0"/>
              <a:t>)</a:t>
            </a:r>
          </a:p>
          <a:p>
            <a:pPr>
              <a:lnSpc>
                <a:spcPct val="90000"/>
              </a:lnSpc>
              <a:buFont typeface="Wingdings" panose="05000000000000000000" pitchFamily="2" charset="2"/>
              <a:buNone/>
            </a:pPr>
            <a:r>
              <a:rPr lang="en-US" altLang="en-US" sz="2000" dirty="0"/>
              <a:t> </a:t>
            </a:r>
          </a:p>
          <a:p>
            <a:pPr lvl="2">
              <a:lnSpc>
                <a:spcPct val="90000"/>
              </a:lnSpc>
              <a:buFontTx/>
              <a:buNone/>
            </a:pPr>
            <a:endParaRPr lang="en-US" altLang="en-US" sz="2000" dirty="0"/>
          </a:p>
          <a:p>
            <a:pPr lvl="2">
              <a:lnSpc>
                <a:spcPct val="90000"/>
              </a:lnSpc>
              <a:buFontTx/>
              <a:buNone/>
            </a:pPr>
            <a:endParaRPr lang="en-US" altLang="en-US" sz="2000" dirty="0"/>
          </a:p>
          <a:p>
            <a:pPr lvl="2">
              <a:lnSpc>
                <a:spcPct val="90000"/>
              </a:lnSpc>
              <a:buFontTx/>
              <a:buNone/>
            </a:pPr>
            <a:endParaRPr lang="en-US" alt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23CEF37-4526-42F5-AE73-1EA6B28E8AFE}" type="slidenum">
              <a:rPr lang="en-US" altLang="en-US"/>
              <a:pPr/>
              <a:t>40</a:t>
            </a:fld>
            <a:endParaRPr lang="en-US" altLang="en-US"/>
          </a:p>
        </p:txBody>
      </p:sp>
      <p:sp>
        <p:nvSpPr>
          <p:cNvPr id="64514" name="Rectangle 2"/>
          <p:cNvSpPr>
            <a:spLocks noGrp="1" noChangeArrowheads="1"/>
          </p:cNvSpPr>
          <p:nvPr>
            <p:ph type="title"/>
          </p:nvPr>
        </p:nvSpPr>
        <p:spPr>
          <a:xfrm>
            <a:off x="762000" y="876300"/>
            <a:ext cx="75438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r>
              <a:rPr lang="en-US" altLang="en-US" sz="2400" dirty="0"/>
              <a:t>Debt provides tax benefits</a:t>
            </a:r>
          </a:p>
        </p:txBody>
      </p:sp>
      <p:sp>
        <p:nvSpPr>
          <p:cNvPr id="64515" name="Rectangle 3"/>
          <p:cNvSpPr>
            <a:spLocks noGrp="1" noChangeArrowheads="1"/>
          </p:cNvSpPr>
          <p:nvPr>
            <p:ph type="body" idx="1"/>
          </p:nvPr>
        </p:nvSpPr>
        <p:spPr>
          <a:xfrm>
            <a:off x="762000" y="1905000"/>
            <a:ext cx="7696200" cy="40386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a:lnSpc>
                <a:spcPct val="90000"/>
              </a:lnSpc>
            </a:pPr>
            <a:r>
              <a:rPr lang="en-US" altLang="en-US" sz="2000" dirty="0"/>
              <a:t>When you borrow money, you are allowed to deduct interest expenses from your income to arrive at taxable income. This reduces your taxes. </a:t>
            </a:r>
          </a:p>
          <a:p>
            <a:pPr>
              <a:lnSpc>
                <a:spcPct val="90000"/>
              </a:lnSpc>
            </a:pPr>
            <a:endParaRPr lang="en-US" altLang="en-US" sz="2000" dirty="0"/>
          </a:p>
          <a:p>
            <a:pPr>
              <a:lnSpc>
                <a:spcPct val="90000"/>
              </a:lnSpc>
            </a:pPr>
            <a:r>
              <a:rPr lang="en-US" altLang="en-US" sz="2000" dirty="0"/>
              <a:t>The dollar tax benefit from the interest payment in any year is a function of your tax rate and the interest payment:</a:t>
            </a:r>
          </a:p>
          <a:p>
            <a:pPr>
              <a:lnSpc>
                <a:spcPct val="90000"/>
              </a:lnSpc>
            </a:pPr>
            <a:endParaRPr lang="en-US" altLang="en-US" sz="2000" dirty="0"/>
          </a:p>
          <a:p>
            <a:pPr lvl="1">
              <a:lnSpc>
                <a:spcPct val="90000"/>
              </a:lnSpc>
              <a:buFontTx/>
              <a:buNone/>
            </a:pPr>
            <a:r>
              <a:rPr lang="en-US" altLang="en-US" sz="2000" dirty="0"/>
              <a:t>   Tax benefit each year = Tax Rate * Interest Payment			</a:t>
            </a:r>
          </a:p>
        </p:txBody>
      </p:sp>
      <p:sp>
        <p:nvSpPr>
          <p:cNvPr id="2" name="TextBox 1"/>
          <p:cNvSpPr txBox="1"/>
          <p:nvPr/>
        </p:nvSpPr>
        <p:spPr>
          <a:xfrm>
            <a:off x="992015" y="4953000"/>
            <a:ext cx="7236170" cy="707886"/>
          </a:xfrm>
          <a:prstGeom prst="rect">
            <a:avLst/>
          </a:prstGeom>
          <a:solidFill>
            <a:schemeClr val="bg2">
              <a:lumMod val="20000"/>
              <a:lumOff val="80000"/>
            </a:schemeClr>
          </a:solidFill>
          <a:ln>
            <a:solidFill>
              <a:schemeClr val="tx1"/>
            </a:solidFill>
          </a:ln>
          <a:effectLst>
            <a:outerShdw blurRad="50800" dist="101600" dir="1980000" algn="ctr" rotWithShape="0">
              <a:srgbClr val="000000">
                <a:alpha val="43137"/>
              </a:srgbClr>
            </a:outerShdw>
          </a:effectLst>
        </p:spPr>
        <p:txBody>
          <a:bodyPr wrap="square" rtlCol="0">
            <a:spAutoFit/>
          </a:bodyPr>
          <a:lstStyle/>
          <a:p>
            <a:r>
              <a:rPr lang="en-US" sz="2000" dirty="0"/>
              <a:t>This implies that firm value will be affected by how much debt is used because the “tax benefits” are valuable.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t>Interest deduction and firm value</a:t>
            </a:r>
            <a:endParaRPr lang="en-US" altLang="en-US" sz="2400" dirty="0">
              <a:latin typeface="+mn-lt"/>
            </a:endParaRPr>
          </a:p>
        </p:txBody>
      </p:sp>
      <p:sp>
        <p:nvSpPr>
          <p:cNvPr id="3" name="Content Placeholder 2"/>
          <p:cNvSpPr>
            <a:spLocks noGrp="1"/>
          </p:cNvSpPr>
          <p:nvPr>
            <p:ph idx="1"/>
          </p:nvPr>
        </p:nvSpPr>
        <p:spPr>
          <a:xfrm>
            <a:off x="762000" y="1905000"/>
            <a:ext cx="7924800" cy="4038600"/>
          </a:xfrm>
        </p:spPr>
        <p:txBody>
          <a:bodyPr/>
          <a:lstStyle/>
          <a:p>
            <a:pPr marL="0" indent="0">
              <a:buNone/>
            </a:pPr>
            <a:r>
              <a:rPr lang="en-US" altLang="en-US" sz="2000" dirty="0"/>
              <a:t>Consider the impact of interest expenses on taxes paid by Kroger, Inc.</a:t>
            </a:r>
          </a:p>
          <a:p>
            <a:pPr marL="461963" lvl="1"/>
            <a:r>
              <a:rPr lang="en-US" altLang="en-US" sz="2000" dirty="0"/>
              <a:t>In 2015, Kroger had EBIT of $3.58 billion</a:t>
            </a:r>
          </a:p>
          <a:p>
            <a:pPr marL="461963" lvl="1"/>
            <a:r>
              <a:rPr lang="en-US" altLang="en-US" sz="2000" dirty="0"/>
              <a:t>Interest expenses of $480 million </a:t>
            </a:r>
          </a:p>
          <a:p>
            <a:pPr marL="461963" lvl="1"/>
            <a:r>
              <a:rPr lang="en-US" altLang="en-US" sz="2000" dirty="0"/>
              <a:t>Corporate tax rate is 35%</a:t>
            </a:r>
          </a:p>
          <a:p>
            <a:pPr marL="461963" lvl="1"/>
            <a:r>
              <a:rPr lang="en-US" altLang="en-US" sz="2000" dirty="0"/>
              <a:t>Compare Kroger’s actual net income with what it would have been without debt</a:t>
            </a:r>
          </a:p>
        </p:txBody>
      </p:sp>
    </p:spTree>
    <p:extLst>
      <p:ext uri="{BB962C8B-B14F-4D97-AF65-F5344CB8AC3E}">
        <p14:creationId xmlns:p14="http://schemas.microsoft.com/office/powerpoint/2010/main" val="2026675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mj-lt"/>
              </a:rPr>
              <a:t>Kroger’s Income with and without Leverage, 2015 ($ millions)</a:t>
            </a:r>
          </a:p>
        </p:txBody>
      </p:sp>
      <p:graphicFrame>
        <p:nvGraphicFramePr>
          <p:cNvPr id="5" name="Table 4" descr="Table 16.2, Kroger's income with and without leverage, 2015, in millions of dollars, with 3 columns: blank, with leverage, and without leverage. Row 1: E B I T. With: $3580. Without: $3580. Row 2: interest expense. With: negative 480. Without: 0. Row 3: income before tax. With: 3100. Without: 3580. Row 4: taxes (35%). With: negative 1085. Without: negative 1253. Row 5: net income. With: $2015. Without: $2327."/>
          <p:cNvGraphicFramePr>
            <a:graphicFrameLocks noGrp="1"/>
          </p:cNvGraphicFramePr>
          <p:nvPr/>
        </p:nvGraphicFramePr>
        <p:xfrm>
          <a:off x="762000" y="1828800"/>
          <a:ext cx="8077200" cy="2225040"/>
        </p:xfrm>
        <a:graphic>
          <a:graphicData uri="http://schemas.openxmlformats.org/drawingml/2006/table">
            <a:tbl>
              <a:tblPr firstRow="1" bandRow="1">
                <a:tableStyleId>{3B4B98B0-60AC-42C2-AFA5-B58CD77FA1E5}</a:tableStyleId>
              </a:tblPr>
              <a:tblGrid>
                <a:gridCol w="4038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370840">
                <a:tc>
                  <a:txBody>
                    <a:bodyPr/>
                    <a:lstStyle/>
                    <a:p>
                      <a:r>
                        <a:rPr lang="en-IN"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1" i="0" u="none" strike="noStrike" kern="1200" baseline="0" dirty="0">
                          <a:solidFill>
                            <a:schemeClr val="tx1"/>
                          </a:solidFill>
                          <a:latin typeface="+mn-lt"/>
                          <a:ea typeface="+mn-ea"/>
                          <a:cs typeface="+mn-cs"/>
                        </a:rPr>
                        <a:t>With Leverage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1" i="0" u="none" strike="noStrike" kern="1200" baseline="0" dirty="0">
                          <a:solidFill>
                            <a:schemeClr val="tx1"/>
                          </a:solidFill>
                          <a:latin typeface="+mn-lt"/>
                          <a:ea typeface="+mn-ea"/>
                          <a:cs typeface="+mn-cs"/>
                        </a:rPr>
                        <a:t>Without Leverage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EBIT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none" strike="noStrike" kern="1200" baseline="0" dirty="0">
                          <a:solidFill>
                            <a:schemeClr val="tx1"/>
                          </a:solidFill>
                          <a:latin typeface="+mn-lt"/>
                          <a:ea typeface="+mn-ea"/>
                          <a:cs typeface="+mn-cs"/>
                        </a:rPr>
                        <a:t>$3580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none" strike="noStrike" kern="1200" baseline="0" dirty="0">
                          <a:solidFill>
                            <a:schemeClr val="tx1"/>
                          </a:solidFill>
                          <a:latin typeface="+mn-lt"/>
                          <a:ea typeface="+mn-ea"/>
                          <a:cs typeface="+mn-cs"/>
                        </a:rPr>
                        <a:t>$3580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Interest expense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800" b="0" i="0" u="none" strike="noStrike" kern="1200" baseline="0" dirty="0">
                          <a:solidFill>
                            <a:schemeClr val="tx1"/>
                          </a:solidFill>
                          <a:latin typeface="+mn-lt"/>
                          <a:ea typeface="+mn-ea"/>
                          <a:cs typeface="+mn-cs"/>
                        </a:rPr>
                        <a:t>−480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IN"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Income before tax</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none" strike="noStrike" kern="1200" baseline="0" dirty="0">
                          <a:solidFill>
                            <a:schemeClr val="tx1"/>
                          </a:solidFill>
                          <a:latin typeface="+mn-lt"/>
                          <a:ea typeface="+mn-ea"/>
                          <a:cs typeface="+mn-cs"/>
                        </a:rPr>
                        <a:t>3100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none" strike="noStrike" kern="1200" baseline="0" dirty="0">
                          <a:solidFill>
                            <a:schemeClr val="tx1"/>
                          </a:solidFill>
                          <a:latin typeface="+mn-lt"/>
                          <a:ea typeface="+mn-ea"/>
                          <a:cs typeface="+mn-cs"/>
                        </a:rPr>
                        <a:t>3580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IN" sz="1800" b="0" i="0" u="none" strike="noStrike" kern="1200" baseline="0" dirty="0">
                          <a:solidFill>
                            <a:schemeClr val="tx1"/>
                          </a:solidFill>
                          <a:latin typeface="+mn-lt"/>
                          <a:ea typeface="+mn-ea"/>
                          <a:cs typeface="+mn-cs"/>
                        </a:rPr>
                        <a:t>Taxes (35%)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800" b="0" i="0" u="none" strike="noStrike" kern="1200" baseline="0" dirty="0">
                          <a:solidFill>
                            <a:schemeClr val="tx1"/>
                          </a:solidFill>
                          <a:latin typeface="+mn-lt"/>
                          <a:ea typeface="+mn-ea"/>
                          <a:cs typeface="+mn-cs"/>
                        </a:rPr>
                        <a:t>−1085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800" b="0" i="0" u="none" strike="noStrike" kern="1200" baseline="0" dirty="0">
                          <a:solidFill>
                            <a:schemeClr val="tx1"/>
                          </a:solidFill>
                          <a:latin typeface="+mn-lt"/>
                          <a:ea typeface="+mn-ea"/>
                          <a:cs typeface="+mn-cs"/>
                        </a:rPr>
                        <a:t>−1253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IN" sz="1800" b="0" i="0" u="none" strike="noStrike" kern="1200" baseline="0" dirty="0">
                          <a:solidFill>
                            <a:schemeClr val="tx1"/>
                          </a:solidFill>
                          <a:latin typeface="+mn-lt"/>
                          <a:ea typeface="+mn-ea"/>
                          <a:cs typeface="+mn-cs"/>
                        </a:rPr>
                        <a:t>Net income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none" strike="noStrike" kern="1200" baseline="0" dirty="0">
                          <a:solidFill>
                            <a:schemeClr val="tx1"/>
                          </a:solidFill>
                          <a:latin typeface="+mn-lt"/>
                          <a:ea typeface="+mn-ea"/>
                          <a:cs typeface="+mn-cs"/>
                        </a:rPr>
                        <a:t>$2015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a:r>
                        <a:rPr lang="en-IN" sz="1800" b="0" i="0" u="none" strike="noStrike" kern="1200" baseline="0" dirty="0">
                          <a:solidFill>
                            <a:schemeClr val="tx1"/>
                          </a:solidFill>
                          <a:latin typeface="+mn-lt"/>
                          <a:ea typeface="+mn-ea"/>
                          <a:cs typeface="+mn-cs"/>
                        </a:rPr>
                        <a:t>$2327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bl>
          </a:graphicData>
        </a:graphic>
      </p:graphicFrame>
      <p:sp>
        <p:nvSpPr>
          <p:cNvPr id="4" name="Content Placeholder 3"/>
          <p:cNvSpPr>
            <a:spLocks noGrp="1"/>
          </p:cNvSpPr>
          <p:nvPr>
            <p:ph idx="13"/>
          </p:nvPr>
        </p:nvSpPr>
        <p:spPr>
          <a:xfrm>
            <a:off x="609600" y="4114800"/>
            <a:ext cx="8229600" cy="304799"/>
          </a:xfrm>
        </p:spPr>
        <p:txBody>
          <a:bodyPr/>
          <a:lstStyle/>
          <a:p>
            <a:pPr marL="0" indent="0">
              <a:buNone/>
            </a:pPr>
            <a:r>
              <a:rPr lang="en-US" altLang="en-US" sz="2000" dirty="0"/>
              <a:t>Total amount available to all investors is:</a:t>
            </a:r>
          </a:p>
        </p:txBody>
      </p:sp>
      <p:graphicFrame>
        <p:nvGraphicFramePr>
          <p:cNvPr id="8" name="Table 7" descr="Part 2 of table 16.2, Kroger's income with and without leverage, 2015, in millions of dollars, with 3 columns: blank, with leverage, and without leverage. Row 1: interest paid to debt holders. With: 480. Without: 0. Row 2: income available to equity holders. With: 2015. Without: 2327. Row 3: total available to all investors. With: $2495. Without: $2327."/>
          <p:cNvGraphicFramePr>
            <a:graphicFrameLocks noGrp="1"/>
          </p:cNvGraphicFramePr>
          <p:nvPr/>
        </p:nvGraphicFramePr>
        <p:xfrm>
          <a:off x="762000" y="4495800"/>
          <a:ext cx="8077200" cy="1483360"/>
        </p:xfrm>
        <a:graphic>
          <a:graphicData uri="http://schemas.openxmlformats.org/drawingml/2006/table">
            <a:tbl>
              <a:tblPr firstRow="1" bandRow="1">
                <a:tableStyleId>{3B4B98B0-60AC-42C2-AFA5-B58CD77FA1E5}</a:tableStyleId>
              </a:tblPr>
              <a:tblGrid>
                <a:gridCol w="4038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370840">
                <a:tc>
                  <a:txBody>
                    <a:bodyPr/>
                    <a:lstStyle/>
                    <a:p>
                      <a:r>
                        <a:rPr lang="en-IN"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1" i="0" u="none" strike="noStrike" kern="1200" baseline="0" dirty="0">
                          <a:solidFill>
                            <a:schemeClr val="tx1"/>
                          </a:solidFill>
                          <a:latin typeface="+mn-lt"/>
                          <a:ea typeface="+mn-ea"/>
                          <a:cs typeface="+mn-cs"/>
                        </a:rPr>
                        <a:t>With Leverage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1" i="0" u="none" strike="noStrike" kern="1200" baseline="0" dirty="0">
                          <a:solidFill>
                            <a:schemeClr val="tx1"/>
                          </a:solidFill>
                          <a:latin typeface="+mn-lt"/>
                          <a:ea typeface="+mn-ea"/>
                          <a:cs typeface="+mn-cs"/>
                        </a:rPr>
                        <a:t>Without Leverage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Interest paid to debt holders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none" strike="noStrike" kern="1200" baseline="0" dirty="0">
                          <a:solidFill>
                            <a:schemeClr val="tx1"/>
                          </a:solidFill>
                          <a:latin typeface="+mn-lt"/>
                          <a:ea typeface="+mn-ea"/>
                          <a:cs typeface="+mn-cs"/>
                        </a:rPr>
                        <a:t>480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IN" sz="1800" b="0" i="0" u="none" strike="noStrike" kern="1200" baseline="0" dirty="0">
                          <a:solidFill>
                            <a:schemeClr val="tx1"/>
                          </a:solidFill>
                          <a:latin typeface="+mn-lt"/>
                          <a:ea typeface="+mn-ea"/>
                          <a:cs typeface="+mn-cs"/>
                        </a:rPr>
                        <a:t>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Income available to equity holders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800" b="0" i="0" u="none" strike="noStrike" kern="1200" baseline="0" dirty="0">
                          <a:solidFill>
                            <a:schemeClr val="tx1"/>
                          </a:solidFill>
                          <a:latin typeface="+mn-lt"/>
                          <a:ea typeface="+mn-ea"/>
                          <a:cs typeface="+mn-cs"/>
                        </a:rPr>
                        <a:t>2015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a:r>
                        <a:rPr lang="en-IN" sz="1800" b="0" i="0" u="none" strike="noStrike" kern="1200" baseline="0" dirty="0">
                          <a:solidFill>
                            <a:schemeClr val="tx1"/>
                          </a:solidFill>
                          <a:latin typeface="+mn-lt"/>
                          <a:ea typeface="+mn-ea"/>
                          <a:cs typeface="+mn-cs"/>
                        </a:rPr>
                        <a:t>2327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70840">
                <a:tc>
                  <a:txBody>
                    <a:bodyPr/>
                    <a:lstStyle/>
                    <a:p>
                      <a:r>
                        <a:rPr lang="en-IN" sz="1800" b="0" i="0" u="none" strike="noStrike" kern="1200" baseline="0" dirty="0">
                          <a:solidFill>
                            <a:schemeClr val="tx1"/>
                          </a:solidFill>
                          <a:latin typeface="+mn-lt"/>
                          <a:ea typeface="+mn-ea"/>
                          <a:cs typeface="+mn-cs"/>
                        </a:rPr>
                        <a:t>Total available to all investors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none" strike="noStrike" kern="1200" baseline="0" dirty="0">
                          <a:solidFill>
                            <a:schemeClr val="tx1"/>
                          </a:solidFill>
                          <a:latin typeface="+mn-lt"/>
                          <a:ea typeface="+mn-ea"/>
                          <a:cs typeface="+mn-cs"/>
                        </a:rPr>
                        <a:t>$2495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none" strike="noStrike" kern="1200" baseline="0" dirty="0">
                          <a:solidFill>
                            <a:schemeClr val="tx1"/>
                          </a:solidFill>
                          <a:latin typeface="+mn-lt"/>
                          <a:ea typeface="+mn-ea"/>
                          <a:cs typeface="+mn-cs"/>
                        </a:rPr>
                        <a:t>$2327</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4089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mj-lt"/>
              </a:rPr>
              <a:t>Example:</a:t>
            </a:r>
            <a:br>
              <a:rPr lang="en-US" altLang="en-US" sz="2400" dirty="0">
                <a:latin typeface="+mj-lt"/>
              </a:rPr>
            </a:br>
            <a:r>
              <a:rPr lang="en-US" altLang="en-US" sz="2400" dirty="0">
                <a:latin typeface="+mj-lt"/>
              </a:rPr>
              <a:t>Computing the interest </a:t>
            </a:r>
            <a:r>
              <a:rPr lang="en-US" altLang="en-US" sz="2400" dirty="0"/>
              <a:t>t</a:t>
            </a:r>
            <a:r>
              <a:rPr lang="en-US" altLang="en-US" sz="2400" dirty="0">
                <a:latin typeface="+mj-lt"/>
              </a:rPr>
              <a:t>ax </a:t>
            </a:r>
            <a:r>
              <a:rPr lang="en-US" altLang="en-US" sz="2400" dirty="0"/>
              <a:t>s</a:t>
            </a:r>
            <a:r>
              <a:rPr lang="en-US" altLang="en-US" sz="2400" dirty="0">
                <a:latin typeface="+mj-lt"/>
              </a:rPr>
              <a:t>hield</a:t>
            </a:r>
            <a:endParaRPr lang="en-US" altLang="en-US" sz="2400" b="0" dirty="0">
              <a:latin typeface="+mj-lt"/>
            </a:endParaRPr>
          </a:p>
        </p:txBody>
      </p:sp>
      <p:sp>
        <p:nvSpPr>
          <p:cNvPr id="3" name="Content Placeholder 2"/>
          <p:cNvSpPr>
            <a:spLocks noGrp="1"/>
          </p:cNvSpPr>
          <p:nvPr>
            <p:ph idx="1"/>
          </p:nvPr>
        </p:nvSpPr>
        <p:spPr>
          <a:xfrm>
            <a:off x="762000" y="1905000"/>
            <a:ext cx="7924800" cy="4038600"/>
          </a:xfrm>
        </p:spPr>
        <p:txBody>
          <a:bodyPr/>
          <a:lstStyle/>
          <a:p>
            <a:pPr marL="0" indent="0">
              <a:buNone/>
            </a:pPr>
            <a:r>
              <a:rPr lang="en-IN" sz="2000" dirty="0"/>
              <a:t>Shown on the next slide is the income statement for E. C. Builders (ECB). Given its marginal corporate tax rate of 35%, what is the amount of the interest tax shield for ECB in years 2010 through 2013?</a:t>
            </a:r>
            <a:endParaRPr lang="en-US" altLang="en-US" sz="2000" dirty="0"/>
          </a:p>
        </p:txBody>
      </p:sp>
    </p:spTree>
    <p:extLst>
      <p:ext uri="{BB962C8B-B14F-4D97-AF65-F5344CB8AC3E}">
        <p14:creationId xmlns:p14="http://schemas.microsoft.com/office/powerpoint/2010/main" val="3691513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mj-lt"/>
              </a:rPr>
              <a:t>Example, continued</a:t>
            </a:r>
            <a:endParaRPr lang="en-US" altLang="en-US" sz="2400" b="0" dirty="0">
              <a:latin typeface="+mj-lt"/>
            </a:endParaRPr>
          </a:p>
        </p:txBody>
      </p:sp>
      <p:graphicFrame>
        <p:nvGraphicFramePr>
          <p:cNvPr id="4" name="Table 3" descr="A table with 5 columns: E C B income statement in millions of dollars, 2010, 2011, 2012, and 2013. The entry for column 1 will be given followed by the respective entries for years 2014 through 2017. Row 1: total sales; $3369, $3706, $4077, and $4432. Row 2: cost of sales; negative 2359, negative 2584, negative 2867, and negative 3116. Row 3: selling, general, and administrative expense; negative 226, negative 248, negative 276, and negative 299. Row 4: depreciation; negative 22, negative 25, negative 27, and negative 29. Row 5: operating income; 762, 849, 907, and 988. Row 6: other income; 7, 8, 10, and 12. Row 7: E B I T; 769, 857, 917, and 1000. Row 8: interest expense; negative 50, negative 80, negative 100, and negative 100. Row 9: income before tax; 719, 777, 817, and 900. Row 10: taxes (35%); negative 252, negative 272, negative 286, and negative 315. Row 11: net income; $467, $505, $531, and $585."/>
          <p:cNvGraphicFramePr>
            <a:graphicFrameLocks noGrp="1"/>
          </p:cNvGraphicFramePr>
          <p:nvPr>
            <p:extLst>
              <p:ext uri="{D42A27DB-BD31-4B8C-83A1-F6EECF244321}">
                <p14:modId xmlns:p14="http://schemas.microsoft.com/office/powerpoint/2010/main" val="1348603641"/>
              </p:ext>
            </p:extLst>
          </p:nvPr>
        </p:nvGraphicFramePr>
        <p:xfrm>
          <a:off x="609600" y="2068510"/>
          <a:ext cx="7924801" cy="3707824"/>
        </p:xfrm>
        <a:graphic>
          <a:graphicData uri="http://schemas.openxmlformats.org/drawingml/2006/table">
            <a:tbl>
              <a:tblPr firstRow="1">
                <a:tableStyleId>{5C22544A-7EE6-4342-B048-85BDC9FD1C3A}</a:tableStyleId>
              </a:tblPr>
              <a:tblGrid>
                <a:gridCol w="35814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558335">
                <a:tc>
                  <a:txBody>
                    <a:bodyPr/>
                    <a:lstStyle/>
                    <a:p>
                      <a:pPr algn="l" fontAlgn="b"/>
                      <a:r>
                        <a:rPr lang="en-IN" sz="1800" b="1" i="0" u="none" strike="noStrike" kern="1200" baseline="0" dirty="0">
                          <a:solidFill>
                            <a:schemeClr val="dk1"/>
                          </a:solidFill>
                          <a:latin typeface="+mn-lt"/>
                          <a:ea typeface="+mn-ea"/>
                          <a:cs typeface="+mn-cs"/>
                        </a:rPr>
                        <a:t>ECB Income Statement ($ million)</a:t>
                      </a:r>
                      <a:endParaRPr lang="en-US" sz="1800" b="1"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2011</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2013</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3462">
                <a:tc>
                  <a:txBody>
                    <a:bodyPr/>
                    <a:lstStyle/>
                    <a:p>
                      <a:pPr algn="l" fontAlgn="b"/>
                      <a:r>
                        <a:rPr lang="en-US" sz="1800" b="0" i="0" u="none" strike="noStrike" dirty="0">
                          <a:solidFill>
                            <a:srgbClr val="000000"/>
                          </a:solidFill>
                          <a:effectLst/>
                          <a:latin typeface="+mn-lt"/>
                          <a:cs typeface="Verdana"/>
                        </a:rPr>
                        <a:t>Total Sales</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$3369</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$3706</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$4077</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$4432</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3462">
                <a:tc>
                  <a:txBody>
                    <a:bodyPr/>
                    <a:lstStyle/>
                    <a:p>
                      <a:pPr algn="l" fontAlgn="b"/>
                      <a:r>
                        <a:rPr lang="en-US" sz="1800" b="0" i="0" u="none" strike="noStrike" dirty="0">
                          <a:solidFill>
                            <a:srgbClr val="000000"/>
                          </a:solidFill>
                          <a:effectLst/>
                          <a:latin typeface="+mn-lt"/>
                          <a:cs typeface="Verdana"/>
                        </a:rPr>
                        <a:t>Cost of Sales</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−2359</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−2584</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−2867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−3116</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11049">
                <a:tc>
                  <a:txBody>
                    <a:bodyPr/>
                    <a:lstStyle/>
                    <a:p>
                      <a:pPr algn="l" fontAlgn="b"/>
                      <a:r>
                        <a:rPr lang="en-US" sz="1800" b="0" i="0" u="none" strike="noStrike" dirty="0">
                          <a:solidFill>
                            <a:srgbClr val="000000"/>
                          </a:solidFill>
                          <a:effectLst/>
                          <a:latin typeface="+mn-lt"/>
                          <a:cs typeface="Verdana"/>
                        </a:rPr>
                        <a:t>SG&amp;A</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a:t>
                      </a:r>
                      <a:r>
                        <a:rPr lang="en-IN" sz="1800" b="0" i="0" u="none" strike="noStrike" kern="1200" baseline="0" dirty="0">
                          <a:solidFill>
                            <a:schemeClr val="dk1"/>
                          </a:solidFill>
                          <a:latin typeface="+mn-lt"/>
                          <a:ea typeface="+mn-ea"/>
                          <a:cs typeface="+mn-cs"/>
                        </a:rPr>
                        <a:t>226</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−248</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−276</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−299</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3462">
                <a:tc>
                  <a:txBody>
                    <a:bodyPr/>
                    <a:lstStyle/>
                    <a:p>
                      <a:pPr algn="l" fontAlgn="b"/>
                      <a:r>
                        <a:rPr lang="en-US" sz="1800" b="0" i="0" u="none" strike="noStrike" dirty="0">
                          <a:solidFill>
                            <a:srgbClr val="000000"/>
                          </a:solidFill>
                          <a:effectLst/>
                          <a:latin typeface="+mn-lt"/>
                          <a:cs typeface="Verdana"/>
                        </a:rPr>
                        <a:t>Depreciation</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−29</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3462">
                <a:tc>
                  <a:txBody>
                    <a:bodyPr/>
                    <a:lstStyle/>
                    <a:p>
                      <a:pPr algn="l" fontAlgn="b"/>
                      <a:r>
                        <a:rPr lang="en-US" sz="1800" b="1" i="0" u="none" strike="noStrike" dirty="0">
                          <a:solidFill>
                            <a:srgbClr val="000000"/>
                          </a:solidFill>
                          <a:effectLst/>
                          <a:latin typeface="+mn-lt"/>
                          <a:cs typeface="Verdana"/>
                        </a:rPr>
                        <a:t>Operating income</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762</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849</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907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988</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3462">
                <a:tc>
                  <a:txBody>
                    <a:bodyPr/>
                    <a:lstStyle/>
                    <a:p>
                      <a:pPr algn="l" fontAlgn="b"/>
                      <a:r>
                        <a:rPr lang="en-US" sz="1800" b="0" i="0" u="none" strike="noStrike">
                          <a:solidFill>
                            <a:srgbClr val="000000"/>
                          </a:solidFill>
                          <a:effectLst/>
                          <a:latin typeface="+mn-lt"/>
                          <a:cs typeface="Verdana"/>
                        </a:rPr>
                        <a:t>Other income</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8</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10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12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3462">
                <a:tc>
                  <a:txBody>
                    <a:bodyPr/>
                    <a:lstStyle/>
                    <a:p>
                      <a:pPr algn="l" fontAlgn="b"/>
                      <a:r>
                        <a:rPr lang="en-US" sz="1800" b="1" i="0" u="none" strike="noStrike" dirty="0">
                          <a:solidFill>
                            <a:srgbClr val="000000"/>
                          </a:solidFill>
                          <a:effectLst/>
                          <a:latin typeface="+mn-lt"/>
                          <a:cs typeface="Verdana"/>
                        </a:rPr>
                        <a:t>EBIT</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769</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857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917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1000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83462">
                <a:tc>
                  <a:txBody>
                    <a:bodyPr/>
                    <a:lstStyle/>
                    <a:p>
                      <a:pPr algn="l" fontAlgn="b"/>
                      <a:r>
                        <a:rPr lang="en-US" sz="1800" b="0" i="0" u="none" strike="noStrike" dirty="0">
                          <a:solidFill>
                            <a:srgbClr val="000000"/>
                          </a:solidFill>
                          <a:effectLst/>
                          <a:latin typeface="+mn-lt"/>
                          <a:cs typeface="Verdana"/>
                        </a:rPr>
                        <a:t>Interest expense</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−50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−80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−100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−100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83462">
                <a:tc>
                  <a:txBody>
                    <a:bodyPr/>
                    <a:lstStyle/>
                    <a:p>
                      <a:pPr algn="l" fontAlgn="b"/>
                      <a:r>
                        <a:rPr lang="en-US" sz="1800" b="1" i="0" u="none" strike="noStrike" dirty="0">
                          <a:solidFill>
                            <a:srgbClr val="000000"/>
                          </a:solidFill>
                          <a:effectLst/>
                          <a:latin typeface="+mn-lt"/>
                          <a:cs typeface="Verdana"/>
                        </a:rPr>
                        <a:t>Income before tax</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719</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777</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817</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900</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83462">
                <a:tc>
                  <a:txBody>
                    <a:bodyPr/>
                    <a:lstStyle/>
                    <a:p>
                      <a:pPr algn="l" fontAlgn="b"/>
                      <a:r>
                        <a:rPr lang="en-US" sz="1800" b="0" i="0" u="none" strike="noStrike">
                          <a:solidFill>
                            <a:srgbClr val="000000"/>
                          </a:solidFill>
                          <a:effectLst/>
                          <a:latin typeface="+mn-lt"/>
                          <a:cs typeface="Verdana"/>
                        </a:rPr>
                        <a:t>Taxes (35%)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a:t>
                      </a:r>
                      <a:r>
                        <a:rPr lang="en-IN" sz="1800" b="0" i="0" u="none" strike="noStrike" kern="1200" baseline="0" dirty="0">
                          <a:solidFill>
                            <a:schemeClr val="dk1"/>
                          </a:solidFill>
                          <a:latin typeface="+mn-lt"/>
                          <a:ea typeface="+mn-ea"/>
                          <a:cs typeface="+mn-cs"/>
                        </a:rPr>
                        <a:t>252</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−272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−286</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−315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83462">
                <a:tc>
                  <a:txBody>
                    <a:bodyPr/>
                    <a:lstStyle/>
                    <a:p>
                      <a:pPr algn="l" fontAlgn="b"/>
                      <a:r>
                        <a:rPr lang="en-US" sz="1800" b="1" i="0" u="none" strike="noStrike" dirty="0">
                          <a:solidFill>
                            <a:srgbClr val="000000"/>
                          </a:solidFill>
                          <a:effectLst/>
                          <a:latin typeface="+mn-lt"/>
                          <a:cs typeface="Verdana"/>
                        </a:rPr>
                        <a:t>Net Income</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$467</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$505</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$531</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IN" sz="1800" b="0" i="0" u="none" strike="noStrike" kern="1200" baseline="0" dirty="0">
                          <a:solidFill>
                            <a:schemeClr val="dk1"/>
                          </a:solidFill>
                          <a:latin typeface="+mn-lt"/>
                          <a:ea typeface="+mn-ea"/>
                          <a:cs typeface="+mn-cs"/>
                        </a:rPr>
                        <a:t>$585</a:t>
                      </a:r>
                      <a:endParaRPr lang="en-US" sz="1800" b="0" i="0" u="none" strike="noStrike" dirty="0">
                        <a:solidFill>
                          <a:srgbClr val="000000"/>
                        </a:solidFill>
                        <a:effectLst/>
                        <a:latin typeface="+mn-lt"/>
                        <a:cs typeface="Verdana"/>
                      </a:endParaRP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38568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mj-lt"/>
              </a:rPr>
              <a:t>Example, continued</a:t>
            </a:r>
            <a:endParaRPr lang="en-US" altLang="en-US" sz="2400" b="0" dirty="0">
              <a:latin typeface="+mj-lt"/>
            </a:endParaRPr>
          </a:p>
        </p:txBody>
      </p:sp>
      <p:graphicFrame>
        <p:nvGraphicFramePr>
          <p:cNvPr id="4" name="Table 3" descr="A table with 5 columns: millions of dollars, 2014, 2015, 2016, and 2017. Row 1: interest expense. For 2014 through 2017, respectively: 50, 80, 100, and 100. Row 2: interest tax shield (35% times interest expense). For 2014 through 2017, respectively: 17.5, 28, 35, and 35."/>
          <p:cNvGraphicFramePr>
            <a:graphicFrameLocks noGrp="1"/>
          </p:cNvGraphicFramePr>
          <p:nvPr/>
        </p:nvGraphicFramePr>
        <p:xfrm>
          <a:off x="761999" y="1905000"/>
          <a:ext cx="8077200" cy="1371600"/>
        </p:xfrm>
        <a:graphic>
          <a:graphicData uri="http://schemas.openxmlformats.org/drawingml/2006/table">
            <a:tbl>
              <a:tblPr firstRow="1">
                <a:tableStyleId>{5C22544A-7EE6-4342-B048-85BDC9FD1C3A}</a:tableStyleId>
              </a:tblPr>
              <a:tblGrid>
                <a:gridCol w="4114801">
                  <a:extLst>
                    <a:ext uri="{9D8B030D-6E8A-4147-A177-3AD203B41FA5}">
                      <a16:colId xmlns:a16="http://schemas.microsoft.com/office/drawing/2014/main" val="20000"/>
                    </a:ext>
                  </a:extLst>
                </a:gridCol>
                <a:gridCol w="1064939">
                  <a:extLst>
                    <a:ext uri="{9D8B030D-6E8A-4147-A177-3AD203B41FA5}">
                      <a16:colId xmlns:a16="http://schemas.microsoft.com/office/drawing/2014/main" val="20001"/>
                    </a:ext>
                  </a:extLst>
                </a:gridCol>
                <a:gridCol w="965820">
                  <a:extLst>
                    <a:ext uri="{9D8B030D-6E8A-4147-A177-3AD203B41FA5}">
                      <a16:colId xmlns:a16="http://schemas.microsoft.com/office/drawing/2014/main" val="20002"/>
                    </a:ext>
                  </a:extLst>
                </a:gridCol>
                <a:gridCol w="965820">
                  <a:extLst>
                    <a:ext uri="{9D8B030D-6E8A-4147-A177-3AD203B41FA5}">
                      <a16:colId xmlns:a16="http://schemas.microsoft.com/office/drawing/2014/main" val="20003"/>
                    </a:ext>
                  </a:extLst>
                </a:gridCol>
                <a:gridCol w="965820">
                  <a:extLst>
                    <a:ext uri="{9D8B030D-6E8A-4147-A177-3AD203B41FA5}">
                      <a16:colId xmlns:a16="http://schemas.microsoft.com/office/drawing/2014/main" val="20004"/>
                    </a:ext>
                  </a:extLst>
                </a:gridCol>
              </a:tblGrid>
              <a:tr h="375445">
                <a:tc>
                  <a:txBody>
                    <a:bodyPr/>
                    <a:lstStyle/>
                    <a:p>
                      <a:pPr algn="l" fontAlgn="b"/>
                      <a:r>
                        <a:rPr lang="en-US" sz="1800" b="1" i="0" u="none" strike="noStrike" dirty="0">
                          <a:solidFill>
                            <a:srgbClr val="000000"/>
                          </a:solidFill>
                          <a:effectLst/>
                          <a:latin typeface="+mn-lt"/>
                          <a:cs typeface="Verdana"/>
                        </a:rPr>
                        <a:t>($ million)</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2010</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2011</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2012</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2013</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5445">
                <a:tc>
                  <a:txBody>
                    <a:bodyPr/>
                    <a:lstStyle/>
                    <a:p>
                      <a:pPr algn="l" fontAlgn="b"/>
                      <a:r>
                        <a:rPr lang="en-US" sz="1800" b="0" i="0" u="none" strike="noStrike" dirty="0">
                          <a:solidFill>
                            <a:srgbClr val="000000"/>
                          </a:solidFill>
                          <a:effectLst/>
                          <a:latin typeface="+mn-lt"/>
                          <a:cs typeface="Verdana"/>
                        </a:rPr>
                        <a:t>Interest expense</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50</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80</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100</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100</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20710">
                <a:tc>
                  <a:txBody>
                    <a:bodyPr/>
                    <a:lstStyle/>
                    <a:p>
                      <a:pPr algn="l" fontAlgn="b"/>
                      <a:r>
                        <a:rPr lang="en-US" sz="1800" b="1" i="0" u="none" strike="noStrike" dirty="0">
                          <a:solidFill>
                            <a:srgbClr val="000000"/>
                          </a:solidFill>
                          <a:effectLst/>
                          <a:latin typeface="+mn-lt"/>
                          <a:cs typeface="Verdana"/>
                        </a:rPr>
                        <a:t>Interest tax shield (35% </a:t>
                      </a:r>
                      <a:r>
                        <a:rPr lang="en-US" sz="1800" b="1" i="0" u="none" strike="noStrike" dirty="0">
                          <a:solidFill>
                            <a:srgbClr val="000000"/>
                          </a:solidFill>
                          <a:effectLst/>
                          <a:latin typeface="+mn-lt"/>
                          <a:cs typeface="Arial" panose="020B0604020202020204" pitchFamily="34" charset="0"/>
                        </a:rPr>
                        <a:t>×</a:t>
                      </a:r>
                      <a:r>
                        <a:rPr lang="en-US" sz="1800" b="1" i="0" u="none" strike="noStrike" dirty="0">
                          <a:solidFill>
                            <a:srgbClr val="000000"/>
                          </a:solidFill>
                          <a:effectLst/>
                          <a:latin typeface="+mn-lt"/>
                          <a:cs typeface="Verdana"/>
                        </a:rPr>
                        <a:t> interest expense)</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17.5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28</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35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35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Content Placeholder 4"/>
          <p:cNvSpPr>
            <a:spLocks noGrp="1"/>
          </p:cNvSpPr>
          <p:nvPr>
            <p:ph idx="1"/>
          </p:nvPr>
        </p:nvSpPr>
        <p:spPr>
          <a:xfrm>
            <a:off x="761999" y="3581400"/>
            <a:ext cx="7809271" cy="2163763"/>
          </a:xfrm>
        </p:spPr>
        <p:txBody>
          <a:bodyPr/>
          <a:lstStyle/>
          <a:p>
            <a:r>
              <a:rPr lang="en-IN" sz="2000" dirty="0"/>
              <a:t>By using debt, ECB is able to reduce its taxable income and therefore decrease its total tax payments by $115.5 million over the four-year period. </a:t>
            </a:r>
          </a:p>
          <a:p>
            <a:r>
              <a:rPr lang="en-IN" sz="2000" dirty="0"/>
              <a:t>Thus, the total amount of cash flows available to all investors (debt holders and equity holders) is $115.5 million higher over the four-year period.</a:t>
            </a:r>
            <a:endParaRPr lang="en-US" altLang="en-US" sz="2000" dirty="0"/>
          </a:p>
          <a:p>
            <a:endParaRPr lang="en-US" sz="2000" dirty="0"/>
          </a:p>
        </p:txBody>
      </p:sp>
    </p:spTree>
    <p:extLst>
      <p:ext uri="{BB962C8B-B14F-4D97-AF65-F5344CB8AC3E}">
        <p14:creationId xmlns:p14="http://schemas.microsoft.com/office/powerpoint/2010/main" val="1141357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title" idx="4294967295"/>
          </p:nvPr>
        </p:nvSpPr>
        <p:spPr bwMode="auto">
          <a:xfrm>
            <a:off x="6858000" y="6400800"/>
            <a:ext cx="1600200" cy="457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00B2350-5261-4F5C-9DF5-EF0D264FC8D2}"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graphicFrame>
        <p:nvGraphicFramePr>
          <p:cNvPr id="10" name="Object 9" descr="Cash flow to invesotrs with leverage = (cash flow to investors without leverage) + (interest tax shield)  assuming that there are no costs to having debt in the capital structure."/>
          <p:cNvGraphicFramePr>
            <a:graphicFrameLocks noChangeAspect="1"/>
          </p:cNvGraphicFramePr>
          <p:nvPr>
            <p:extLst>
              <p:ext uri="{D42A27DB-BD31-4B8C-83A1-F6EECF244321}">
                <p14:modId xmlns:p14="http://schemas.microsoft.com/office/powerpoint/2010/main" val="2414832139"/>
              </p:ext>
            </p:extLst>
          </p:nvPr>
        </p:nvGraphicFramePr>
        <p:xfrm>
          <a:off x="1066800" y="609600"/>
          <a:ext cx="7429500" cy="762000"/>
        </p:xfrm>
        <a:graphic>
          <a:graphicData uri="http://schemas.openxmlformats.org/presentationml/2006/ole">
            <mc:AlternateContent xmlns:mc="http://schemas.openxmlformats.org/markup-compatibility/2006">
              <mc:Choice xmlns:v="urn:schemas-microsoft-com:vml" Requires="v">
                <p:oleObj r:id="rId2" imgW="7343775" imgH="752475" progId="Unknown">
                  <p:embed/>
                </p:oleObj>
              </mc:Choice>
              <mc:Fallback>
                <p:oleObj r:id="rId2" imgW="7343775" imgH="752475" progId="Unknown">
                  <p:embed/>
                  <p:pic>
                    <p:nvPicPr>
                      <p:cNvPr id="10" name="Object 9" descr="Cash flow to invesotrs with leverage = (cash flow to investors without leverage) + (interest tax shield)  assuming that there are no costs to having debt in the capital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09600"/>
                        <a:ext cx="7429500" cy="762000"/>
                      </a:xfrm>
                      <a:prstGeom prst="rect">
                        <a:avLst/>
                      </a:prstGeom>
                      <a:noFill/>
                    </p:spPr>
                  </p:pic>
                </p:oleObj>
              </mc:Fallback>
            </mc:AlternateContent>
          </a:graphicData>
        </a:graphic>
      </p:graphicFrame>
      <p:pic>
        <p:nvPicPr>
          <p:cNvPr id="12" name="Picture 6" descr="A vertical bar graph where the x-axis bars are assets, unlevered firm, and levered firm, and the y-axis is cash flow from 0 to 1,000. The bar for assets is pretax cash flow (E B I T) from 0 to 1,000 cash flow. The bar for unlevered firm is unlevered equity (earnings) from 0 to 600, and then taxes from 600 to 1,000. The bar for levered firm is debt (interest) from 0 to 500, levered equity (earnings) from 500 to 800, and then taxes from 800 to 1,000. For all the bars, from 600 to 800 is labeled, interest tax shield. All data are approxim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768475"/>
            <a:ext cx="702945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481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t>Example 2:</a:t>
            </a:r>
            <a:br>
              <a:rPr lang="en-US" altLang="en-US" sz="2400" dirty="0"/>
            </a:br>
            <a:r>
              <a:rPr lang="en-US" altLang="en-US" sz="2400" dirty="0"/>
              <a:t>Computing the interest tax shield</a:t>
            </a:r>
            <a:endParaRPr lang="en-US" altLang="en-US" sz="2400" b="0" dirty="0"/>
          </a:p>
        </p:txBody>
      </p:sp>
      <p:sp>
        <p:nvSpPr>
          <p:cNvPr id="3" name="Content Placeholder 2"/>
          <p:cNvSpPr>
            <a:spLocks noGrp="1"/>
          </p:cNvSpPr>
          <p:nvPr>
            <p:ph idx="1"/>
          </p:nvPr>
        </p:nvSpPr>
        <p:spPr>
          <a:xfrm>
            <a:off x="762000" y="1981200"/>
            <a:ext cx="7924800" cy="3962400"/>
          </a:xfrm>
        </p:spPr>
        <p:txBody>
          <a:bodyPr/>
          <a:lstStyle/>
          <a:p>
            <a:pPr marL="0" indent="0">
              <a:buNone/>
            </a:pPr>
            <a:r>
              <a:rPr lang="en-US" altLang="en-US" sz="2000" dirty="0"/>
              <a:t>Shown on the next slide is the income statement for Dalton Asphalt Painters (DAP). Given its marginal corporate tax rate of 35%, what is the amount of the interest tax shield for DAP in years 2014 through 2017?</a:t>
            </a:r>
          </a:p>
        </p:txBody>
      </p:sp>
    </p:spTree>
    <p:extLst>
      <p:ext uri="{BB962C8B-B14F-4D97-AF65-F5344CB8AC3E}">
        <p14:creationId xmlns:p14="http://schemas.microsoft.com/office/powerpoint/2010/main" val="959122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mj-lt"/>
              </a:rPr>
              <a:t>Example 2, continued</a:t>
            </a:r>
            <a:endParaRPr lang="en-US" altLang="en-US" sz="2400" b="0" dirty="0">
              <a:latin typeface="+mj-lt"/>
            </a:endParaRPr>
          </a:p>
        </p:txBody>
      </p:sp>
      <p:graphicFrame>
        <p:nvGraphicFramePr>
          <p:cNvPr id="4" name="Table 3" descr="A table with 5 columns: D Ay P income statement in millions of dollars, 2014, 2015, 2016, and 2016. The entry for column 1 will be given followed by the respective entries for years 2014 through 2017. Row 1: total sales; 2752, 2890, 3236, and 3625. Row 2: cost of sales; negative 2215, negative 2326, negative 2605, and negative 2917. Row 3: selling, general, and administrative expense; negative 125, negative 131, negative 147, and negative 165. Row 4: depreciation; negative 10, negative 11, negative 12, and negative 13. Row 5: operating income; 402, 422, 473, and 529. Row 6: other income; 5, 2, 1, and 7. Row 7: E B I T; 407, 424, 474, and 536. Row 8: interest expense; negative 20, negative 25, negative 25, and negative 30. Row 9: income before tax; 387, 399, 449, and 506. Row 10: taxes (35%); negative 135, negative 140, negative 157, and negative 177. Row 11: net income; 252, 259, 292, and 329."/>
          <p:cNvGraphicFramePr>
            <a:graphicFrameLocks noGrp="1"/>
          </p:cNvGraphicFramePr>
          <p:nvPr>
            <p:extLst>
              <p:ext uri="{D42A27DB-BD31-4B8C-83A1-F6EECF244321}">
                <p14:modId xmlns:p14="http://schemas.microsoft.com/office/powerpoint/2010/main" val="4041201922"/>
              </p:ext>
            </p:extLst>
          </p:nvPr>
        </p:nvGraphicFramePr>
        <p:xfrm>
          <a:off x="761999" y="2068510"/>
          <a:ext cx="7772402" cy="3704386"/>
        </p:xfrm>
        <a:graphic>
          <a:graphicData uri="http://schemas.openxmlformats.org/drawingml/2006/table">
            <a:tbl>
              <a:tblPr firstRow="1">
                <a:tableStyleId>{5C22544A-7EE6-4342-B048-85BDC9FD1C3A}</a:tableStyleId>
              </a:tblPr>
              <a:tblGrid>
                <a:gridCol w="3512527">
                  <a:extLst>
                    <a:ext uri="{9D8B030D-6E8A-4147-A177-3AD203B41FA5}">
                      <a16:colId xmlns:a16="http://schemas.microsoft.com/office/drawing/2014/main" val="20000"/>
                    </a:ext>
                  </a:extLst>
                </a:gridCol>
                <a:gridCol w="1195754">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1046285">
                  <a:extLst>
                    <a:ext uri="{9D8B030D-6E8A-4147-A177-3AD203B41FA5}">
                      <a16:colId xmlns:a16="http://schemas.microsoft.com/office/drawing/2014/main" val="20003"/>
                    </a:ext>
                  </a:extLst>
                </a:gridCol>
                <a:gridCol w="1046286">
                  <a:extLst>
                    <a:ext uri="{9D8B030D-6E8A-4147-A177-3AD203B41FA5}">
                      <a16:colId xmlns:a16="http://schemas.microsoft.com/office/drawing/2014/main" val="20004"/>
                    </a:ext>
                  </a:extLst>
                </a:gridCol>
              </a:tblGrid>
              <a:tr h="558335">
                <a:tc>
                  <a:txBody>
                    <a:bodyPr/>
                    <a:lstStyle/>
                    <a:p>
                      <a:pPr algn="l" fontAlgn="b"/>
                      <a:r>
                        <a:rPr lang="en-US" sz="1600" b="1" i="0" u="none" strike="noStrike" dirty="0">
                          <a:solidFill>
                            <a:srgbClr val="000000"/>
                          </a:solidFill>
                          <a:effectLst/>
                          <a:latin typeface="+mn-lt"/>
                          <a:cs typeface="Verdana"/>
                        </a:rPr>
                        <a:t>DAP Income Statement ($ million)</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i="0" u="none" strike="noStrike" dirty="0">
                          <a:solidFill>
                            <a:srgbClr val="000000"/>
                          </a:solidFill>
                          <a:effectLst/>
                          <a:latin typeface="+mn-lt"/>
                          <a:cs typeface="Verdana"/>
                        </a:rPr>
                        <a:t>2014</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i="0" u="none" strike="noStrike" dirty="0">
                          <a:solidFill>
                            <a:srgbClr val="000000"/>
                          </a:solidFill>
                          <a:effectLst/>
                          <a:latin typeface="+mn-lt"/>
                          <a:cs typeface="Verdana"/>
                        </a:rPr>
                        <a:t>2015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i="0" u="none" strike="noStrike" dirty="0">
                          <a:solidFill>
                            <a:srgbClr val="000000"/>
                          </a:solidFill>
                          <a:effectLst/>
                          <a:latin typeface="+mn-lt"/>
                          <a:cs typeface="Verdana"/>
                        </a:rPr>
                        <a:t>2016</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i="0" u="none" strike="noStrike" dirty="0">
                          <a:solidFill>
                            <a:srgbClr val="000000"/>
                          </a:solidFill>
                          <a:effectLst/>
                          <a:latin typeface="+mn-lt"/>
                          <a:cs typeface="Verdana"/>
                        </a:rPr>
                        <a:t>2017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3462">
                <a:tc>
                  <a:txBody>
                    <a:bodyPr/>
                    <a:lstStyle/>
                    <a:p>
                      <a:pPr algn="l" fontAlgn="b"/>
                      <a:r>
                        <a:rPr lang="en-US" sz="1600" b="0" i="0" u="none" strike="noStrike" dirty="0">
                          <a:solidFill>
                            <a:srgbClr val="000000"/>
                          </a:solidFill>
                          <a:effectLst/>
                          <a:latin typeface="+mn-lt"/>
                          <a:cs typeface="Verdana"/>
                        </a:rPr>
                        <a:t>Total Sales</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2752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2890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3236</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3625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3462">
                <a:tc>
                  <a:txBody>
                    <a:bodyPr/>
                    <a:lstStyle/>
                    <a:p>
                      <a:pPr algn="l" fontAlgn="b"/>
                      <a:r>
                        <a:rPr lang="en-US" sz="1600" b="0" i="0" u="none" strike="noStrike" dirty="0">
                          <a:solidFill>
                            <a:srgbClr val="000000"/>
                          </a:solidFill>
                          <a:effectLst/>
                          <a:latin typeface="+mn-lt"/>
                          <a:cs typeface="Verdana"/>
                        </a:rPr>
                        <a:t>Cost of Sales</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−2215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−2326</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−2605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−2917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11431">
                <a:tc>
                  <a:txBody>
                    <a:bodyPr/>
                    <a:lstStyle/>
                    <a:p>
                      <a:pPr algn="l" fontAlgn="b"/>
                      <a:r>
                        <a:rPr lang="en-US" sz="1600" b="0" i="0" u="none" strike="noStrike" dirty="0">
                          <a:solidFill>
                            <a:srgbClr val="000000"/>
                          </a:solidFill>
                          <a:effectLst/>
                          <a:latin typeface="+mn-lt"/>
                          <a:cs typeface="Verdana"/>
                        </a:rPr>
                        <a:t>SG&amp;A</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−125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−131</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−147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−165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3462">
                <a:tc>
                  <a:txBody>
                    <a:bodyPr/>
                    <a:lstStyle/>
                    <a:p>
                      <a:pPr algn="l" fontAlgn="b"/>
                      <a:r>
                        <a:rPr lang="en-US" sz="1600" b="0" i="0" u="none" strike="noStrike">
                          <a:solidFill>
                            <a:srgbClr val="000000"/>
                          </a:solidFill>
                          <a:effectLst/>
                          <a:latin typeface="+mn-lt"/>
                          <a:cs typeface="Verdana"/>
                        </a:rPr>
                        <a:t>Depreciation</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−11</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−13</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3462">
                <a:tc>
                  <a:txBody>
                    <a:bodyPr/>
                    <a:lstStyle/>
                    <a:p>
                      <a:pPr algn="l" fontAlgn="b"/>
                      <a:r>
                        <a:rPr lang="en-US" sz="1600" b="1" i="0" u="none" strike="noStrike">
                          <a:solidFill>
                            <a:srgbClr val="000000"/>
                          </a:solidFill>
                          <a:effectLst/>
                          <a:latin typeface="+mn-lt"/>
                          <a:cs typeface="Verdana"/>
                        </a:rPr>
                        <a:t>Operating income</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402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422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473</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529</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3462">
                <a:tc>
                  <a:txBody>
                    <a:bodyPr/>
                    <a:lstStyle/>
                    <a:p>
                      <a:pPr algn="l" fontAlgn="b"/>
                      <a:r>
                        <a:rPr lang="en-US" sz="1600" b="0" i="0" u="none" strike="noStrike">
                          <a:solidFill>
                            <a:srgbClr val="000000"/>
                          </a:solidFill>
                          <a:effectLst/>
                          <a:latin typeface="+mn-lt"/>
                          <a:cs typeface="Verdana"/>
                        </a:rPr>
                        <a:t>Other income</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3462">
                <a:tc>
                  <a:txBody>
                    <a:bodyPr/>
                    <a:lstStyle/>
                    <a:p>
                      <a:pPr algn="l" fontAlgn="b"/>
                      <a:r>
                        <a:rPr lang="en-US" sz="1600" b="1" i="0" u="none" strike="noStrike">
                          <a:solidFill>
                            <a:srgbClr val="000000"/>
                          </a:solidFill>
                          <a:effectLst/>
                          <a:latin typeface="+mn-lt"/>
                          <a:cs typeface="Verdana"/>
                        </a:rPr>
                        <a:t>EBIT</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407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424</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474</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536</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83462">
                <a:tc>
                  <a:txBody>
                    <a:bodyPr/>
                    <a:lstStyle/>
                    <a:p>
                      <a:pPr algn="l" fontAlgn="b"/>
                      <a:r>
                        <a:rPr lang="en-US" sz="1600" b="0" i="0" u="none" strike="noStrike">
                          <a:solidFill>
                            <a:srgbClr val="000000"/>
                          </a:solidFill>
                          <a:effectLst/>
                          <a:latin typeface="+mn-lt"/>
                          <a:cs typeface="Verdana"/>
                        </a:rPr>
                        <a:t>Interest expense</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−20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−25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−25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−30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83462">
                <a:tc>
                  <a:txBody>
                    <a:bodyPr/>
                    <a:lstStyle/>
                    <a:p>
                      <a:pPr algn="l" fontAlgn="b"/>
                      <a:r>
                        <a:rPr lang="en-US" sz="1600" b="1" i="0" u="none" strike="noStrike">
                          <a:solidFill>
                            <a:srgbClr val="000000"/>
                          </a:solidFill>
                          <a:effectLst/>
                          <a:latin typeface="+mn-lt"/>
                          <a:cs typeface="Verdana"/>
                        </a:rPr>
                        <a:t>Income before tax</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387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399</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449</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506</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83462">
                <a:tc>
                  <a:txBody>
                    <a:bodyPr/>
                    <a:lstStyle/>
                    <a:p>
                      <a:pPr algn="l" fontAlgn="b"/>
                      <a:r>
                        <a:rPr lang="en-US" sz="1600" b="0" i="0" u="none" strike="noStrike">
                          <a:solidFill>
                            <a:srgbClr val="000000"/>
                          </a:solidFill>
                          <a:effectLst/>
                          <a:latin typeface="+mn-lt"/>
                          <a:cs typeface="Verdana"/>
                        </a:rPr>
                        <a:t>Taxes (35%)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−135</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−140</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−157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−177</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83462">
                <a:tc>
                  <a:txBody>
                    <a:bodyPr/>
                    <a:lstStyle/>
                    <a:p>
                      <a:pPr algn="l" fontAlgn="b"/>
                      <a:r>
                        <a:rPr lang="en-US" sz="1600" b="1" i="0" u="none" strike="noStrike" dirty="0">
                          <a:solidFill>
                            <a:srgbClr val="000000"/>
                          </a:solidFill>
                          <a:effectLst/>
                          <a:latin typeface="+mn-lt"/>
                          <a:cs typeface="Verdana"/>
                        </a:rPr>
                        <a:t>Net Income</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252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259</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mn-lt"/>
                          <a:cs typeface="Verdana"/>
                        </a:rPr>
                        <a:t>292</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mn-lt"/>
                          <a:cs typeface="Verdana"/>
                        </a:rPr>
                        <a:t>329</a:t>
                      </a:r>
                    </a:p>
                  </a:txBody>
                  <a:tcPr marL="9525" marR="9525"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10234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mj-lt"/>
              </a:rPr>
              <a:t>Example 2, continued</a:t>
            </a:r>
            <a:endParaRPr lang="en-US" altLang="en-US" sz="2400" b="0" dirty="0">
              <a:latin typeface="+mj-lt"/>
            </a:endParaRPr>
          </a:p>
        </p:txBody>
      </p:sp>
      <p:graphicFrame>
        <p:nvGraphicFramePr>
          <p:cNvPr id="4" name="Table 3" descr="A table with 5 columns: millions of dollars, 2014, 2015, 2016, and 2017. Row 1: interest expense. For 2014 through 2017, respectively: 20, 25, 25, and 30. Row 2: interest tax shield (35% times interest expense). For 2014 through 2017, respectively: 7, 8.75, 8.75, and 10.5."/>
          <p:cNvGraphicFramePr>
            <a:graphicFrameLocks noGrp="1"/>
          </p:cNvGraphicFramePr>
          <p:nvPr/>
        </p:nvGraphicFramePr>
        <p:xfrm>
          <a:off x="762001" y="3124200"/>
          <a:ext cx="7924799" cy="1371600"/>
        </p:xfrm>
        <a:graphic>
          <a:graphicData uri="http://schemas.openxmlformats.org/drawingml/2006/table">
            <a:tbl>
              <a:tblPr firstRow="1">
                <a:tableStyleId>{5C22544A-7EE6-4342-B048-85BDC9FD1C3A}</a:tableStyleId>
              </a:tblPr>
              <a:tblGrid>
                <a:gridCol w="4204603">
                  <a:extLst>
                    <a:ext uri="{9D8B030D-6E8A-4147-A177-3AD203B41FA5}">
                      <a16:colId xmlns:a16="http://schemas.microsoft.com/office/drawing/2014/main" val="20000"/>
                    </a:ext>
                  </a:extLst>
                </a:gridCol>
                <a:gridCol w="930049">
                  <a:extLst>
                    <a:ext uri="{9D8B030D-6E8A-4147-A177-3AD203B41FA5}">
                      <a16:colId xmlns:a16="http://schemas.microsoft.com/office/drawing/2014/main" val="20001"/>
                    </a:ext>
                  </a:extLst>
                </a:gridCol>
                <a:gridCol w="930049">
                  <a:extLst>
                    <a:ext uri="{9D8B030D-6E8A-4147-A177-3AD203B41FA5}">
                      <a16:colId xmlns:a16="http://schemas.microsoft.com/office/drawing/2014/main" val="20002"/>
                    </a:ext>
                  </a:extLst>
                </a:gridCol>
                <a:gridCol w="930049">
                  <a:extLst>
                    <a:ext uri="{9D8B030D-6E8A-4147-A177-3AD203B41FA5}">
                      <a16:colId xmlns:a16="http://schemas.microsoft.com/office/drawing/2014/main" val="20003"/>
                    </a:ext>
                  </a:extLst>
                </a:gridCol>
                <a:gridCol w="930049">
                  <a:extLst>
                    <a:ext uri="{9D8B030D-6E8A-4147-A177-3AD203B41FA5}">
                      <a16:colId xmlns:a16="http://schemas.microsoft.com/office/drawing/2014/main" val="20004"/>
                    </a:ext>
                  </a:extLst>
                </a:gridCol>
              </a:tblGrid>
              <a:tr h="375445">
                <a:tc>
                  <a:txBody>
                    <a:bodyPr/>
                    <a:lstStyle/>
                    <a:p>
                      <a:pPr algn="l" fontAlgn="b"/>
                      <a:r>
                        <a:rPr lang="en-US" sz="1800" b="1" i="0" u="none" strike="noStrike" dirty="0">
                          <a:solidFill>
                            <a:srgbClr val="000000"/>
                          </a:solidFill>
                          <a:effectLst/>
                          <a:latin typeface="+mn-lt"/>
                          <a:cs typeface="Verdana"/>
                        </a:rPr>
                        <a:t>($ million)</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2014</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2016</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2017</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5445">
                <a:tc>
                  <a:txBody>
                    <a:bodyPr/>
                    <a:lstStyle/>
                    <a:p>
                      <a:pPr algn="l" fontAlgn="b"/>
                      <a:r>
                        <a:rPr lang="en-US" sz="1800" b="0" i="0" u="none" strike="noStrike" dirty="0">
                          <a:solidFill>
                            <a:srgbClr val="000000"/>
                          </a:solidFill>
                          <a:effectLst/>
                          <a:latin typeface="+mn-lt"/>
                          <a:cs typeface="Verdana"/>
                        </a:rPr>
                        <a:t>Interest expense</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20</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25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25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30</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20710">
                <a:tc>
                  <a:txBody>
                    <a:bodyPr/>
                    <a:lstStyle/>
                    <a:p>
                      <a:pPr algn="l" fontAlgn="b"/>
                      <a:r>
                        <a:rPr lang="en-US" sz="1800" b="1" i="0" u="none" strike="noStrike" dirty="0">
                          <a:solidFill>
                            <a:srgbClr val="000000"/>
                          </a:solidFill>
                          <a:effectLst/>
                          <a:latin typeface="+mn-lt"/>
                          <a:cs typeface="Verdana"/>
                        </a:rPr>
                        <a:t>Interest tax shield (35% </a:t>
                      </a:r>
                      <a:r>
                        <a:rPr lang="en-US" sz="1800" b="1" i="0" u="none" strike="noStrike" dirty="0">
                          <a:solidFill>
                            <a:srgbClr val="000000"/>
                          </a:solidFill>
                          <a:effectLst/>
                          <a:latin typeface="+mn-lt"/>
                          <a:cs typeface="Arial" panose="020B0604020202020204" pitchFamily="34" charset="0"/>
                        </a:rPr>
                        <a:t>×</a:t>
                      </a:r>
                      <a:r>
                        <a:rPr lang="en-US" sz="1800" b="1" i="0" u="none" strike="noStrike" dirty="0">
                          <a:solidFill>
                            <a:srgbClr val="000000"/>
                          </a:solidFill>
                          <a:effectLst/>
                          <a:latin typeface="+mn-lt"/>
                          <a:cs typeface="Verdana"/>
                        </a:rPr>
                        <a:t> interest expense)</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7</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8.75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8.75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10.5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Content Placeholder 4"/>
          <p:cNvSpPr>
            <a:spLocks noGrp="1"/>
          </p:cNvSpPr>
          <p:nvPr>
            <p:ph idx="1"/>
          </p:nvPr>
        </p:nvSpPr>
        <p:spPr>
          <a:xfrm>
            <a:off x="762000" y="1828800"/>
            <a:ext cx="7696200" cy="2133600"/>
          </a:xfrm>
        </p:spPr>
        <p:txBody>
          <a:bodyPr/>
          <a:lstStyle/>
          <a:p>
            <a:pPr marL="0" indent="0">
              <a:buNone/>
            </a:pPr>
            <a:r>
              <a:rPr lang="en-US" sz="2000" dirty="0"/>
              <a:t>The interest tax shield each year is calculated at the tax rate times interest expense</a:t>
            </a:r>
          </a:p>
        </p:txBody>
      </p:sp>
    </p:spTree>
    <p:extLst>
      <p:ext uri="{BB962C8B-B14F-4D97-AF65-F5344CB8AC3E}">
        <p14:creationId xmlns:p14="http://schemas.microsoft.com/office/powerpoint/2010/main" val="71478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903E65AA-AA1D-4ECE-98C5-A46AFC754681}" type="slidenum">
              <a:rPr lang="en-US" altLang="en-US"/>
              <a:pPr/>
              <a:t>5</a:t>
            </a:fld>
            <a:endParaRPr lang="en-US" altLang="en-US"/>
          </a:p>
        </p:txBody>
      </p:sp>
      <p:sp>
        <p:nvSpPr>
          <p:cNvPr id="33794" name="Rectangle 2"/>
          <p:cNvSpPr>
            <a:spLocks noGrp="1" noChangeArrowheads="1"/>
          </p:cNvSpPr>
          <p:nvPr>
            <p:ph type="title"/>
          </p:nvPr>
        </p:nvSpPr>
        <p:spPr/>
        <p:txBody>
          <a:bodyPr/>
          <a:lstStyle/>
          <a:p>
            <a:r>
              <a:rPr lang="en-US" altLang="en-US" sz="2400" dirty="0"/>
              <a:t>Market-value balance sheet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44085617"/>
              </p:ext>
            </p:extLst>
          </p:nvPr>
        </p:nvGraphicFramePr>
        <p:xfrm>
          <a:off x="2057400" y="2362200"/>
          <a:ext cx="4603750" cy="1854200"/>
        </p:xfrm>
        <a:graphic>
          <a:graphicData uri="http://schemas.openxmlformats.org/drawingml/2006/table">
            <a:tbl>
              <a:tblPr firstRow="1" bandRow="1">
                <a:tableStyleId>{5C22544A-7EE6-4342-B048-85BDC9FD1C3A}</a:tableStyleId>
              </a:tblPr>
              <a:tblGrid>
                <a:gridCol w="2301875">
                  <a:extLst>
                    <a:ext uri="{9D8B030D-6E8A-4147-A177-3AD203B41FA5}">
                      <a16:colId xmlns:a16="http://schemas.microsoft.com/office/drawing/2014/main" val="2868361165"/>
                    </a:ext>
                  </a:extLst>
                </a:gridCol>
                <a:gridCol w="2301875">
                  <a:extLst>
                    <a:ext uri="{9D8B030D-6E8A-4147-A177-3AD203B41FA5}">
                      <a16:colId xmlns:a16="http://schemas.microsoft.com/office/drawing/2014/main" val="1923758727"/>
                    </a:ext>
                  </a:extLst>
                </a:gridCol>
              </a:tblGrid>
              <a:tr h="370840">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460512174"/>
                  </a:ext>
                </a:extLst>
              </a:tr>
              <a:tr h="370840">
                <a:tc>
                  <a:txBody>
                    <a:bodyPr/>
                    <a:lstStyle/>
                    <a:p>
                      <a:r>
                        <a:rPr lang="en-US" dirty="0"/>
                        <a:t>        Assets</a:t>
                      </a: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dirty="0"/>
                        <a:t>     Debt</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862290573"/>
                  </a:ext>
                </a:extLst>
              </a:tr>
              <a:tr h="370840">
                <a:tc>
                  <a:txBody>
                    <a:bodyPr/>
                    <a:lstStyle/>
                    <a:p>
                      <a:endParaRPr lang="en-US" dirty="0"/>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dirty="0"/>
                        <a:t>     Common</a:t>
                      </a:r>
                      <a:r>
                        <a:rPr lang="en-US" baseline="0" dirty="0"/>
                        <a:t> Equity</a:t>
                      </a:r>
                      <a:endParaRPr lang="en-US"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257459421"/>
                  </a:ext>
                </a:extLst>
              </a:tr>
              <a:tr h="370840">
                <a:tc>
                  <a:txBody>
                    <a:bodyPr/>
                    <a:lstStyle/>
                    <a:p>
                      <a:endParaRPr lang="en-US"/>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dirty="0"/>
                        <a:t>    </a:t>
                      </a:r>
                      <a:r>
                        <a:rPr lang="en-US" baseline="0" dirty="0"/>
                        <a:t> </a:t>
                      </a:r>
                      <a:endParaRPr lang="en-US"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639569487"/>
                  </a:ext>
                </a:extLst>
              </a:tr>
              <a:tr h="370840">
                <a:tc>
                  <a:txBody>
                    <a:bodyPr/>
                    <a:lstStyle/>
                    <a:p>
                      <a:endParaRPr lang="en-US"/>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212114698"/>
                  </a:ext>
                </a:extLst>
              </a:tr>
            </a:tbl>
          </a:graphicData>
        </a:graphic>
      </p:graphicFrame>
      <p:sp>
        <p:nvSpPr>
          <p:cNvPr id="4" name="TextBox 3"/>
          <p:cNvSpPr txBox="1"/>
          <p:nvPr/>
        </p:nvSpPr>
        <p:spPr>
          <a:xfrm>
            <a:off x="2452342" y="4902200"/>
            <a:ext cx="3813865" cy="369332"/>
          </a:xfrm>
          <a:prstGeom prst="rect">
            <a:avLst/>
          </a:prstGeom>
          <a:solidFill>
            <a:schemeClr val="bg2">
              <a:lumMod val="20000"/>
              <a:lumOff val="80000"/>
            </a:schemeClr>
          </a:solidFill>
          <a:ln>
            <a:solidFill>
              <a:schemeClr val="tx1"/>
            </a:solidFill>
          </a:ln>
        </p:spPr>
        <p:txBody>
          <a:bodyPr wrap="none" rtlCol="0">
            <a:spAutoFit/>
          </a:bodyPr>
          <a:lstStyle/>
          <a:p>
            <a:r>
              <a:rPr lang="en-US" dirty="0"/>
              <a:t>Q: In what sense does it “balance”?</a:t>
            </a:r>
          </a:p>
        </p:txBody>
      </p:sp>
    </p:spTree>
    <p:extLst>
      <p:ext uri="{BB962C8B-B14F-4D97-AF65-F5344CB8AC3E}">
        <p14:creationId xmlns:p14="http://schemas.microsoft.com/office/powerpoint/2010/main" val="2296979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How is the market value of the firm affected by the tax savings?</a:t>
            </a:r>
          </a:p>
        </p:txBody>
      </p:sp>
      <p:sp>
        <p:nvSpPr>
          <p:cNvPr id="5" name="Slide Number Placeholder 4"/>
          <p:cNvSpPr>
            <a:spLocks noGrp="1"/>
          </p:cNvSpPr>
          <p:nvPr>
            <p:ph type="sldNum" sz="quarter" idx="12"/>
          </p:nvPr>
        </p:nvSpPr>
        <p:spPr/>
        <p:txBody>
          <a:bodyPr/>
          <a:lstStyle/>
          <a:p>
            <a:fld id="{200B2350-5261-4F5C-9DF5-EF0D264FC8D2}" type="slidenum">
              <a:rPr lang="en-US" smtClean="0"/>
              <a:t>50</a:t>
            </a:fld>
            <a:endParaRPr lang="en-US" dirty="0"/>
          </a:p>
        </p:txBody>
      </p:sp>
      <p:graphicFrame>
        <p:nvGraphicFramePr>
          <p:cNvPr id="7" name="Object 6" descr="Firm value with leverage = (firm value without leverage) + (present value of all tax savings over time)&#10;&#10;This formula assumes there are no costs to having debt in the capital structure."/>
          <p:cNvGraphicFramePr>
            <a:graphicFrameLocks noChangeAspect="1"/>
          </p:cNvGraphicFramePr>
          <p:nvPr>
            <p:extLst>
              <p:ext uri="{D42A27DB-BD31-4B8C-83A1-F6EECF244321}">
                <p14:modId xmlns:p14="http://schemas.microsoft.com/office/powerpoint/2010/main" val="3478613091"/>
              </p:ext>
            </p:extLst>
          </p:nvPr>
        </p:nvGraphicFramePr>
        <p:xfrm>
          <a:off x="1600200" y="2362200"/>
          <a:ext cx="6019800" cy="491412"/>
        </p:xfrm>
        <a:graphic>
          <a:graphicData uri="http://schemas.openxmlformats.org/presentationml/2006/ole">
            <mc:AlternateContent xmlns:mc="http://schemas.openxmlformats.org/markup-compatibility/2006">
              <mc:Choice xmlns:v="urn:schemas-microsoft-com:vml" Requires="v">
                <p:oleObj r:id="rId3" imgW="4667250" imgH="381000" progId="Unknown">
                  <p:embed/>
                </p:oleObj>
              </mc:Choice>
              <mc:Fallback>
                <p:oleObj r:id="rId3" imgW="4667250" imgH="381000" progId="Unknown">
                  <p:embed/>
                  <p:pic>
                    <p:nvPicPr>
                      <p:cNvPr id="7" name="Object 6" descr="Firm value with leverage = (firm value without leverage) + (present value of all tax savings over time)&#10;&#10;This formula assumes there are no costs to having debt in the capital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362200"/>
                        <a:ext cx="6019800" cy="491412"/>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9740379B-732E-47B5-B71C-0E5D05E64A55}"/>
              </a:ext>
            </a:extLst>
          </p:cNvPr>
          <p:cNvSpPr txBox="1"/>
          <p:nvPr/>
        </p:nvSpPr>
        <p:spPr>
          <a:xfrm>
            <a:off x="1066800" y="3362459"/>
            <a:ext cx="7391400" cy="2554545"/>
          </a:xfrm>
          <a:prstGeom prst="rect">
            <a:avLst/>
          </a:prstGeom>
          <a:solidFill>
            <a:schemeClr val="bg2">
              <a:lumMod val="20000"/>
              <a:lumOff val="80000"/>
            </a:schemeClr>
          </a:solidFill>
          <a:ln>
            <a:solidFill>
              <a:schemeClr val="tx1"/>
            </a:solidFill>
          </a:ln>
          <a:effectLst>
            <a:outerShdw blurRad="50800" dist="101600" dir="1800000" algn="ctr" rotWithShape="0">
              <a:srgbClr val="000000">
                <a:alpha val="43137"/>
              </a:srgbClr>
            </a:outerShdw>
          </a:effectLst>
        </p:spPr>
        <p:txBody>
          <a:bodyPr wrap="square" rtlCol="0">
            <a:spAutoFit/>
          </a:bodyPr>
          <a:lstStyle/>
          <a:p>
            <a:r>
              <a:rPr lang="en-US" sz="2000" b="1" dirty="0"/>
              <a:t>Important Intuition: </a:t>
            </a:r>
            <a:r>
              <a:rPr lang="en-US" sz="2000" dirty="0"/>
              <a:t>The market value of the firm is different with and without debt.  The “levered” value tends to be larger than the “unlevered” value because of the value of the taxes saved. </a:t>
            </a:r>
          </a:p>
          <a:p>
            <a:endParaRPr lang="en-US" sz="2000" dirty="0"/>
          </a:p>
          <a:p>
            <a:r>
              <a:rPr lang="en-US" sz="2000" dirty="0"/>
              <a:t>Note that the above formula is incomplete because it doesn’t include the negative effects of having too much debt. Later in the slide set, the negative costs are considered too.</a:t>
            </a:r>
          </a:p>
        </p:txBody>
      </p:sp>
    </p:spTree>
    <p:extLst>
      <p:ext uri="{BB962C8B-B14F-4D97-AF65-F5344CB8AC3E}">
        <p14:creationId xmlns:p14="http://schemas.microsoft.com/office/powerpoint/2010/main" val="1500651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How is the market value of the firm affected by the tax savings?</a:t>
            </a:r>
            <a:endParaRPr lang="en-US" altLang="en-US" sz="2400" b="0" dirty="0"/>
          </a:p>
        </p:txBody>
      </p:sp>
      <p:sp>
        <p:nvSpPr>
          <p:cNvPr id="3" name="Content Placeholder 2"/>
          <p:cNvSpPr>
            <a:spLocks noGrp="1"/>
          </p:cNvSpPr>
          <p:nvPr>
            <p:ph idx="1"/>
          </p:nvPr>
        </p:nvSpPr>
        <p:spPr>
          <a:xfrm>
            <a:off x="685800" y="1828800"/>
            <a:ext cx="8153400" cy="3886200"/>
          </a:xfrm>
        </p:spPr>
        <p:txBody>
          <a:bodyPr/>
          <a:lstStyle/>
          <a:p>
            <a:pPr marL="0" indent="0">
              <a:buNone/>
            </a:pPr>
            <a:r>
              <a:rPr lang="en-US" altLang="en-US" sz="2000" dirty="0"/>
              <a:t>If the firm’s marginal tax rate (</a:t>
            </a:r>
            <a:r>
              <a:rPr lang="en-US" altLang="en-US" sz="2000" i="1" dirty="0"/>
              <a:t>T</a:t>
            </a:r>
            <a:r>
              <a:rPr lang="en-US" altLang="en-US" sz="2000" i="1" baseline="-25000" dirty="0"/>
              <a:t>C</a:t>
            </a:r>
            <a:r>
              <a:rPr lang="en-US" altLang="en-US" sz="2000" dirty="0"/>
              <a:t>) is constant, we have the following general formula:</a:t>
            </a:r>
          </a:p>
          <a:p>
            <a:pPr marL="0" indent="0">
              <a:buNone/>
            </a:pPr>
            <a:endParaRPr lang="en-US" altLang="en-US" sz="2000" dirty="0"/>
          </a:p>
          <a:p>
            <a:pPr lvl="1">
              <a:buNone/>
            </a:pPr>
            <a:r>
              <a:rPr lang="en-US" altLang="en-US" sz="2000" i="1" dirty="0"/>
              <a:t>PV</a:t>
            </a:r>
            <a:r>
              <a:rPr lang="en-US" altLang="en-US" sz="2000" dirty="0"/>
              <a:t>(Interest Tax Shield) = </a:t>
            </a:r>
            <a:r>
              <a:rPr lang="en-US" altLang="en-US" sz="2000" i="1" dirty="0"/>
              <a:t>PV</a:t>
            </a:r>
            <a:r>
              <a:rPr lang="en-US" altLang="en-US" sz="2000" dirty="0"/>
              <a:t>(</a:t>
            </a:r>
            <a:r>
              <a:rPr lang="en-US" altLang="en-US" sz="2000" i="1" dirty="0"/>
              <a:t>T</a:t>
            </a:r>
            <a:r>
              <a:rPr lang="en-US" altLang="en-US" sz="2000" i="1" baseline="-25000" dirty="0"/>
              <a:t>C</a:t>
            </a:r>
            <a:r>
              <a:rPr lang="en-US" altLang="en-US" sz="2000" dirty="0"/>
              <a:t> </a:t>
            </a:r>
            <a:r>
              <a:rPr lang="en-US" altLang="en-US" sz="2000" dirty="0">
                <a:latin typeface="Arial" panose="020B0604020202020204" pitchFamily="34" charset="0"/>
                <a:cs typeface="Arial" panose="020B0604020202020204" pitchFamily="34" charset="0"/>
              </a:rPr>
              <a:t>×</a:t>
            </a:r>
            <a:r>
              <a:rPr lang="en-US" altLang="en-US" sz="2000" dirty="0"/>
              <a:t> Future Interest Payments)</a:t>
            </a:r>
          </a:p>
          <a:p>
            <a:pPr lvl="1">
              <a:buNone/>
            </a:pPr>
            <a:r>
              <a:rPr lang="en-US" altLang="en-US" sz="2000" dirty="0"/>
              <a:t>			                    =</a:t>
            </a:r>
            <a:r>
              <a:rPr lang="en-US" altLang="en-US" sz="2000" i="1" dirty="0"/>
              <a:t>T</a:t>
            </a:r>
            <a:r>
              <a:rPr lang="en-US" altLang="en-US" sz="2000" i="1" baseline="-25000" dirty="0"/>
              <a:t>C</a:t>
            </a:r>
            <a:r>
              <a:rPr lang="en-US" altLang="en-US" sz="2000" dirty="0"/>
              <a:t> </a:t>
            </a:r>
            <a:r>
              <a:rPr lang="en-US" altLang="en-US" sz="2000" dirty="0">
                <a:latin typeface="Arial" panose="020B0604020202020204" pitchFamily="34" charset="0"/>
                <a:cs typeface="Arial" panose="020B0604020202020204" pitchFamily="34" charset="0"/>
              </a:rPr>
              <a:t>×</a:t>
            </a:r>
            <a:r>
              <a:rPr lang="en-US" altLang="en-US" sz="2000" dirty="0"/>
              <a:t> </a:t>
            </a:r>
            <a:r>
              <a:rPr lang="en-US" altLang="en-US" sz="2000" i="1" dirty="0"/>
              <a:t>PV</a:t>
            </a:r>
            <a:r>
              <a:rPr lang="en-US" altLang="en-US" sz="2000" dirty="0"/>
              <a:t>(Future Interest Payments)</a:t>
            </a:r>
          </a:p>
          <a:p>
            <a:pPr lvl="1">
              <a:buNone/>
            </a:pPr>
            <a:r>
              <a:rPr lang="en-US" altLang="en-US" sz="2000" dirty="0"/>
              <a:t>			                    =</a:t>
            </a:r>
            <a:r>
              <a:rPr lang="en-US" altLang="en-US" sz="2000" i="1" dirty="0"/>
              <a:t>T</a:t>
            </a:r>
            <a:r>
              <a:rPr lang="en-US" altLang="en-US" sz="2000" i="1" baseline="-25000" dirty="0"/>
              <a:t>C </a:t>
            </a:r>
            <a:r>
              <a:rPr lang="en-US" altLang="en-US" sz="2000" dirty="0">
                <a:latin typeface="Arial" panose="020B0604020202020204" pitchFamily="34" charset="0"/>
                <a:cs typeface="Arial" panose="020B0604020202020204" pitchFamily="34" charset="0"/>
              </a:rPr>
              <a:t>×</a:t>
            </a:r>
            <a:r>
              <a:rPr lang="en-US" altLang="en-US" sz="2000" dirty="0"/>
              <a:t> </a:t>
            </a:r>
            <a:r>
              <a:rPr lang="en-US" altLang="en-US" sz="2000" i="1" dirty="0"/>
              <a:t>D</a:t>
            </a:r>
          </a:p>
          <a:p>
            <a:pPr lvl="1">
              <a:buNone/>
            </a:pPr>
            <a:r>
              <a:rPr lang="en-US" altLang="en-US" sz="2000" dirty="0"/>
              <a:t>							               (Eq. 16.7)</a:t>
            </a:r>
          </a:p>
        </p:txBody>
      </p:sp>
    </p:spTree>
    <p:extLst>
      <p:ext uri="{BB962C8B-B14F-4D97-AF65-F5344CB8AC3E}">
        <p14:creationId xmlns:p14="http://schemas.microsoft.com/office/powerpoint/2010/main" val="315358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848600" cy="1143000"/>
          </a:xfrm>
        </p:spPr>
        <p:txBody>
          <a:bodyPr/>
          <a:lstStyle/>
          <a:p>
            <a:r>
              <a:rPr lang="en-US" altLang="en-US" sz="2400" dirty="0"/>
              <a:t>Weighted Average Cost of Capital with Taxes </a:t>
            </a:r>
            <a:endParaRPr lang="en-US" sz="2400" dirty="0"/>
          </a:p>
        </p:txBody>
      </p:sp>
      <p:sp>
        <p:nvSpPr>
          <p:cNvPr id="5" name="Slide Number Placeholder 4"/>
          <p:cNvSpPr>
            <a:spLocks noGrp="1"/>
          </p:cNvSpPr>
          <p:nvPr>
            <p:ph type="sldNum" sz="quarter" idx="12"/>
          </p:nvPr>
        </p:nvSpPr>
        <p:spPr/>
        <p:txBody>
          <a:bodyPr/>
          <a:lstStyle/>
          <a:p>
            <a:fld id="{200B2350-5261-4F5C-9DF5-EF0D264FC8D2}" type="slidenum">
              <a:rPr lang="en-US" smtClean="0"/>
              <a:t>52</a:t>
            </a:fld>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bwMode="auto">
              <a:xfrm>
                <a:off x="914400" y="2743200"/>
                <a:ext cx="7239000" cy="990600"/>
              </a:xfrm>
              <a:prstGeom prst="rect">
                <a:avLst/>
              </a:prstGeom>
              <a:solidFill>
                <a:schemeClr val="bg2">
                  <a:lumMod val="20000"/>
                  <a:lumOff val="80000"/>
                </a:schemeClr>
              </a:solidFill>
              <a:ln w="9525">
                <a:solidFill>
                  <a:schemeClr val="tx1"/>
                </a:solidFill>
                <a:miter lim="800000"/>
                <a:headEnd/>
                <a:tailEnd/>
              </a:ln>
              <a:effectLst>
                <a:outerShdw blurRad="88900" dist="101600" dir="1500000" algn="ctr" rotWithShape="0">
                  <a:schemeClr val="bg1">
                    <a:lumMod val="50000"/>
                  </a:schemeClr>
                </a:outerShdw>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0000"/>
                  <a:buFont typeface="Wingdings" panose="05000000000000000000" pitchFamily="2" charset="2"/>
                  <a:buChar char="l"/>
                  <a:defRPr sz="16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16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150000"/>
                  <a:buChar char="•"/>
                  <a:defRPr sz="16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50000"/>
                  <a:buChar char="•"/>
                  <a:defRPr sz="1600" kern="1200">
                    <a:solidFill>
                      <a:schemeClr val="tx1"/>
                    </a:solidFill>
                    <a:latin typeface="+mn-lt"/>
                    <a:ea typeface="+mn-ea"/>
                    <a:cs typeface="+mn-cs"/>
                  </a:defRPr>
                </a:lvl4pPr>
                <a:lvl5pPr marL="2057400" indent="-228600" algn="l" rtl="0" fontAlgn="base">
                  <a:spcBef>
                    <a:spcPct val="20000"/>
                  </a:spcBef>
                  <a:spcAft>
                    <a:spcPct val="0"/>
                  </a:spcAft>
                  <a:buClr>
                    <a:schemeClr val="folHlink"/>
                  </a:buClr>
                  <a:buSzPct val="15000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eaLnBrk="1" hangingPunct="1">
                  <a:buFont typeface="Wingdings" panose="05000000000000000000" pitchFamily="2" charset="2"/>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𝑟</m:t>
                          </m:r>
                        </m:e>
                        <m:sub>
                          <m:r>
                            <a:rPr lang="en-US" sz="2400" i="1" smtClean="0">
                              <a:latin typeface="Cambria Math" panose="02040503050406030204" pitchFamily="18" charset="0"/>
                            </a:rPr>
                            <m:t>𝑈</m:t>
                          </m:r>
                        </m:sub>
                      </m:sSub>
                      <m:r>
                        <a:rPr lang="en-US" sz="240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𝑟</m:t>
                          </m:r>
                        </m:e>
                        <m:sub>
                          <m:r>
                            <a:rPr lang="en-US" sz="2400" i="1" smtClean="0">
                              <a:latin typeface="Cambria Math" panose="02040503050406030204" pitchFamily="18" charset="0"/>
                            </a:rPr>
                            <m:t>𝐷</m:t>
                          </m:r>
                        </m:sub>
                      </m:sSub>
                      <m:d>
                        <m:dPr>
                          <m:ctrlPr>
                            <a:rPr lang="en-US" sz="240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𝑡𝑎𝑥</m:t>
                          </m:r>
                          <m:r>
                            <a:rPr lang="en-US" sz="2400" b="0" i="1" smtClean="0">
                              <a:latin typeface="Cambria Math" panose="02040503050406030204" pitchFamily="18" charset="0"/>
                            </a:rPr>
                            <m:t> </m:t>
                          </m:r>
                          <m:r>
                            <a:rPr lang="en-US" sz="2400" b="0" i="1" smtClean="0">
                              <a:latin typeface="Cambria Math" panose="02040503050406030204" pitchFamily="18" charset="0"/>
                            </a:rPr>
                            <m:t>𝑟𝑎𝑡𝑒</m:t>
                          </m:r>
                        </m:e>
                      </m:d>
                      <m:d>
                        <m:dPr>
                          <m:ctrlPr>
                            <a:rPr lang="en-US" sz="2400" i="1" smtClean="0">
                              <a:latin typeface="Cambria Math" panose="02040503050406030204" pitchFamily="18" charset="0"/>
                            </a:rPr>
                          </m:ctrlPr>
                        </m:dPr>
                        <m:e>
                          <m:f>
                            <m:fPr>
                              <m:ctrlPr>
                                <a:rPr lang="en-US" sz="2400" i="1" smtClean="0">
                                  <a:latin typeface="Cambria Math" panose="02040503050406030204" pitchFamily="18" charset="0"/>
                                </a:rPr>
                              </m:ctrlPr>
                            </m:fPr>
                            <m:num>
                              <m:r>
                                <a:rPr lang="en-US" sz="2400" i="1" smtClean="0">
                                  <a:latin typeface="Cambria Math" panose="02040503050406030204" pitchFamily="18" charset="0"/>
                                </a:rPr>
                                <m:t>𝐷</m:t>
                              </m:r>
                            </m:num>
                            <m:den>
                              <m:r>
                                <a:rPr lang="en-US" sz="2400" i="1" smtClean="0">
                                  <a:latin typeface="Cambria Math" panose="02040503050406030204" pitchFamily="18" charset="0"/>
                                </a:rPr>
                                <m:t>𝐷</m:t>
                              </m:r>
                              <m:r>
                                <a:rPr lang="en-US" sz="2400" i="1" smtClean="0">
                                  <a:latin typeface="Cambria Math" panose="02040503050406030204" pitchFamily="18" charset="0"/>
                                </a:rPr>
                                <m:t>+</m:t>
                              </m:r>
                              <m:r>
                                <a:rPr lang="en-US" sz="2400" i="1" smtClean="0">
                                  <a:latin typeface="Cambria Math" panose="02040503050406030204" pitchFamily="18" charset="0"/>
                                </a:rPr>
                                <m:t>𝐸</m:t>
                              </m:r>
                            </m:den>
                          </m:f>
                        </m:e>
                      </m:d>
                      <m:r>
                        <a:rPr lang="en-US" sz="240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𝑟</m:t>
                          </m:r>
                        </m:e>
                        <m:sub>
                          <m:r>
                            <a:rPr lang="en-US" sz="2400" i="1" smtClean="0">
                              <a:latin typeface="Cambria Math" panose="02040503050406030204" pitchFamily="18" charset="0"/>
                            </a:rPr>
                            <m:t>𝐸</m:t>
                          </m:r>
                        </m:sub>
                      </m:sSub>
                      <m:d>
                        <m:dPr>
                          <m:ctrlPr>
                            <a:rPr lang="en-US" sz="2400" i="1" smtClean="0">
                              <a:latin typeface="Cambria Math" panose="02040503050406030204" pitchFamily="18" charset="0"/>
                            </a:rPr>
                          </m:ctrlPr>
                        </m:dPr>
                        <m:e>
                          <m:f>
                            <m:fPr>
                              <m:ctrlPr>
                                <a:rPr lang="en-US" sz="2400" i="1" smtClean="0">
                                  <a:latin typeface="Cambria Math" panose="02040503050406030204" pitchFamily="18" charset="0"/>
                                </a:rPr>
                              </m:ctrlPr>
                            </m:fPr>
                            <m:num>
                              <m:r>
                                <a:rPr lang="en-US" sz="2400" i="1" smtClean="0">
                                  <a:latin typeface="Cambria Math" panose="02040503050406030204" pitchFamily="18" charset="0"/>
                                </a:rPr>
                                <m:t>𝐸</m:t>
                              </m:r>
                            </m:num>
                            <m:den>
                              <m:r>
                                <a:rPr lang="en-US" sz="2400" i="1" smtClean="0">
                                  <a:latin typeface="Cambria Math" panose="02040503050406030204" pitchFamily="18" charset="0"/>
                                </a:rPr>
                                <m:t>𝐷</m:t>
                              </m:r>
                              <m:r>
                                <a:rPr lang="en-US" sz="2400" i="1" smtClean="0">
                                  <a:latin typeface="Cambria Math" panose="02040503050406030204" pitchFamily="18" charset="0"/>
                                </a:rPr>
                                <m:t>+</m:t>
                              </m:r>
                              <m:r>
                                <a:rPr lang="en-US" sz="2400" i="1" smtClean="0">
                                  <a:latin typeface="Cambria Math" panose="02040503050406030204" pitchFamily="18" charset="0"/>
                                </a:rPr>
                                <m:t>𝐸</m:t>
                              </m:r>
                            </m:den>
                          </m:f>
                        </m:e>
                      </m:d>
                    </m:oMath>
                  </m:oMathPara>
                </a14:m>
                <a:endParaRPr lang="en-US" sz="2400" dirty="0"/>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914400" y="2743200"/>
                <a:ext cx="7239000" cy="990600"/>
              </a:xfrm>
              <a:prstGeom prst="rect">
                <a:avLst/>
              </a:prstGeom>
              <a:blipFill>
                <a:blip r:embed="rId2"/>
                <a:stretch>
                  <a:fillRect/>
                </a:stretch>
              </a:blipFill>
              <a:ln w="9525">
                <a:solidFill>
                  <a:schemeClr val="tx1"/>
                </a:solidFill>
                <a:miter lim="800000"/>
                <a:headEnd/>
                <a:tailEnd/>
              </a:ln>
              <a:effectLst>
                <a:outerShdw blurRad="88900" dist="101600" dir="1500000" algn="ctr" rotWithShape="0">
                  <a:schemeClr val="bg1">
                    <a:lumMod val="5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202872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mj-lt"/>
              </a:rPr>
              <a:t>Figure 16.7: </a:t>
            </a:r>
            <a:br>
              <a:rPr lang="en-US" altLang="en-US" sz="2400" dirty="0">
                <a:latin typeface="+mj-lt"/>
              </a:rPr>
            </a:br>
            <a:r>
              <a:rPr lang="en-US" altLang="en-US" sz="2400" dirty="0">
                <a:latin typeface="+mj-lt"/>
              </a:rPr>
              <a:t>The WACC with and without Corporate Taxes</a:t>
            </a:r>
          </a:p>
        </p:txBody>
      </p:sp>
      <p:pic>
        <p:nvPicPr>
          <p:cNvPr id="5" name="Picture 6" descr="A graph where the x-axis is debt-to-value ratio (D divided by E + D, from 0% to 100%, and the y-axis is cost of capital from 0% to 50%. A dashed horizontal line segment, W Ay C C, goes from (0, 15) to (100, 15). A dashed curve, debt cost of capital (r sub D), begins at (0, 5), rising slowly with increasing steepness to (60, 5.1), then rising more rapidly to (100, 15). A solid curve, equity cost of capital (r sub E), begins at (0, 15), rising with increasing steepness to (85, 40). A solid curve, after-tax debt cost of capital, left bracket r sub D, 1 minus T sub c, right bracket, begins at (0, 3), rising to (100, 10). A solid line segment, W Ay C C with taxes, falls from (0, 15) to (100, 10). All data are approxi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01"/>
            <a:ext cx="6142038" cy="429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519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900792-6903-4CA4-A13E-9BE1D97BA2B2}" type="slidenum">
              <a:rPr lang="en-US" altLang="en-US"/>
              <a:pPr/>
              <a:t>54</a:t>
            </a:fld>
            <a:endParaRPr lang="en-US" altLang="en-US"/>
          </a:p>
        </p:txBody>
      </p:sp>
      <p:sp>
        <p:nvSpPr>
          <p:cNvPr id="21506" name="Rectangle 2"/>
          <p:cNvSpPr>
            <a:spLocks noGrp="1" noChangeArrowheads="1"/>
          </p:cNvSpPr>
          <p:nvPr>
            <p:ph type="title"/>
          </p:nvPr>
        </p:nvSpPr>
        <p:spPr/>
        <p:txBody>
          <a:bodyPr/>
          <a:lstStyle/>
          <a:p>
            <a:r>
              <a:rPr lang="en-US" altLang="en-US" sz="2400" dirty="0"/>
              <a:t>Discussion topics</a:t>
            </a:r>
          </a:p>
        </p:txBody>
      </p:sp>
      <p:sp>
        <p:nvSpPr>
          <p:cNvPr id="21507" name="Rectangle 3"/>
          <p:cNvSpPr>
            <a:spLocks noGrp="1" noChangeArrowheads="1"/>
          </p:cNvSpPr>
          <p:nvPr>
            <p:ph type="body" idx="1"/>
          </p:nvPr>
        </p:nvSpPr>
        <p:spPr>
          <a:xfrm>
            <a:off x="762000" y="1752600"/>
            <a:ext cx="7696200" cy="4495800"/>
          </a:xfrm>
        </p:spPr>
        <p:txBody>
          <a:bodyPr/>
          <a:lstStyle/>
          <a:p>
            <a:r>
              <a:rPr lang="en-US" altLang="en-US" sz="2000" dirty="0"/>
              <a:t>Discuss the inputs for the firm’s cost of capital.  In practice how do you measure the inputs to the cost of capital?</a:t>
            </a:r>
          </a:p>
          <a:p>
            <a:r>
              <a:rPr lang="en-US" altLang="en-US" sz="2000" dirty="0"/>
              <a:t>How to calculate the WACC?  </a:t>
            </a:r>
          </a:p>
          <a:p>
            <a:r>
              <a:rPr lang="en-US" altLang="en-US" sz="2000" dirty="0"/>
              <a:t>Revisit different discount rates used in the dividend discount model vs the FCF discount model</a:t>
            </a:r>
          </a:p>
          <a:p>
            <a:r>
              <a:rPr lang="en-US" altLang="en-US" sz="2000" dirty="0"/>
              <a:t>How does the use of debt affect a firm’s returns?</a:t>
            </a:r>
          </a:p>
          <a:p>
            <a:pPr>
              <a:lnSpc>
                <a:spcPct val="80000"/>
              </a:lnSpc>
            </a:pPr>
            <a:r>
              <a:rPr lang="en-US" altLang="en-US" sz="2000" dirty="0"/>
              <a:t>Discuss within firm and within industry variation in use of debt.</a:t>
            </a:r>
          </a:p>
          <a:p>
            <a:pPr>
              <a:lnSpc>
                <a:spcPct val="80000"/>
              </a:lnSpc>
            </a:pPr>
            <a:r>
              <a:rPr lang="en-US" altLang="en-US" sz="2000" dirty="0"/>
              <a:t>Introduce M&amp;M Theorem to focus on financing issues.</a:t>
            </a:r>
          </a:p>
          <a:p>
            <a:pPr lvl="1">
              <a:lnSpc>
                <a:spcPct val="80000"/>
              </a:lnSpc>
            </a:pPr>
            <a:r>
              <a:rPr lang="en-US" altLang="en-US" sz="2000" dirty="0"/>
              <a:t>Add taxes</a:t>
            </a:r>
          </a:p>
          <a:p>
            <a:pPr lvl="1">
              <a:lnSpc>
                <a:spcPct val="80000"/>
              </a:lnSpc>
            </a:pPr>
            <a:r>
              <a:rPr lang="en-US" altLang="en-US" sz="2000" dirty="0"/>
              <a:t>Add financial distress</a:t>
            </a:r>
          </a:p>
          <a:p>
            <a:pPr>
              <a:lnSpc>
                <a:spcPct val="80000"/>
              </a:lnSpc>
            </a:pPr>
            <a:r>
              <a:rPr lang="en-US" altLang="en-US" sz="2000" dirty="0"/>
              <a:t>Calculate the change in firm value associated with increases in debt.</a:t>
            </a:r>
          </a:p>
          <a:p>
            <a:endParaRPr lang="en-US" altLang="en-US" sz="2000" dirty="0"/>
          </a:p>
          <a:p>
            <a:endParaRPr lang="en-US" altLang="en-US" sz="2000" dirty="0"/>
          </a:p>
          <a:p>
            <a:endParaRPr lang="en-US" altLang="en-US" sz="2000" dirty="0"/>
          </a:p>
        </p:txBody>
      </p:sp>
      <p:sp>
        <p:nvSpPr>
          <p:cNvPr id="5" name="Right Arrow 4" title="Arrow showing which discussion point we will be discussing next">
            <a:extLst>
              <a:ext uri="{FF2B5EF4-FFF2-40B4-BE49-F238E27FC236}">
                <a16:creationId xmlns:a16="http://schemas.microsoft.com/office/drawing/2014/main" id="{179360E7-F280-43E4-93A4-7524EAC8FB53}"/>
              </a:ext>
            </a:extLst>
          </p:cNvPr>
          <p:cNvSpPr/>
          <p:nvPr/>
        </p:nvSpPr>
        <p:spPr bwMode="auto">
          <a:xfrm>
            <a:off x="838200" y="4712493"/>
            <a:ext cx="304800" cy="240507"/>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317143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F58B890F-1F2E-4AAB-9F78-F2D62E0E9185}" type="slidenum">
              <a:rPr lang="en-US" altLang="en-US"/>
              <a:pPr/>
              <a:t>55</a:t>
            </a:fld>
            <a:endParaRPr lang="en-US" altLang="en-US"/>
          </a:p>
        </p:txBody>
      </p:sp>
      <p:sp>
        <p:nvSpPr>
          <p:cNvPr id="33794" name="Rectangle 2"/>
          <p:cNvSpPr>
            <a:spLocks noGrp="1" noChangeArrowheads="1"/>
          </p:cNvSpPr>
          <p:nvPr>
            <p:ph type="title" idx="4294967295"/>
          </p:nvPr>
        </p:nvSpPr>
        <p:spPr>
          <a:xfrm>
            <a:off x="762000" y="685800"/>
            <a:ext cx="7696200" cy="1143000"/>
          </a:xfrm>
          <a:noFill/>
          <a:ln/>
          <a:extLst>
            <a:ext uri="{91240B29-F687-4F45-9708-019B960494DF}">
              <a14:hiddenLine xmlns:a14="http://schemas.microsoft.com/office/drawing/2010/main" w="9525" cap="flat">
                <a:solidFill>
                  <a:schemeClr val="tx1"/>
                </a:solidFill>
                <a:miter lim="800000"/>
                <a:headEnd/>
                <a:tailEnd/>
              </a14:hiddenLine>
            </a:ext>
          </a:extLst>
        </p:spPr>
        <p:txBody>
          <a:bodyPr lIns="90487" tIns="44450" rIns="90487" bIns="44450" anchor="ctr"/>
          <a:lstStyle/>
          <a:p>
            <a:r>
              <a:rPr lang="en-US" altLang="en-US" sz="2400" dirty="0"/>
              <a:t>Financial distress:  </a:t>
            </a:r>
            <a:br>
              <a:rPr lang="en-US" altLang="en-US" sz="2400" dirty="0"/>
            </a:br>
            <a:r>
              <a:rPr lang="en-US" altLang="en-US" sz="2400" dirty="0"/>
              <a:t>“You can lose the pizza, too”</a:t>
            </a:r>
          </a:p>
        </p:txBody>
      </p:sp>
      <p:sp>
        <p:nvSpPr>
          <p:cNvPr id="14339" name="Rectangle 3"/>
          <p:cNvSpPr>
            <a:spLocks noGrp="1" noChangeArrowheads="1"/>
          </p:cNvSpPr>
          <p:nvPr>
            <p:ph type="body" idx="4294967295"/>
          </p:nvPr>
        </p:nvSpPr>
        <p:spPr>
          <a:xfrm>
            <a:off x="457200" y="2057400"/>
            <a:ext cx="7772400" cy="4114800"/>
          </a:xfrm>
          <a:noFill/>
        </p:spPr>
        <p:txBody>
          <a:bodyPr lIns="90487" tIns="44450" rIns="90487" bIns="44450"/>
          <a:lstStyle/>
          <a:p>
            <a:pPr marL="285750" indent="-285750" algn="ctr">
              <a:buFont typeface="Wingdings" panose="05000000000000000000" pitchFamily="2" charset="2"/>
              <a:buNone/>
            </a:pPr>
            <a:r>
              <a:rPr lang="en-US" altLang="en-US" sz="2000" b="1" i="1" u="sng" dirty="0"/>
              <a:t>Examples of financial distress costs:</a:t>
            </a:r>
            <a:endParaRPr lang="en-US" altLang="en-US" sz="2000" b="1" u="sng" dirty="0"/>
          </a:p>
          <a:p>
            <a:pPr marL="685800" lvl="1" indent="-228600" algn="ctr">
              <a:buFont typeface="Times" panose="02020603050405020304" pitchFamily="18" charset="0"/>
              <a:buNone/>
            </a:pPr>
            <a:r>
              <a:rPr lang="en-US" altLang="en-US" sz="2000" dirty="0"/>
              <a:t>Legal costs</a:t>
            </a:r>
          </a:p>
          <a:p>
            <a:pPr marL="685800" lvl="1" indent="-228600" algn="ctr">
              <a:buFont typeface="Times" panose="02020603050405020304" pitchFamily="18" charset="0"/>
              <a:buNone/>
            </a:pPr>
            <a:r>
              <a:rPr lang="en-US" altLang="en-US" sz="2000" dirty="0"/>
              <a:t>Managers’ time</a:t>
            </a:r>
          </a:p>
          <a:p>
            <a:pPr marL="685800" lvl="1" indent="-228600" algn="ctr">
              <a:buFont typeface="Times" panose="02020603050405020304" pitchFamily="18" charset="0"/>
              <a:buNone/>
            </a:pPr>
            <a:r>
              <a:rPr lang="en-US" altLang="en-US" sz="2000" dirty="0"/>
              <a:t>Employee disruption</a:t>
            </a:r>
          </a:p>
          <a:p>
            <a:pPr marL="685800" lvl="1" indent="-228600" algn="ctr">
              <a:buFont typeface="Times" panose="02020603050405020304" pitchFamily="18" charset="0"/>
              <a:buNone/>
            </a:pPr>
            <a:r>
              <a:rPr lang="en-US" altLang="en-US" sz="2000" dirty="0"/>
              <a:t>Lost trade credit </a:t>
            </a:r>
          </a:p>
          <a:p>
            <a:pPr marL="685800" lvl="1" indent="-228600" algn="ctr">
              <a:buFont typeface="Times" panose="02020603050405020304" pitchFamily="18" charset="0"/>
              <a:buNone/>
            </a:pPr>
            <a:r>
              <a:rPr lang="en-US" altLang="en-US" sz="2000" dirty="0"/>
              <a:t>Lost sales</a:t>
            </a:r>
          </a:p>
          <a:p>
            <a:pPr marL="685800" lvl="1" indent="-228600" algn="ctr">
              <a:buFont typeface="Times" panose="02020603050405020304" pitchFamily="18" charset="0"/>
              <a:buNone/>
            </a:pPr>
            <a:endParaRPr lang="en-US" altLang="en-US" sz="2000" b="1" dirty="0"/>
          </a:p>
          <a:p>
            <a:pPr marL="685800" lvl="1" indent="-228600" algn="ctr">
              <a:buFont typeface="Times" panose="02020603050405020304" pitchFamily="18" charset="0"/>
              <a:buChar char="•"/>
            </a:pPr>
            <a:endParaRPr lang="en-US" altLang="en-US" sz="2000" b="1" dirty="0"/>
          </a:p>
        </p:txBody>
      </p:sp>
      <p:sp>
        <p:nvSpPr>
          <p:cNvPr id="2" name="TextBox 1">
            <a:extLst>
              <a:ext uri="{FF2B5EF4-FFF2-40B4-BE49-F238E27FC236}">
                <a16:creationId xmlns:a16="http://schemas.microsoft.com/office/drawing/2014/main" id="{9EC88766-D1FD-4020-AE2F-1020A87D3AF8}"/>
              </a:ext>
            </a:extLst>
          </p:cNvPr>
          <p:cNvSpPr txBox="1"/>
          <p:nvPr/>
        </p:nvSpPr>
        <p:spPr>
          <a:xfrm>
            <a:off x="889699" y="4724400"/>
            <a:ext cx="7568501" cy="369332"/>
          </a:xfrm>
          <a:prstGeom prst="rect">
            <a:avLst/>
          </a:prstGeom>
          <a:solidFill>
            <a:schemeClr val="bg2">
              <a:lumMod val="20000"/>
              <a:lumOff val="80000"/>
            </a:schemeClr>
          </a:solidFill>
          <a:ln>
            <a:solidFill>
              <a:schemeClr val="tx1"/>
            </a:solidFill>
          </a:ln>
        </p:spPr>
        <p:txBody>
          <a:bodyPr wrap="square" rtlCol="0">
            <a:spAutoFit/>
          </a:bodyPr>
          <a:lstStyle/>
          <a:p>
            <a:r>
              <a:rPr lang="en-US" altLang="en-US" sz="1800" b="1" dirty="0"/>
              <a:t>Main idea:  </a:t>
            </a:r>
            <a:r>
              <a:rPr lang="en-US" altLang="en-US" sz="1800" dirty="0"/>
              <a:t>Getting into distress burns up real resources</a:t>
            </a:r>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E42A34F-F3B1-478E-BFA0-11BA2577C3C2}" type="slidenum">
              <a:rPr lang="en-US" altLang="en-US"/>
              <a:pPr/>
              <a:t>56</a:t>
            </a:fld>
            <a:endParaRPr lang="en-US" altLang="en-US"/>
          </a:p>
        </p:txBody>
      </p:sp>
      <p:sp>
        <p:nvSpPr>
          <p:cNvPr id="35842" name="Rectangle 2"/>
          <p:cNvSpPr>
            <a:spLocks noGrp="1" noChangeArrowheads="1"/>
          </p:cNvSpPr>
          <p:nvPr>
            <p:ph type="title" idx="4294967295"/>
          </p:nvPr>
        </p:nvSpPr>
        <p:spPr>
          <a:xfrm>
            <a:off x="762000" y="685800"/>
            <a:ext cx="7696200" cy="1143000"/>
          </a:xfrm>
          <a:noFill/>
          <a:ln/>
          <a:extLst>
            <a:ext uri="{91240B29-F687-4F45-9708-019B960494DF}">
              <a14:hiddenLine xmlns:a14="http://schemas.microsoft.com/office/drawing/2010/main" w="9525" cap="flat">
                <a:solidFill>
                  <a:schemeClr val="tx1"/>
                </a:solidFill>
                <a:miter lim="800000"/>
                <a:headEnd/>
                <a:tailEnd/>
              </a14:hiddenLine>
            </a:ext>
          </a:extLst>
        </p:spPr>
        <p:txBody>
          <a:bodyPr lIns="90487" tIns="44450" rIns="90487" bIns="44450" anchor="ctr"/>
          <a:lstStyle/>
          <a:p>
            <a:r>
              <a:rPr lang="en-US" altLang="en-US" sz="2400" dirty="0"/>
              <a:t>Financial distress ≠ Bankruptcy ≠ Liquidation</a:t>
            </a:r>
          </a:p>
        </p:txBody>
      </p:sp>
      <p:sp>
        <p:nvSpPr>
          <p:cNvPr id="103427" name="Rectangle 3"/>
          <p:cNvSpPr>
            <a:spLocks noGrp="1" noChangeArrowheads="1"/>
          </p:cNvSpPr>
          <p:nvPr>
            <p:ph type="body" idx="4294967295"/>
          </p:nvPr>
        </p:nvSpPr>
        <p:spPr>
          <a:xfrm>
            <a:off x="533400" y="1981200"/>
            <a:ext cx="8382000" cy="4114800"/>
          </a:xfrm>
          <a:noFill/>
        </p:spPr>
        <p:txBody>
          <a:bodyPr lIns="90487" tIns="44450" rIns="90487" bIns="44450"/>
          <a:lstStyle/>
          <a:p>
            <a:pPr marL="285750" indent="-285750"/>
            <a:r>
              <a:rPr lang="en-US" altLang="en-US" sz="2000" b="1" i="1" u="sng" dirty="0">
                <a:solidFill>
                  <a:srgbClr val="0070C0"/>
                </a:solidFill>
              </a:rPr>
              <a:t>Bankruptcy</a:t>
            </a:r>
            <a:r>
              <a:rPr lang="en-US" altLang="en-US" sz="2000" i="1" dirty="0">
                <a:solidFill>
                  <a:srgbClr val="339933"/>
                </a:solidFill>
              </a:rPr>
              <a:t>:</a:t>
            </a:r>
            <a:r>
              <a:rPr lang="en-US" altLang="en-US" sz="2000" b="1" dirty="0">
                <a:solidFill>
                  <a:schemeClr val="tx2"/>
                </a:solidFill>
              </a:rPr>
              <a:t> </a:t>
            </a:r>
            <a:r>
              <a:rPr lang="en-US" altLang="en-US" sz="2000" dirty="0"/>
              <a:t>“A legally declared inability or impairment of ability of an individual or organizations to pay their creditors…”</a:t>
            </a:r>
          </a:p>
          <a:p>
            <a:pPr marL="285750" indent="-285750">
              <a:buFont typeface="Wingdings" panose="05000000000000000000" pitchFamily="2" charset="2"/>
              <a:buNone/>
            </a:pPr>
            <a:endParaRPr lang="en-US" altLang="en-US" sz="2000" b="1" dirty="0">
              <a:solidFill>
                <a:schemeClr val="tx2"/>
              </a:solidFill>
            </a:endParaRPr>
          </a:p>
          <a:p>
            <a:pPr marL="285750" indent="-285750"/>
            <a:r>
              <a:rPr lang="en-US" altLang="en-US" sz="2000" b="1" i="1" u="sng" dirty="0">
                <a:solidFill>
                  <a:srgbClr val="0070C0"/>
                </a:solidFill>
              </a:rPr>
              <a:t>Liquidation</a:t>
            </a:r>
            <a:r>
              <a:rPr lang="en-US" altLang="en-US" sz="2000" i="1" u="sng" dirty="0">
                <a:solidFill>
                  <a:srgbClr val="000099"/>
                </a:solidFill>
              </a:rPr>
              <a:t>:</a:t>
            </a:r>
            <a:r>
              <a:rPr lang="en-US" altLang="en-US" sz="2000" b="1" dirty="0">
                <a:solidFill>
                  <a:schemeClr val="tx2"/>
                </a:solidFill>
              </a:rPr>
              <a:t> </a:t>
            </a:r>
            <a:r>
              <a:rPr lang="en-US" altLang="en-US" sz="2000" dirty="0"/>
              <a:t>“The process by which a company (or part of a company) is brought to an end, and the assets and property of the company redistributed.”</a:t>
            </a:r>
          </a:p>
          <a:p>
            <a:pPr marL="285750" indent="-285750">
              <a:buFont typeface="Wingdings" panose="05000000000000000000" pitchFamily="2" charset="2"/>
              <a:buNone/>
            </a:pPr>
            <a:endParaRPr lang="en-US" altLang="en-US" sz="2000" b="1" dirty="0">
              <a:solidFill>
                <a:schemeClr val="tx2"/>
              </a:solidFill>
            </a:endParaRPr>
          </a:p>
          <a:p>
            <a:pPr marL="285750" indent="-285750"/>
            <a:r>
              <a:rPr lang="en-US" altLang="en-US" sz="2000" b="1" i="1" u="sng" dirty="0">
                <a:solidFill>
                  <a:srgbClr val="0070C0"/>
                </a:solidFill>
              </a:rPr>
              <a:t>Financial distress</a:t>
            </a:r>
            <a:r>
              <a:rPr lang="en-US" altLang="en-US" sz="2000" i="1" u="sng" dirty="0">
                <a:solidFill>
                  <a:srgbClr val="FF9900"/>
                </a:solidFill>
              </a:rPr>
              <a:t>:</a:t>
            </a:r>
            <a:r>
              <a:rPr lang="en-US" altLang="en-US" sz="2000" b="1" dirty="0">
                <a:solidFill>
                  <a:schemeClr val="tx2"/>
                </a:solidFill>
              </a:rPr>
              <a:t> </a:t>
            </a:r>
            <a:r>
              <a:rPr lang="en-US" altLang="en-US" sz="2000" dirty="0"/>
              <a:t>“A condition when promises to creditors of a company are broken or honored with difficulty. Sometimes financial distress can lead to bankruptcy…”</a:t>
            </a:r>
          </a:p>
          <a:p>
            <a:pPr marL="285750" indent="-285750" algn="ctr">
              <a:buFont typeface="Wingdings" panose="05000000000000000000" pitchFamily="2" charset="2"/>
              <a:buNone/>
            </a:pPr>
            <a:endParaRPr lang="en-US" altLang="en-US" sz="2000" b="1"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E290ED-4739-4982-9F86-42409EE3C32C}" type="slidenum">
              <a:rPr lang="en-US" altLang="en-US"/>
              <a:pPr/>
              <a:t>57</a:t>
            </a:fld>
            <a:endParaRPr lang="en-US" altLang="en-US"/>
          </a:p>
        </p:txBody>
      </p:sp>
      <p:sp>
        <p:nvSpPr>
          <p:cNvPr id="74754" name="Rectangle 2"/>
          <p:cNvSpPr>
            <a:spLocks noGrp="1" noChangeArrowheads="1"/>
          </p:cNvSpPr>
          <p:nvPr>
            <p:ph type="title"/>
          </p:nvPr>
        </p:nvSpPr>
        <p:spPr>
          <a:xfrm>
            <a:off x="762000" y="533400"/>
            <a:ext cx="7848600" cy="1143000"/>
          </a:xfrm>
        </p:spPr>
        <p:txBody>
          <a:bodyPr/>
          <a:lstStyle/>
          <a:p>
            <a:r>
              <a:rPr lang="en-US" altLang="en-US" sz="2400" dirty="0"/>
              <a:t>Concept check </a:t>
            </a:r>
            <a:br>
              <a:rPr lang="en-US" altLang="en-US" sz="2400" dirty="0"/>
            </a:br>
            <a:r>
              <a:rPr lang="en-US" altLang="en-US" sz="2400" b="1" dirty="0">
                <a:solidFill>
                  <a:schemeClr val="tx1"/>
                </a:solidFill>
              </a:rPr>
              <a:t>V</a:t>
            </a:r>
            <a:r>
              <a:rPr lang="en-US" altLang="en-US" sz="2400" b="1" baseline="-14000" dirty="0">
                <a:solidFill>
                  <a:schemeClr val="tx1"/>
                </a:solidFill>
              </a:rPr>
              <a:t>L</a:t>
            </a:r>
            <a:r>
              <a:rPr lang="en-US" altLang="en-US" sz="2400" b="1" dirty="0">
                <a:solidFill>
                  <a:schemeClr val="tx1"/>
                </a:solidFill>
              </a:rPr>
              <a:t> = V</a:t>
            </a:r>
            <a:r>
              <a:rPr lang="en-US" altLang="en-US" sz="2400" b="1" baseline="-14000" dirty="0">
                <a:solidFill>
                  <a:schemeClr val="tx1"/>
                </a:solidFill>
              </a:rPr>
              <a:t>U</a:t>
            </a:r>
            <a:r>
              <a:rPr lang="en-US" altLang="en-US" sz="2400" b="1" dirty="0">
                <a:solidFill>
                  <a:schemeClr val="tx1"/>
                </a:solidFill>
              </a:rPr>
              <a:t> + t * D - PV(Financial distress)</a:t>
            </a:r>
          </a:p>
        </p:txBody>
      </p:sp>
      <p:sp>
        <p:nvSpPr>
          <p:cNvPr id="74755" name="Rectangle 3"/>
          <p:cNvSpPr>
            <a:spLocks noGrp="1" noChangeArrowheads="1"/>
          </p:cNvSpPr>
          <p:nvPr>
            <p:ph type="body" idx="1"/>
          </p:nvPr>
        </p:nvSpPr>
        <p:spPr/>
        <p:txBody>
          <a:bodyPr/>
          <a:lstStyle/>
          <a:p>
            <a:r>
              <a:rPr lang="en-US" altLang="en-US" sz="2000" dirty="0"/>
              <a:t>What is V</a:t>
            </a:r>
            <a:r>
              <a:rPr lang="en-US" altLang="en-US" sz="2000" baseline="-16000" dirty="0"/>
              <a:t>L</a:t>
            </a:r>
            <a:r>
              <a:rPr lang="en-US" altLang="en-US" sz="2000" dirty="0"/>
              <a:t>?</a:t>
            </a:r>
          </a:p>
          <a:p>
            <a:r>
              <a:rPr lang="en-US" altLang="en-US" sz="2000" dirty="0"/>
              <a:t>How is V</a:t>
            </a:r>
            <a:r>
              <a:rPr lang="en-US" altLang="en-US" sz="2000" baseline="-16000" dirty="0"/>
              <a:t>L</a:t>
            </a:r>
            <a:r>
              <a:rPr lang="en-US" altLang="en-US" sz="2000" dirty="0"/>
              <a:t> related to V</a:t>
            </a:r>
            <a:r>
              <a:rPr lang="en-US" altLang="en-US" sz="2000" baseline="-16000" dirty="0"/>
              <a:t>U</a:t>
            </a:r>
            <a:r>
              <a:rPr lang="en-US" altLang="en-US" sz="2000" dirty="0"/>
              <a:t>?</a:t>
            </a:r>
          </a:p>
          <a:p>
            <a:r>
              <a:rPr lang="en-US" altLang="en-US" sz="2000" dirty="0"/>
              <a:t>What does t*D represent?</a:t>
            </a:r>
          </a:p>
          <a:p>
            <a:r>
              <a:rPr lang="en-US" altLang="en-US" sz="2000" dirty="0"/>
              <a:t>How might you get a sense of how much the PV of financial distress costs equals?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6140049C-72D0-47B0-9E62-8123E2ABA55D}" type="slidenum">
              <a:rPr lang="en-US" altLang="en-US"/>
              <a:pPr/>
              <a:t>58</a:t>
            </a:fld>
            <a:endParaRPr lang="en-US" altLang="en-US"/>
          </a:p>
        </p:txBody>
      </p:sp>
      <p:sp>
        <p:nvSpPr>
          <p:cNvPr id="44034" name="Rectangle 2"/>
          <p:cNvSpPr>
            <a:spLocks noGrp="1" noChangeArrowheads="1"/>
          </p:cNvSpPr>
          <p:nvPr>
            <p:ph type="title" idx="4294967295"/>
          </p:nvPr>
        </p:nvSpPr>
        <p:spPr>
          <a:xfrm>
            <a:off x="685800" y="228600"/>
            <a:ext cx="7696200" cy="1143000"/>
          </a:xfrm>
          <a:noFill/>
          <a:ln/>
          <a:extLst>
            <a:ext uri="{91240B29-F687-4F45-9708-019B960494DF}">
              <a14:hiddenLine xmlns:a14="http://schemas.microsoft.com/office/drawing/2010/main" w="9525" cap="flat">
                <a:solidFill>
                  <a:schemeClr val="tx1"/>
                </a:solidFill>
                <a:miter lim="800000"/>
                <a:headEnd/>
                <a:tailEnd/>
              </a14:hiddenLine>
            </a:ext>
          </a:extLst>
        </p:spPr>
        <p:txBody>
          <a:bodyPr lIns="90487" tIns="44450" rIns="90487" bIns="44450" anchor="ctr"/>
          <a:lstStyle/>
          <a:p>
            <a:r>
              <a:rPr lang="en-US" altLang="en-US" sz="2400" dirty="0"/>
              <a:t>Summary of main ideas:</a:t>
            </a:r>
          </a:p>
        </p:txBody>
      </p:sp>
      <p:sp>
        <p:nvSpPr>
          <p:cNvPr id="44035" name="Rectangle 3"/>
          <p:cNvSpPr>
            <a:spLocks noGrp="1" noChangeArrowheads="1"/>
          </p:cNvSpPr>
          <p:nvPr>
            <p:ph type="body" idx="4294967295"/>
          </p:nvPr>
        </p:nvSpPr>
        <p:spPr>
          <a:xfrm>
            <a:off x="685800" y="1143000"/>
            <a:ext cx="8382000" cy="4038600"/>
          </a:xfrm>
          <a:noFill/>
        </p:spPr>
        <p:txBody>
          <a:bodyPr lIns="90487" tIns="44450" rIns="90487" bIns="44450"/>
          <a:lstStyle/>
          <a:p>
            <a:pPr marL="285750" indent="-285750">
              <a:lnSpc>
                <a:spcPct val="105000"/>
              </a:lnSpc>
              <a:spcBef>
                <a:spcPct val="0"/>
              </a:spcBef>
              <a:buFont typeface="Wingdings" panose="05000000000000000000" pitchFamily="2" charset="2"/>
              <a:buNone/>
            </a:pPr>
            <a:r>
              <a:rPr lang="en-US" altLang="en-US" sz="2000" b="1" i="1" u="sng" dirty="0"/>
              <a:t>Using debt has benefits …</a:t>
            </a:r>
            <a:endParaRPr lang="en-US" altLang="en-US" sz="2000" b="1" u="sng" dirty="0"/>
          </a:p>
          <a:p>
            <a:pPr marL="685800" lvl="1" indent="-228600">
              <a:lnSpc>
                <a:spcPct val="105000"/>
              </a:lnSpc>
              <a:spcBef>
                <a:spcPct val="0"/>
              </a:spcBef>
            </a:pPr>
            <a:r>
              <a:rPr lang="en-US" altLang="en-US" sz="2000" dirty="0"/>
              <a:t>Lower corporate taxes</a:t>
            </a:r>
          </a:p>
          <a:p>
            <a:pPr marL="685800" lvl="1" indent="-228600">
              <a:lnSpc>
                <a:spcPct val="105000"/>
              </a:lnSpc>
              <a:spcBef>
                <a:spcPct val="0"/>
              </a:spcBef>
            </a:pPr>
            <a:r>
              <a:rPr lang="en-US" altLang="en-US" sz="2000" dirty="0"/>
              <a:t>Aggressive financing can signal managers’ favorable information</a:t>
            </a:r>
          </a:p>
          <a:p>
            <a:pPr marL="685800" lvl="1" indent="-228600">
              <a:lnSpc>
                <a:spcPct val="105000"/>
              </a:lnSpc>
              <a:spcBef>
                <a:spcPct val="0"/>
              </a:spcBef>
            </a:pPr>
            <a:r>
              <a:rPr lang="en-US" altLang="en-US" sz="2000" dirty="0"/>
              <a:t>Financial leverage can increase shareholders’ returns</a:t>
            </a:r>
          </a:p>
          <a:p>
            <a:pPr marL="685800" lvl="1" indent="-228600">
              <a:lnSpc>
                <a:spcPct val="105000"/>
              </a:lnSpc>
              <a:spcBef>
                <a:spcPct val="0"/>
              </a:spcBef>
            </a:pPr>
            <a:endParaRPr lang="en-US" altLang="en-US" sz="2000" dirty="0"/>
          </a:p>
          <a:p>
            <a:pPr marL="285750" indent="-285750">
              <a:lnSpc>
                <a:spcPct val="105000"/>
              </a:lnSpc>
              <a:spcBef>
                <a:spcPct val="0"/>
              </a:spcBef>
              <a:buFont typeface="Wingdings" panose="05000000000000000000" pitchFamily="2" charset="2"/>
              <a:buNone/>
            </a:pPr>
            <a:r>
              <a:rPr lang="en-US" altLang="en-US" sz="2000" b="1" i="1" u="sng" dirty="0"/>
              <a:t>And costs …</a:t>
            </a:r>
            <a:endParaRPr lang="en-US" altLang="en-US" sz="2000" b="1" u="sng" dirty="0"/>
          </a:p>
          <a:p>
            <a:pPr marL="685800" lvl="1" indent="-228600">
              <a:lnSpc>
                <a:spcPct val="105000"/>
              </a:lnSpc>
              <a:spcBef>
                <a:spcPct val="0"/>
              </a:spcBef>
            </a:pPr>
            <a:r>
              <a:rPr lang="en-US" altLang="en-US" sz="2000" dirty="0"/>
              <a:t>Risk and costs of default</a:t>
            </a:r>
          </a:p>
          <a:p>
            <a:pPr marL="685800" lvl="1" indent="-228600">
              <a:lnSpc>
                <a:spcPct val="105000"/>
              </a:lnSpc>
              <a:spcBef>
                <a:spcPct val="0"/>
              </a:spcBef>
            </a:pPr>
            <a:r>
              <a:rPr lang="en-US" altLang="en-US" sz="2000" dirty="0"/>
              <a:t>Constraints from bond covenants</a:t>
            </a:r>
          </a:p>
          <a:p>
            <a:pPr marL="685800" lvl="1" indent="-228600">
              <a:lnSpc>
                <a:spcPct val="105000"/>
              </a:lnSpc>
              <a:spcBef>
                <a:spcPct val="0"/>
              </a:spcBef>
            </a:pPr>
            <a:r>
              <a:rPr lang="en-US" altLang="en-US" sz="2000" dirty="0"/>
              <a:t>Less financing flexibility</a:t>
            </a:r>
          </a:p>
          <a:p>
            <a:pPr marL="685800" lvl="1" indent="-228600">
              <a:lnSpc>
                <a:spcPct val="105000"/>
              </a:lnSpc>
              <a:spcBef>
                <a:spcPct val="0"/>
              </a:spcBef>
            </a:pPr>
            <a:r>
              <a:rPr lang="en-US" altLang="en-US" sz="2000" dirty="0"/>
              <a:t>Possible perverse investment incentives (agency costs of debt)</a:t>
            </a:r>
          </a:p>
          <a:p>
            <a:pPr marL="285750" indent="-285750">
              <a:lnSpc>
                <a:spcPct val="105000"/>
              </a:lnSpc>
              <a:buFont typeface="Wingdings" panose="05000000000000000000" pitchFamily="2" charset="2"/>
              <a:buNone/>
            </a:pPr>
            <a:endParaRPr lang="en-US" altLang="en-US" sz="2000" b="1" dirty="0"/>
          </a:p>
        </p:txBody>
      </p:sp>
      <p:sp>
        <p:nvSpPr>
          <p:cNvPr id="44037" name="Rectangle 6" title="Main takeaway"/>
          <p:cNvSpPr>
            <a:spLocks noChangeArrowheads="1"/>
          </p:cNvSpPr>
          <p:nvPr/>
        </p:nvSpPr>
        <p:spPr bwMode="auto">
          <a:xfrm>
            <a:off x="1371600" y="5105400"/>
            <a:ext cx="6629400" cy="838200"/>
          </a:xfrm>
          <a:prstGeom prst="rect">
            <a:avLst/>
          </a:prstGeom>
          <a:solidFill>
            <a:schemeClr val="bg2">
              <a:lumMod val="20000"/>
              <a:lumOff val="80000"/>
            </a:schemeClr>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b="1" dirty="0">
                <a:latin typeface="+mn-lt"/>
                <a:ea typeface="ＭＳ Ｐゴシック" panose="020B0600070205080204" pitchFamily="34" charset="-128"/>
              </a:rPr>
              <a:t>So managers need to try to balance the benefits </a:t>
            </a:r>
          </a:p>
          <a:p>
            <a:pPr algn="ctr"/>
            <a:r>
              <a:rPr lang="en-US" altLang="en-US" b="1" dirty="0">
                <a:latin typeface="+mn-lt"/>
                <a:ea typeface="ＭＳ Ｐゴシック" panose="020B0600070205080204" pitchFamily="34" charset="-128"/>
              </a:rPr>
              <a:t>with the costs for their firm</a:t>
            </a:r>
            <a:endParaRPr lang="en-US" altLang="en-US" b="1" i="1" dirty="0">
              <a:latin typeface="+mn-lt"/>
              <a:ea typeface="ＭＳ Ｐゴシック" panose="020B0600070205080204" pitchFamily="34" charset="-128"/>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F1B7E8BF-260D-48AF-A5B4-0A31573CB030}" type="slidenum">
              <a:rPr lang="en-US" altLang="en-US"/>
              <a:pPr/>
              <a:t>59</a:t>
            </a:fld>
            <a:endParaRPr lang="en-US" altLang="en-US"/>
          </a:p>
        </p:txBody>
      </p:sp>
      <p:sp>
        <p:nvSpPr>
          <p:cNvPr id="48130" name="Rectangle 2"/>
          <p:cNvSpPr>
            <a:spLocks noGrp="1" noChangeArrowheads="1"/>
          </p:cNvSpPr>
          <p:nvPr>
            <p:ph type="title" idx="4294967295"/>
          </p:nvPr>
        </p:nvSpPr>
        <p:spPr>
          <a:xfrm>
            <a:off x="685800" y="876300"/>
            <a:ext cx="8305800" cy="1143000"/>
          </a:xfrm>
          <a:noFill/>
          <a:ln/>
          <a:extLst>
            <a:ext uri="{91240B29-F687-4F45-9708-019B960494DF}">
              <a14:hiddenLine xmlns:a14="http://schemas.microsoft.com/office/drawing/2010/main" w="9525" cap="flat">
                <a:solidFill>
                  <a:schemeClr val="tx1"/>
                </a:solidFill>
                <a:miter lim="800000"/>
                <a:headEnd/>
                <a:tailEnd/>
              </a14:hiddenLine>
            </a:ext>
          </a:extLst>
        </p:spPr>
        <p:txBody>
          <a:bodyPr lIns="90487" tIns="44450" rIns="90487" bIns="44450" anchor="ctr"/>
          <a:lstStyle/>
          <a:p>
            <a:r>
              <a:rPr lang="en-US" altLang="en-US" sz="2400" dirty="0"/>
              <a:t>Why (when?) is the debt tax shield = t*D?</a:t>
            </a:r>
          </a:p>
        </p:txBody>
      </p:sp>
      <p:sp>
        <p:nvSpPr>
          <p:cNvPr id="76803" name="Rectangle 3"/>
          <p:cNvSpPr>
            <a:spLocks noGrp="1" noChangeArrowheads="1"/>
          </p:cNvSpPr>
          <p:nvPr>
            <p:ph type="body" idx="4294967295"/>
          </p:nvPr>
        </p:nvSpPr>
        <p:spPr>
          <a:xfrm>
            <a:off x="304800" y="1905000"/>
            <a:ext cx="7772400" cy="4038600"/>
          </a:xfrm>
          <a:noFill/>
        </p:spPr>
        <p:txBody>
          <a:bodyPr lIns="90487" tIns="44450" rIns="90487" bIns="44450"/>
          <a:lstStyle/>
          <a:p>
            <a:pPr marL="800100">
              <a:spcBef>
                <a:spcPct val="0"/>
              </a:spcBef>
              <a:buFont typeface="Wingdings" panose="05000000000000000000" pitchFamily="2" charset="2"/>
              <a:buNone/>
            </a:pPr>
            <a:r>
              <a:rPr lang="en-US" altLang="en-US" sz="2000" u="sng" dirty="0"/>
              <a:t>Assumptions:</a:t>
            </a:r>
          </a:p>
          <a:p>
            <a:pPr marL="800100">
              <a:spcBef>
                <a:spcPct val="0"/>
              </a:spcBef>
            </a:pPr>
            <a:r>
              <a:rPr lang="en-US" altLang="en-US" sz="2000" dirty="0"/>
              <a:t>Interest expense this year = r</a:t>
            </a:r>
            <a:r>
              <a:rPr lang="en-US" altLang="en-US" sz="2000" baseline="-25000" dirty="0"/>
              <a:t>D</a:t>
            </a:r>
            <a:r>
              <a:rPr lang="en-US" altLang="en-US" sz="2000" dirty="0"/>
              <a:t>* D</a:t>
            </a:r>
          </a:p>
          <a:p>
            <a:pPr marL="800100">
              <a:spcBef>
                <a:spcPct val="0"/>
              </a:spcBef>
            </a:pPr>
            <a:r>
              <a:rPr lang="en-US" altLang="en-US" sz="2000" dirty="0"/>
              <a:t>Tax savings this year = t * r</a:t>
            </a:r>
            <a:r>
              <a:rPr lang="en-US" altLang="en-US" sz="2000" baseline="-25000" dirty="0"/>
              <a:t>D</a:t>
            </a:r>
            <a:r>
              <a:rPr lang="en-US" altLang="en-US" sz="2000" dirty="0"/>
              <a:t>* D</a:t>
            </a:r>
          </a:p>
          <a:p>
            <a:pPr marL="800100">
              <a:spcBef>
                <a:spcPct val="0"/>
              </a:spcBef>
            </a:pPr>
            <a:r>
              <a:rPr lang="en-US" altLang="en-US" sz="2000" dirty="0"/>
              <a:t>These savings occur every year (in perpetuity)</a:t>
            </a:r>
          </a:p>
          <a:p>
            <a:pPr marL="800100">
              <a:spcBef>
                <a:spcPct val="0"/>
              </a:spcBef>
            </a:pPr>
            <a:r>
              <a:rPr lang="en-US" altLang="en-US" sz="2000" dirty="0"/>
              <a:t>r</a:t>
            </a:r>
            <a:r>
              <a:rPr lang="en-US" altLang="en-US" sz="2000" baseline="-25000" dirty="0"/>
              <a:t>D</a:t>
            </a:r>
            <a:r>
              <a:rPr lang="en-US" altLang="en-US" sz="2000" dirty="0"/>
              <a:t> measures the riskiness of the annual tax shield</a:t>
            </a:r>
          </a:p>
          <a:p>
            <a:pPr marL="457200" indent="0">
              <a:spcBef>
                <a:spcPct val="0"/>
              </a:spcBef>
              <a:buNone/>
            </a:pPr>
            <a:endParaRPr lang="en-US" altLang="en-US" sz="2000" dirty="0"/>
          </a:p>
          <a:p>
            <a:pPr marL="457200" indent="0">
              <a:spcBef>
                <a:spcPct val="0"/>
              </a:spcBef>
              <a:buNone/>
            </a:pPr>
            <a:r>
              <a:rPr lang="en-US" altLang="en-US" sz="2000" dirty="0"/>
              <a:t>If all of these assumptions hold then the PV of the annual tax shield = (t * r</a:t>
            </a:r>
            <a:r>
              <a:rPr lang="en-US" altLang="en-US" sz="2000" baseline="-25000" dirty="0"/>
              <a:t>D</a:t>
            </a:r>
            <a:r>
              <a:rPr lang="en-US" altLang="en-US" sz="2000" dirty="0"/>
              <a:t>* D) ÷ r</a:t>
            </a:r>
            <a:r>
              <a:rPr lang="en-US" altLang="en-US" sz="2000" baseline="-25000" dirty="0"/>
              <a:t>D</a:t>
            </a:r>
            <a:r>
              <a:rPr lang="en-US" altLang="en-US" sz="2000" dirty="0"/>
              <a:t> = t * D</a:t>
            </a:r>
          </a:p>
          <a:p>
            <a:pPr marL="800100">
              <a:lnSpc>
                <a:spcPct val="140000"/>
              </a:lnSpc>
              <a:spcBef>
                <a:spcPct val="0"/>
              </a:spcBef>
              <a:buFont typeface="Wingdings" panose="05000000000000000000" pitchFamily="2" charset="2"/>
              <a:buNone/>
            </a:pPr>
            <a:r>
              <a:rPr lang="en-US" altLang="en-US" sz="2000" dirty="0"/>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903E65AA-AA1D-4ECE-98C5-A46AFC754681}" type="slidenum">
              <a:rPr lang="en-US" altLang="en-US"/>
              <a:pPr/>
              <a:t>6</a:t>
            </a:fld>
            <a:endParaRPr lang="en-US" altLang="en-US"/>
          </a:p>
        </p:txBody>
      </p:sp>
      <p:sp>
        <p:nvSpPr>
          <p:cNvPr id="33794" name="Rectangle 2"/>
          <p:cNvSpPr>
            <a:spLocks noGrp="1" noChangeArrowheads="1"/>
          </p:cNvSpPr>
          <p:nvPr>
            <p:ph type="title"/>
          </p:nvPr>
        </p:nvSpPr>
        <p:spPr/>
        <p:txBody>
          <a:bodyPr/>
          <a:lstStyle/>
          <a:p>
            <a:r>
              <a:rPr lang="en-US" altLang="en-US" sz="2400" dirty="0"/>
              <a:t>Market-value balance sheet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18434396"/>
              </p:ext>
            </p:extLst>
          </p:nvPr>
        </p:nvGraphicFramePr>
        <p:xfrm>
          <a:off x="1981200" y="2362200"/>
          <a:ext cx="4603750" cy="1854200"/>
        </p:xfrm>
        <a:graphic>
          <a:graphicData uri="http://schemas.openxmlformats.org/drawingml/2006/table">
            <a:tbl>
              <a:tblPr firstRow="1" bandRow="1">
                <a:tableStyleId>{5C22544A-7EE6-4342-B048-85BDC9FD1C3A}</a:tableStyleId>
              </a:tblPr>
              <a:tblGrid>
                <a:gridCol w="2301875">
                  <a:extLst>
                    <a:ext uri="{9D8B030D-6E8A-4147-A177-3AD203B41FA5}">
                      <a16:colId xmlns:a16="http://schemas.microsoft.com/office/drawing/2014/main" val="2868361165"/>
                    </a:ext>
                  </a:extLst>
                </a:gridCol>
                <a:gridCol w="2301875">
                  <a:extLst>
                    <a:ext uri="{9D8B030D-6E8A-4147-A177-3AD203B41FA5}">
                      <a16:colId xmlns:a16="http://schemas.microsoft.com/office/drawing/2014/main" val="1923758727"/>
                    </a:ext>
                  </a:extLst>
                </a:gridCol>
              </a:tblGrid>
              <a:tr h="370840">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460512174"/>
                  </a:ext>
                </a:extLst>
              </a:tr>
              <a:tr h="370840">
                <a:tc>
                  <a:txBody>
                    <a:bodyPr/>
                    <a:lstStyle/>
                    <a:p>
                      <a:r>
                        <a:rPr lang="en-US" dirty="0"/>
                        <a:t>        Assets</a:t>
                      </a: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dirty="0"/>
                        <a:t>     Debt</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862290573"/>
                  </a:ext>
                </a:extLst>
              </a:tr>
              <a:tr h="370840">
                <a:tc>
                  <a:txBody>
                    <a:bodyPr/>
                    <a:lstStyle/>
                    <a:p>
                      <a:endParaRPr lang="en-US" dirty="0"/>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dirty="0"/>
                        <a:t>     Common</a:t>
                      </a:r>
                      <a:r>
                        <a:rPr lang="en-US" baseline="0" dirty="0"/>
                        <a:t> Equity</a:t>
                      </a:r>
                      <a:endParaRPr lang="en-US"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257459421"/>
                  </a:ext>
                </a:extLst>
              </a:tr>
              <a:tr h="370840">
                <a:tc>
                  <a:txBody>
                    <a:bodyPr/>
                    <a:lstStyle/>
                    <a:p>
                      <a:endParaRPr lang="en-US"/>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dirty="0"/>
                        <a:t>    </a:t>
                      </a:r>
                      <a:r>
                        <a:rPr lang="en-US" baseline="0" dirty="0"/>
                        <a:t> </a:t>
                      </a:r>
                      <a:endParaRPr lang="en-US"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639569487"/>
                  </a:ext>
                </a:extLst>
              </a:tr>
              <a:tr h="370840">
                <a:tc>
                  <a:txBody>
                    <a:bodyPr/>
                    <a:lstStyle/>
                    <a:p>
                      <a:endParaRPr lang="en-US"/>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212114698"/>
                  </a:ext>
                </a:extLst>
              </a:tr>
            </a:tbl>
          </a:graphicData>
        </a:graphic>
      </p:graphicFrame>
      <p:sp>
        <p:nvSpPr>
          <p:cNvPr id="4" name="TextBox 3"/>
          <p:cNvSpPr txBox="1"/>
          <p:nvPr/>
        </p:nvSpPr>
        <p:spPr>
          <a:xfrm>
            <a:off x="2362200" y="4953000"/>
            <a:ext cx="3877985" cy="646331"/>
          </a:xfrm>
          <a:prstGeom prst="rect">
            <a:avLst/>
          </a:prstGeom>
          <a:solidFill>
            <a:schemeClr val="bg2">
              <a:lumMod val="20000"/>
              <a:lumOff val="80000"/>
            </a:schemeClr>
          </a:solidFill>
          <a:ln>
            <a:solidFill>
              <a:schemeClr val="tx1"/>
            </a:solidFill>
          </a:ln>
        </p:spPr>
        <p:txBody>
          <a:bodyPr wrap="none" rtlCol="0">
            <a:spAutoFit/>
          </a:bodyPr>
          <a:lstStyle/>
          <a:p>
            <a:r>
              <a:rPr lang="en-US" dirty="0"/>
              <a:t>Q: In what sense does it “balance”? </a:t>
            </a:r>
          </a:p>
          <a:p>
            <a:r>
              <a:rPr lang="en-US" dirty="0"/>
              <a:t>A: In dollars and in returns.</a:t>
            </a:r>
          </a:p>
        </p:txBody>
      </p:sp>
      <p:sp>
        <p:nvSpPr>
          <p:cNvPr id="6" name="Line 7">
            <a:extLst>
              <a:ext uri="{C183D7F6-B498-43B3-948B-1728B52AA6E4}">
                <adec:decorative xmlns:adec="http://schemas.microsoft.com/office/drawing/2017/decorative" val="1"/>
              </a:ext>
            </a:extLst>
          </p:cNvPr>
          <p:cNvSpPr>
            <a:spLocks noChangeShapeType="1"/>
          </p:cNvSpPr>
          <p:nvPr/>
        </p:nvSpPr>
        <p:spPr bwMode="auto">
          <a:xfrm flipV="1">
            <a:off x="6400800" y="2743200"/>
            <a:ext cx="914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9">
            <a:extLst>
              <a:ext uri="{C183D7F6-B498-43B3-948B-1728B52AA6E4}">
                <adec:decorative xmlns:adec="http://schemas.microsoft.com/office/drawing/2017/decorative" val="1"/>
              </a:ext>
            </a:extLst>
          </p:cNvPr>
          <p:cNvSpPr>
            <a:spLocks noChangeShapeType="1"/>
          </p:cNvSpPr>
          <p:nvPr/>
        </p:nvSpPr>
        <p:spPr bwMode="auto">
          <a:xfrm>
            <a:off x="6477000" y="3352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1"/>
          <p:cNvSpPr txBox="1">
            <a:spLocks noChangeArrowheads="1"/>
          </p:cNvSpPr>
          <p:nvPr/>
        </p:nvSpPr>
        <p:spPr bwMode="auto">
          <a:xfrm>
            <a:off x="7543800" y="2438400"/>
            <a:ext cx="838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r</a:t>
            </a:r>
            <a:r>
              <a:rPr lang="en-US" altLang="en-US" baseline="-25000" dirty="0"/>
              <a:t>D</a:t>
            </a:r>
          </a:p>
          <a:p>
            <a:pPr>
              <a:spcBef>
                <a:spcPct val="50000"/>
              </a:spcBef>
            </a:pPr>
            <a:endParaRPr lang="en-US" altLang="en-US" dirty="0"/>
          </a:p>
          <a:p>
            <a:pPr>
              <a:spcBef>
                <a:spcPct val="50000"/>
              </a:spcBef>
            </a:pPr>
            <a:r>
              <a:rPr lang="en-US" altLang="en-US" dirty="0"/>
              <a:t>r</a:t>
            </a:r>
            <a:r>
              <a:rPr lang="en-US" altLang="en-US" baseline="-25000" dirty="0"/>
              <a:t>E</a:t>
            </a:r>
          </a:p>
          <a:p>
            <a:pPr>
              <a:spcBef>
                <a:spcPct val="50000"/>
              </a:spcBef>
            </a:pPr>
            <a:endParaRPr lang="en-US" altLang="en-US" baseline="-25000" dirty="0"/>
          </a:p>
          <a:p>
            <a:pPr>
              <a:spcBef>
                <a:spcPct val="50000"/>
              </a:spcBef>
            </a:pPr>
            <a:endParaRPr lang="en-US" altLang="en-US" baseline="-25000" dirty="0"/>
          </a:p>
        </p:txBody>
      </p:sp>
      <p:sp>
        <p:nvSpPr>
          <p:cNvPr id="10" name="Line 12">
            <a:extLst>
              <a:ext uri="{C183D7F6-B498-43B3-948B-1728B52AA6E4}">
                <adec:decorative xmlns:adec="http://schemas.microsoft.com/office/drawing/2017/decorative" val="1"/>
              </a:ext>
            </a:extLst>
          </p:cNvPr>
          <p:cNvSpPr>
            <a:spLocks noChangeShapeType="1"/>
          </p:cNvSpPr>
          <p:nvPr/>
        </p:nvSpPr>
        <p:spPr bwMode="auto">
          <a:xfrm flipH="1">
            <a:off x="1905000" y="2895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13"/>
          <p:cNvSpPr txBox="1">
            <a:spLocks noChangeArrowheads="1"/>
          </p:cNvSpPr>
          <p:nvPr/>
        </p:nvSpPr>
        <p:spPr bwMode="auto">
          <a:xfrm>
            <a:off x="1219200" y="274320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r</a:t>
            </a:r>
            <a:r>
              <a:rPr lang="en-US" altLang="en-US" baseline="-25000" dirty="0"/>
              <a:t>A</a:t>
            </a:r>
          </a:p>
          <a:p>
            <a:pPr>
              <a:spcBef>
                <a:spcPct val="50000"/>
              </a:spcBef>
            </a:pPr>
            <a:endParaRPr lang="en-US" altLang="en-US" baseline="-25000" dirty="0"/>
          </a:p>
        </p:txBody>
      </p:sp>
    </p:spTree>
    <p:extLst>
      <p:ext uri="{BB962C8B-B14F-4D97-AF65-F5344CB8AC3E}">
        <p14:creationId xmlns:p14="http://schemas.microsoft.com/office/powerpoint/2010/main" val="1915581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mj-lt"/>
              </a:rPr>
              <a:t>Figure 16.8: Optimal Leverage with Taxes and Financial Distress Costs </a:t>
            </a:r>
          </a:p>
        </p:txBody>
      </p:sp>
      <p:pic>
        <p:nvPicPr>
          <p:cNvPr id="5" name="Picture 6" descr="A graph where the x-axis is value of debt, D, and the y-axis is value of unlevered firm, V superscript L. A dashed line segment, V superscript U, plus T sub C, times D, rises from V superscript U on the y-axis. Two solid curves rise along the bottom of the dashed line segment. One curve, V superscript L with high distress costs, has a high above x = D asterisk sub high, and then falls to the x-axis. The other curve, V superscript L with low distress costs, has a high above x = D asterisk sub low, and then begins to fall toward the x-axis. The vertical distance between the dashed line segment and the second curve is the loss of P V (financial distress co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606" y="1828800"/>
            <a:ext cx="6046788" cy="422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08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0AF218-39CB-459B-AE59-A7F7485183F8}" type="slidenum">
              <a:rPr lang="en-US" altLang="en-US"/>
              <a:pPr/>
              <a:t>7</a:t>
            </a:fld>
            <a:endParaRPr lang="en-US" altLang="en-US"/>
          </a:p>
        </p:txBody>
      </p:sp>
      <p:sp>
        <p:nvSpPr>
          <p:cNvPr id="22530" name="Rectangle 2"/>
          <p:cNvSpPr>
            <a:spLocks noGrp="1" noChangeArrowheads="1"/>
          </p:cNvSpPr>
          <p:nvPr>
            <p:ph type="title"/>
          </p:nvPr>
        </p:nvSpPr>
        <p:spPr/>
        <p:txBody>
          <a:bodyPr/>
          <a:lstStyle/>
          <a:p>
            <a:r>
              <a:rPr lang="en-US" altLang="en-US" sz="2400" b="1" dirty="0"/>
              <a:t>Cost of capital:  common stock</a:t>
            </a:r>
            <a:r>
              <a:rPr lang="en-US" altLang="en-US" sz="2400" dirty="0"/>
              <a:t> </a:t>
            </a:r>
          </a:p>
        </p:txBody>
      </p:sp>
      <p:sp>
        <p:nvSpPr>
          <p:cNvPr id="22531" name="Rectangle 3"/>
          <p:cNvSpPr>
            <a:spLocks noGrp="1" noChangeArrowheads="1"/>
          </p:cNvSpPr>
          <p:nvPr>
            <p:ph type="body" idx="1"/>
          </p:nvPr>
        </p:nvSpPr>
        <p:spPr>
          <a:xfrm>
            <a:off x="457200" y="1828800"/>
            <a:ext cx="8153400" cy="4038600"/>
          </a:xfrm>
        </p:spPr>
        <p:txBody>
          <a:bodyPr/>
          <a:lstStyle/>
          <a:p>
            <a:pPr>
              <a:buFont typeface="Wingdings" panose="05000000000000000000" pitchFamily="2" charset="2"/>
              <a:buNone/>
            </a:pPr>
            <a:r>
              <a:rPr lang="en-US" altLang="en-US" sz="2000" dirty="0"/>
              <a:t>   	One way to solve for the cost of equity is to use the CAPM.</a:t>
            </a:r>
          </a:p>
          <a:p>
            <a:pPr>
              <a:buFont typeface="Wingdings" panose="05000000000000000000" pitchFamily="2" charset="2"/>
              <a:buNone/>
            </a:pPr>
            <a:endParaRPr lang="en-US" altLang="en-US" sz="2000" dirty="0"/>
          </a:p>
          <a:p>
            <a:pPr>
              <a:buFont typeface="Wingdings" panose="05000000000000000000" pitchFamily="2" charset="2"/>
              <a:buNone/>
            </a:pPr>
            <a:r>
              <a:rPr lang="en-US" altLang="en-US" sz="2000" dirty="0"/>
              <a:t>	Using IBM as the example:</a:t>
            </a:r>
          </a:p>
          <a:p>
            <a:pPr>
              <a:buFont typeface="Wingdings" panose="05000000000000000000" pitchFamily="2" charset="2"/>
              <a:buNone/>
            </a:pPr>
            <a:endParaRPr lang="en-US" altLang="en-US" sz="2000" dirty="0"/>
          </a:p>
          <a:p>
            <a:pPr>
              <a:buFont typeface="Wingdings" panose="05000000000000000000" pitchFamily="2" charset="2"/>
              <a:buNone/>
            </a:pPr>
            <a:r>
              <a:rPr lang="en-US" altLang="en-US" sz="2000" dirty="0"/>
              <a:t>		  CAPM:     E[r</a:t>
            </a:r>
            <a:r>
              <a:rPr lang="en-US" altLang="en-US" sz="2000" baseline="-25000" dirty="0"/>
              <a:t>IBM,E</a:t>
            </a:r>
            <a:r>
              <a:rPr lang="en-US" altLang="en-US" sz="2000" dirty="0"/>
              <a:t>] = r</a:t>
            </a:r>
            <a:r>
              <a:rPr lang="en-US" altLang="en-US" sz="2000" baseline="-25000" dirty="0"/>
              <a:t>f</a:t>
            </a:r>
            <a:r>
              <a:rPr lang="en-US" altLang="en-US" sz="2000" dirty="0"/>
              <a:t> + B</a:t>
            </a:r>
            <a:r>
              <a:rPr lang="en-US" altLang="en-US" sz="2000" baseline="-25000" dirty="0"/>
              <a:t>IBM,E</a:t>
            </a:r>
            <a:r>
              <a:rPr lang="en-US" altLang="en-US" sz="2000" dirty="0"/>
              <a:t>(r</a:t>
            </a:r>
            <a:r>
              <a:rPr lang="en-US" altLang="en-US" sz="2000" baseline="-25000" dirty="0"/>
              <a:t>m</a:t>
            </a:r>
            <a:r>
              <a:rPr lang="en-US" altLang="en-US" sz="2000" dirty="0"/>
              <a:t>-r</a:t>
            </a:r>
            <a:r>
              <a:rPr lang="en-US" altLang="en-US" sz="2000" baseline="-25000" dirty="0"/>
              <a:t>f</a:t>
            </a:r>
            <a:r>
              <a:rPr lang="en-US" altLang="en-US" sz="20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are these inputs to the CAPM in practice?     </a:t>
            </a:r>
            <a:r>
              <a:rPr lang="en-US" altLang="en-US" sz="2400" dirty="0">
                <a:solidFill>
                  <a:srgbClr val="0070C0"/>
                </a:solidFill>
              </a:rPr>
              <a:t>E[r</a:t>
            </a:r>
            <a:r>
              <a:rPr lang="en-US" altLang="en-US" sz="2400" baseline="-25000" dirty="0">
                <a:solidFill>
                  <a:srgbClr val="0070C0"/>
                </a:solidFill>
              </a:rPr>
              <a:t>IBM,E</a:t>
            </a:r>
            <a:r>
              <a:rPr lang="en-US" altLang="en-US" sz="2400" dirty="0">
                <a:solidFill>
                  <a:srgbClr val="0070C0"/>
                </a:solidFill>
              </a:rPr>
              <a:t>] = r</a:t>
            </a:r>
            <a:r>
              <a:rPr lang="en-US" altLang="en-US" sz="2400" baseline="-25000" dirty="0">
                <a:solidFill>
                  <a:srgbClr val="0070C0"/>
                </a:solidFill>
              </a:rPr>
              <a:t>f</a:t>
            </a:r>
            <a:r>
              <a:rPr lang="en-US" altLang="en-US" sz="2400" dirty="0">
                <a:solidFill>
                  <a:srgbClr val="0070C0"/>
                </a:solidFill>
              </a:rPr>
              <a:t> + B</a:t>
            </a:r>
            <a:r>
              <a:rPr lang="en-US" altLang="en-US" sz="2400" baseline="-25000" dirty="0">
                <a:solidFill>
                  <a:srgbClr val="0070C0"/>
                </a:solidFill>
              </a:rPr>
              <a:t>IBM,E</a:t>
            </a:r>
            <a:r>
              <a:rPr lang="en-US" altLang="en-US" sz="2400" dirty="0">
                <a:solidFill>
                  <a:srgbClr val="0070C0"/>
                </a:solidFill>
              </a:rPr>
              <a:t>(r</a:t>
            </a:r>
            <a:r>
              <a:rPr lang="en-US" altLang="en-US" sz="2400" baseline="-25000" dirty="0">
                <a:solidFill>
                  <a:srgbClr val="0070C0"/>
                </a:solidFill>
              </a:rPr>
              <a:t>m</a:t>
            </a:r>
            <a:r>
              <a:rPr lang="en-US" altLang="en-US" sz="2400" dirty="0">
                <a:solidFill>
                  <a:srgbClr val="0070C0"/>
                </a:solidFill>
              </a:rPr>
              <a:t>-r</a:t>
            </a:r>
            <a:r>
              <a:rPr lang="en-US" altLang="en-US" sz="2400" baseline="-25000" dirty="0">
                <a:solidFill>
                  <a:srgbClr val="0070C0"/>
                </a:solidFill>
              </a:rPr>
              <a:t>f</a:t>
            </a:r>
            <a:r>
              <a:rPr lang="en-US" altLang="en-US" sz="2400" dirty="0">
                <a:solidFill>
                  <a:srgbClr val="0070C0"/>
                </a:solidFill>
              </a:rPr>
              <a:t>)</a:t>
            </a:r>
            <a:endParaRPr lang="en-US" sz="2400" dirty="0">
              <a:solidFill>
                <a:srgbClr val="0070C0"/>
              </a:solidFill>
            </a:endParaRPr>
          </a:p>
        </p:txBody>
      </p:sp>
      <p:sp>
        <p:nvSpPr>
          <p:cNvPr id="3" name="Content Placeholder 2"/>
          <p:cNvSpPr>
            <a:spLocks noGrp="1"/>
          </p:cNvSpPr>
          <p:nvPr>
            <p:ph idx="1"/>
          </p:nvPr>
        </p:nvSpPr>
        <p:spPr/>
        <p:txBody>
          <a:bodyPr/>
          <a:lstStyle/>
          <a:p>
            <a:pPr marL="0" indent="0">
              <a:buNone/>
            </a:pPr>
            <a:r>
              <a:rPr lang="en-US" sz="2000" dirty="0"/>
              <a:t>r</a:t>
            </a:r>
            <a:r>
              <a:rPr lang="en-US" sz="2000" baseline="-25000" dirty="0"/>
              <a:t>f  </a:t>
            </a:r>
            <a:r>
              <a:rPr lang="en-US" sz="2000" dirty="0"/>
              <a:t>:</a:t>
            </a:r>
            <a:r>
              <a:rPr lang="en-US" altLang="en-US" sz="2000" dirty="0"/>
              <a:t>  </a:t>
            </a:r>
            <a:r>
              <a:rPr lang="en-US" altLang="en-US" sz="2000" b="1" dirty="0">
                <a:solidFill>
                  <a:srgbClr val="0070C0"/>
                </a:solidFill>
              </a:rPr>
              <a:t>risk free rate</a:t>
            </a:r>
          </a:p>
          <a:p>
            <a:pPr marL="457200" lvl="1" indent="0">
              <a:buNone/>
            </a:pPr>
            <a:r>
              <a:rPr lang="en-US" altLang="en-US" sz="2000" dirty="0"/>
              <a:t>3-month rate vs 10- or 20-year rate? (</a:t>
            </a:r>
            <a:r>
              <a:rPr lang="en-US" altLang="en-US" sz="2000" b="1" dirty="0">
                <a:solidFill>
                  <a:srgbClr val="0070C0"/>
                </a:solidFill>
              </a:rPr>
              <a:t>matching principle </a:t>
            </a:r>
            <a:r>
              <a:rPr lang="en-US" altLang="en-US" sz="2000" dirty="0"/>
              <a:t>would suggest using a long-term rate to discount long-term cash flows)</a:t>
            </a:r>
          </a:p>
          <a:p>
            <a:pPr lvl="1"/>
            <a:endParaRPr lang="en-US" altLang="en-US" sz="2000" dirty="0"/>
          </a:p>
          <a:p>
            <a:pPr marL="0" indent="0">
              <a:buNone/>
            </a:pPr>
            <a:r>
              <a:rPr lang="en-US" altLang="en-US" sz="2000" dirty="0"/>
              <a:t>B</a:t>
            </a:r>
            <a:r>
              <a:rPr lang="en-US" altLang="en-US" sz="2000" baseline="-25000" dirty="0"/>
              <a:t>IBM,E </a:t>
            </a:r>
            <a:r>
              <a:rPr lang="en-US" altLang="en-US" sz="2000" dirty="0"/>
              <a:t>: </a:t>
            </a:r>
            <a:r>
              <a:rPr lang="en-US" altLang="en-US" sz="2000" b="1" dirty="0">
                <a:solidFill>
                  <a:srgbClr val="0070C0"/>
                </a:solidFill>
              </a:rPr>
              <a:t>equity beta </a:t>
            </a:r>
            <a:r>
              <a:rPr lang="en-US" altLang="en-US" sz="2000" dirty="0"/>
              <a:t>calculated using equity returns</a:t>
            </a:r>
          </a:p>
          <a:p>
            <a:pPr lvl="1"/>
            <a:endParaRPr lang="en-US" altLang="en-US" sz="2000" dirty="0"/>
          </a:p>
          <a:p>
            <a:pPr marL="0" indent="0">
              <a:buNone/>
            </a:pPr>
            <a:r>
              <a:rPr lang="en-US" altLang="en-US" sz="2000" dirty="0"/>
              <a:t>(r</a:t>
            </a:r>
            <a:r>
              <a:rPr lang="en-US" altLang="en-US" sz="2000" baseline="-25000" dirty="0"/>
              <a:t>m</a:t>
            </a:r>
            <a:r>
              <a:rPr lang="en-US" altLang="en-US" sz="2000" dirty="0"/>
              <a:t>-r</a:t>
            </a:r>
            <a:r>
              <a:rPr lang="en-US" altLang="en-US" sz="2000" baseline="-25000" dirty="0"/>
              <a:t>f</a:t>
            </a:r>
            <a:r>
              <a:rPr lang="en-US" altLang="en-US" sz="2000" dirty="0"/>
              <a:t>) : </a:t>
            </a:r>
            <a:r>
              <a:rPr lang="en-US" altLang="en-US" sz="2000" b="1" dirty="0">
                <a:solidFill>
                  <a:srgbClr val="0070C0"/>
                </a:solidFill>
              </a:rPr>
              <a:t>market risk premium </a:t>
            </a:r>
            <a:r>
              <a:rPr lang="en-US" altLang="en-US" sz="2000" dirty="0"/>
              <a:t>(typically between 4-8%)</a:t>
            </a:r>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1D7F2C43-3A80-4BD7-9E88-221D2A2D0C7B}" type="slidenum">
              <a:rPr lang="en-US" altLang="en-US" smtClean="0"/>
              <a:pPr/>
              <a:t>8</a:t>
            </a:fld>
            <a:endParaRPr lang="en-US" altLang="en-US"/>
          </a:p>
        </p:txBody>
      </p:sp>
    </p:spTree>
    <p:extLst>
      <p:ext uri="{BB962C8B-B14F-4D97-AF65-F5344CB8AC3E}">
        <p14:creationId xmlns:p14="http://schemas.microsoft.com/office/powerpoint/2010/main" val="167491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0C4A3B4-4BBE-4B9B-843E-6B3A33A869B2}" type="slidenum">
              <a:rPr lang="en-US" altLang="en-US"/>
              <a:pPr/>
              <a:t>9</a:t>
            </a:fld>
            <a:endParaRPr lang="en-US" altLang="en-US"/>
          </a:p>
        </p:txBody>
      </p:sp>
      <p:sp>
        <p:nvSpPr>
          <p:cNvPr id="59394" name="Rectangle 2"/>
          <p:cNvSpPr>
            <a:spLocks noGrp="1" noChangeArrowheads="1"/>
          </p:cNvSpPr>
          <p:nvPr>
            <p:ph type="title"/>
          </p:nvPr>
        </p:nvSpPr>
        <p:spPr>
          <a:xfrm>
            <a:off x="762000" y="685800"/>
            <a:ext cx="7696200" cy="9144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r>
              <a:rPr lang="en-US" altLang="en-US" sz="2400" dirty="0"/>
              <a:t>How do you measure the </a:t>
            </a:r>
            <a:r>
              <a:rPr lang="en-US" altLang="en-US" sz="2400" dirty="0">
                <a:solidFill>
                  <a:srgbClr val="0070C0"/>
                </a:solidFill>
              </a:rPr>
              <a:t>cost of debt </a:t>
            </a:r>
            <a:r>
              <a:rPr lang="en-US" altLang="en-US" sz="2400" dirty="0"/>
              <a:t>in practice?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82253771"/>
              </p:ext>
            </p:extLst>
          </p:nvPr>
        </p:nvGraphicFramePr>
        <p:xfrm>
          <a:off x="762000" y="1905000"/>
          <a:ext cx="7696200" cy="15595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461738851"/>
                    </a:ext>
                  </a:extLst>
                </a:gridCol>
                <a:gridCol w="4343400">
                  <a:extLst>
                    <a:ext uri="{9D8B030D-6E8A-4147-A177-3AD203B41FA5}">
                      <a16:colId xmlns:a16="http://schemas.microsoft.com/office/drawing/2014/main" val="3447731632"/>
                    </a:ext>
                  </a:extLst>
                </a:gridCol>
              </a:tblGrid>
              <a:tr h="370840">
                <a:tc>
                  <a:txBody>
                    <a:bodyPr/>
                    <a:lstStyle/>
                    <a:p>
                      <a:r>
                        <a:rPr lang="en-US" dirty="0">
                          <a:solidFill>
                            <a:schemeClr val="tx1"/>
                          </a:solidFill>
                        </a:rPr>
                        <a:t>If…</a:t>
                      </a:r>
                    </a:p>
                  </a:txBody>
                  <a:tcPr/>
                </a:tc>
                <a:tc>
                  <a:txBody>
                    <a:bodyPr/>
                    <a:lstStyle/>
                    <a:p>
                      <a:r>
                        <a:rPr lang="en-US" dirty="0">
                          <a:solidFill>
                            <a:schemeClr val="tx1"/>
                          </a:solidFill>
                        </a:rPr>
                        <a:t>Then …</a:t>
                      </a:r>
                    </a:p>
                  </a:txBody>
                  <a:tcPr/>
                </a:tc>
                <a:extLst>
                  <a:ext uri="{0D108BD9-81ED-4DB2-BD59-A6C34878D82A}">
                    <a16:rowId xmlns:a16="http://schemas.microsoft.com/office/drawing/2014/main" val="2997458453"/>
                  </a:ext>
                </a:extLst>
              </a:tr>
              <a:tr h="370840">
                <a:tc>
                  <a:txBody>
                    <a:bodyPr/>
                    <a:lstStyle/>
                    <a:p>
                      <a:r>
                        <a:rPr lang="en-US" altLang="en-US" sz="1800" dirty="0"/>
                        <a:t>If the firm has a sizeable amount of </a:t>
                      </a:r>
                      <a:r>
                        <a:rPr lang="en-US" altLang="en-US" sz="1800" b="1" dirty="0">
                          <a:solidFill>
                            <a:srgbClr val="0070C0"/>
                          </a:solidFill>
                        </a:rPr>
                        <a:t>bonds</a:t>
                      </a:r>
                      <a:r>
                        <a:rPr lang="en-US" altLang="en-US" sz="1800" dirty="0"/>
                        <a:t> outstanding</a:t>
                      </a:r>
                      <a:r>
                        <a:rPr lang="en-US" altLang="en-US" sz="1800" baseline="0" dirty="0"/>
                        <a:t> </a:t>
                      </a:r>
                      <a:r>
                        <a:rPr lang="en-US" altLang="en-US" sz="1800" dirty="0"/>
                        <a:t>and the bonds are traded…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t>..the </a:t>
                      </a:r>
                      <a:r>
                        <a:rPr lang="en-US" altLang="en-US" sz="1800" b="1" dirty="0">
                          <a:solidFill>
                            <a:srgbClr val="0070C0"/>
                          </a:solidFill>
                        </a:rPr>
                        <a:t>yield to maturity</a:t>
                      </a:r>
                      <a:r>
                        <a:rPr lang="en-US" altLang="en-US" sz="1800" dirty="0"/>
                        <a:t> on a long-term, recently traded, no special feature bond can be used to</a:t>
                      </a:r>
                      <a:r>
                        <a:rPr lang="en-US" altLang="en-US" sz="1800" baseline="0" dirty="0"/>
                        <a:t> estimate the cost of debt</a:t>
                      </a:r>
                      <a:r>
                        <a:rPr lang="en-US" altLang="en-US" sz="1800" dirty="0"/>
                        <a:t>.</a:t>
                      </a:r>
                    </a:p>
                    <a:p>
                      <a:endParaRPr lang="en-US" dirty="0"/>
                    </a:p>
                  </a:txBody>
                  <a:tcPr/>
                </a:tc>
                <a:extLst>
                  <a:ext uri="{0D108BD9-81ED-4DB2-BD59-A6C34878D82A}">
                    <a16:rowId xmlns:a16="http://schemas.microsoft.com/office/drawing/2014/main" val="2700574279"/>
                  </a:ext>
                </a:extLst>
              </a:tr>
            </a:tbl>
          </a:graphicData>
        </a:graphic>
      </p:graphicFrame>
    </p:spTree>
    <p:extLst>
      <p:ext uri="{BB962C8B-B14F-4D97-AF65-F5344CB8AC3E}">
        <p14:creationId xmlns:p14="http://schemas.microsoft.com/office/powerpoint/2010/main" val="2893287506"/>
      </p:ext>
    </p:extLst>
  </p:cSld>
  <p:clrMapOvr>
    <a:masterClrMapping/>
  </p:clrMapOvr>
  <p:transition/>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Studio</Template>
  <TotalTime>8323</TotalTime>
  <Words>3788</Words>
  <Application>Microsoft Office PowerPoint</Application>
  <PresentationFormat>On-screen Show (4:3)</PresentationFormat>
  <Paragraphs>578</Paragraphs>
  <Slides>60</Slides>
  <Notes>32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60</vt:i4>
      </vt:variant>
    </vt:vector>
  </HeadingPairs>
  <TitlesOfParts>
    <vt:vector size="72" baseType="lpstr">
      <vt:lpstr>ＭＳ Ｐゴシック</vt:lpstr>
      <vt:lpstr>Arial</vt:lpstr>
      <vt:lpstr>Arial Black</vt:lpstr>
      <vt:lpstr>Cambria Math</vt:lpstr>
      <vt:lpstr>Garamond</vt:lpstr>
      <vt:lpstr>Times</vt:lpstr>
      <vt:lpstr>Times New Roman</vt:lpstr>
      <vt:lpstr>Wingdings</vt:lpstr>
      <vt:lpstr>Studio</vt:lpstr>
      <vt:lpstr>Default Design</vt:lpstr>
      <vt:lpstr>Equation</vt:lpstr>
      <vt:lpstr>Unknown</vt:lpstr>
      <vt:lpstr>The Firm’s Overall  Cost of Capital (WACC), Capital Structure Considerations</vt:lpstr>
      <vt:lpstr>Discussion Topics</vt:lpstr>
      <vt:lpstr>WACC – the weighted average cost of capital from the various sources of financing</vt:lpstr>
      <vt:lpstr>Sources of capital</vt:lpstr>
      <vt:lpstr>Market-value balance sheet</vt:lpstr>
      <vt:lpstr>Market-value balance sheet</vt:lpstr>
      <vt:lpstr>Cost of capital:  common stock </vt:lpstr>
      <vt:lpstr>What are these inputs to the CAPM in practice?     E[rIBM,E] = rf + BIBM,E(rm-rf)</vt:lpstr>
      <vt:lpstr>How do you measure the cost of debt in practice?</vt:lpstr>
      <vt:lpstr>The weighted average cost of capital </vt:lpstr>
      <vt:lpstr>WACC Example</vt:lpstr>
      <vt:lpstr>WACC Example, cont. Assume r_E=14.75%  ,  r_D=6.09%</vt:lpstr>
      <vt:lpstr>Example WACCs</vt:lpstr>
      <vt:lpstr>Miscellaneous points on cost of capital </vt:lpstr>
      <vt:lpstr>So when will you use the WACC as the discount rate?</vt:lpstr>
      <vt:lpstr>Cost of debt &lt; WACC &lt; cost of equity</vt:lpstr>
      <vt:lpstr>WACC summary</vt:lpstr>
      <vt:lpstr>Concept check - Firm value</vt:lpstr>
      <vt:lpstr>Review terminology for your personal study (some of these terms are in the assigned reading)</vt:lpstr>
      <vt:lpstr>Discussion Topics</vt:lpstr>
      <vt:lpstr>Uber Boosts Bond Sale to $2 Billion With Orders Swelling                       -- Bloomberg October 16, 2018</vt:lpstr>
      <vt:lpstr>Why debt and not equity?               …  Or why equity and not debt?</vt:lpstr>
      <vt:lpstr>Debt vs Equity</vt:lpstr>
      <vt:lpstr>Example of how EPS is affected with and without leverage: All Equity Scenario</vt:lpstr>
      <vt:lpstr>Example of how EPS is affected with and without leverage: 50% Debt 50% Equity Scenario</vt:lpstr>
      <vt:lpstr> The effect of leverage on EPS from prior example</vt:lpstr>
      <vt:lpstr>First capital structure observation:  Even though firms within the same industry normally have similar capital structures, there variation within industries.  </vt:lpstr>
      <vt:lpstr>Questions related to within industry variation…</vt:lpstr>
      <vt:lpstr>Second capital structure observation:  Capital structures vary widely across industries </vt:lpstr>
      <vt:lpstr>Questions related to variation across industries…</vt:lpstr>
      <vt:lpstr>Discussion topics</vt:lpstr>
      <vt:lpstr>M&amp;M Proposition 1: (“perfect capital market” assumptions)</vt:lpstr>
      <vt:lpstr>M&amp;M Proposition 1 (continued):</vt:lpstr>
      <vt:lpstr>M&amp;M  Restated   (This shows the importance of M&amp;M)</vt:lpstr>
      <vt:lpstr>Figure 16.3 Unlevered Versus Levered Cash Flows with Perfect Capital Markets</vt:lpstr>
      <vt:lpstr>M&amp;M’s Proposition I </vt:lpstr>
      <vt:lpstr>Without tax benefits to debt the firm’s cost of capital would be a simple weighted average</vt:lpstr>
      <vt:lpstr>Figure 16.5: WACC and leverage with perfect capital market assumptions</vt:lpstr>
      <vt:lpstr>Concept check</vt:lpstr>
      <vt:lpstr>Debt provides tax benefits</vt:lpstr>
      <vt:lpstr>Interest deduction and firm value</vt:lpstr>
      <vt:lpstr>Kroger’s Income with and without Leverage, 2015 ($ millions)</vt:lpstr>
      <vt:lpstr>Example: Computing the interest tax shield</vt:lpstr>
      <vt:lpstr>Example, continued</vt:lpstr>
      <vt:lpstr>Example, continued</vt:lpstr>
      <vt:lpstr>46</vt:lpstr>
      <vt:lpstr>Example 2: Computing the interest tax shield</vt:lpstr>
      <vt:lpstr>Example 2, continued</vt:lpstr>
      <vt:lpstr>Example 2, continued</vt:lpstr>
      <vt:lpstr>How is the market value of the firm affected by the tax savings?</vt:lpstr>
      <vt:lpstr>How is the market value of the firm affected by the tax savings?</vt:lpstr>
      <vt:lpstr>Weighted Average Cost of Capital with Taxes </vt:lpstr>
      <vt:lpstr>Figure 16.7:  The WACC with and without Corporate Taxes</vt:lpstr>
      <vt:lpstr>Discussion topics</vt:lpstr>
      <vt:lpstr>Financial distress:   “You can lose the pizza, too”</vt:lpstr>
      <vt:lpstr>Financial distress ≠ Bankruptcy ≠ Liquidation</vt:lpstr>
      <vt:lpstr>Concept check  VL = VU + t * D - PV(Financial distress)</vt:lpstr>
      <vt:lpstr>Summary of main ideas:</vt:lpstr>
      <vt:lpstr>Why (when?) is the debt tax shield = t*D?</vt:lpstr>
      <vt:lpstr>Figure 16.8: Optimal Leverage with Taxes and Financial Distress Costs </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WACC</dc:title>
  <dc:creator>Schonlau, Robert Dr.</dc:creator>
  <cp:lastModifiedBy>Schonlau,Rob</cp:lastModifiedBy>
  <cp:revision>107</cp:revision>
  <dcterms:created xsi:type="dcterms:W3CDTF">2007-02-20T06:44:20Z</dcterms:created>
  <dcterms:modified xsi:type="dcterms:W3CDTF">2026-04-20T23:11:59Z</dcterms:modified>
</cp:coreProperties>
</file>