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4"/>
    <p:sldMasterId id="2147483800" r:id="rId5"/>
    <p:sldMasterId id="2147483806" r:id="rId6"/>
  </p:sldMasterIdLst>
  <p:notesMasterIdLst>
    <p:notesMasterId r:id="rId34"/>
  </p:notesMasterIdLst>
  <p:handoutMasterIdLst>
    <p:handoutMasterId r:id="rId35"/>
  </p:handoutMasterIdLst>
  <p:sldIdLst>
    <p:sldId id="630" r:id="rId7"/>
    <p:sldId id="361" r:id="rId8"/>
    <p:sldId id="749" r:id="rId9"/>
    <p:sldId id="750" r:id="rId10"/>
    <p:sldId id="751" r:id="rId11"/>
    <p:sldId id="752" r:id="rId12"/>
    <p:sldId id="753" r:id="rId13"/>
    <p:sldId id="754" r:id="rId14"/>
    <p:sldId id="755" r:id="rId15"/>
    <p:sldId id="758" r:id="rId16"/>
    <p:sldId id="759" r:id="rId17"/>
    <p:sldId id="761" r:id="rId18"/>
    <p:sldId id="760" r:id="rId19"/>
    <p:sldId id="757" r:id="rId20"/>
    <p:sldId id="756" r:id="rId21"/>
    <p:sldId id="762" r:id="rId22"/>
    <p:sldId id="763" r:id="rId23"/>
    <p:sldId id="764" r:id="rId24"/>
    <p:sldId id="765" r:id="rId25"/>
    <p:sldId id="766" r:id="rId26"/>
    <p:sldId id="767" r:id="rId27"/>
    <p:sldId id="768" r:id="rId28"/>
    <p:sldId id="769" r:id="rId29"/>
    <p:sldId id="771" r:id="rId30"/>
    <p:sldId id="358" r:id="rId31"/>
    <p:sldId id="727" r:id="rId32"/>
    <p:sldId id="5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5B0"/>
    <a:srgbClr val="00589A"/>
    <a:srgbClr val="00A4DE"/>
    <a:srgbClr val="22B5D8"/>
    <a:srgbClr val="39393B"/>
    <a:srgbClr val="1F471F"/>
    <a:srgbClr val="FF9900"/>
    <a:srgbClr val="E8FAFC"/>
    <a:srgbClr val="DA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7" autoAdjust="0"/>
    <p:restoredTop sz="63626" autoAdjust="0"/>
  </p:normalViewPr>
  <p:slideViewPr>
    <p:cSldViewPr snapToGrid="0">
      <p:cViewPr varScale="1">
        <p:scale>
          <a:sx n="97" d="100"/>
          <a:sy n="97" d="100"/>
        </p:scale>
        <p:origin x="4014" y="90"/>
      </p:cViewPr>
      <p:guideLst/>
    </p:cSldViewPr>
  </p:slideViewPr>
  <p:outlineViewPr>
    <p:cViewPr>
      <p:scale>
        <a:sx n="33" d="100"/>
        <a:sy n="33" d="100"/>
      </p:scale>
      <p:origin x="0" y="-14440"/>
    </p:cViewPr>
  </p:outlineViewPr>
  <p:notesTextViewPr>
    <p:cViewPr>
      <p:scale>
        <a:sx n="125" d="100"/>
        <a:sy n="125" d="100"/>
      </p:scale>
      <p:origin x="0" y="0"/>
    </p:cViewPr>
  </p:notesTextViewPr>
  <p:sorterViewPr>
    <p:cViewPr varScale="1">
      <p:scale>
        <a:sx n="67" d="100"/>
        <a:sy n="67" d="100"/>
      </p:scale>
      <p:origin x="0" y="0"/>
    </p:cViewPr>
  </p:sorterViewPr>
  <p:notesViewPr>
    <p:cSldViewPr snapToGrid="0">
      <p:cViewPr varScale="1">
        <p:scale>
          <a:sx n="68" d="100"/>
          <a:sy n="68" d="100"/>
        </p:scale>
        <p:origin x="249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lie\Desktop\Rob%20classes\BUS%20641\lectures\module%203\retur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lie\Desktop\Rob%20classes\BUS%20641\lectures\module%203\retur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lie\Desktop\Rob%20classes\BUS%20641\lectures\module%203\return%20dat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68165086848819E-2"/>
          <c:y val="7.036788771754568E-2"/>
          <c:w val="0.84503301836975497"/>
          <c:h val="0.84538067113139503"/>
        </c:manualLayout>
      </c:layout>
      <c:scatterChart>
        <c:scatterStyle val="lineMarker"/>
        <c:varyColors val="0"/>
        <c:ser>
          <c:idx val="0"/>
          <c:order val="0"/>
          <c:tx>
            <c:v>Baseline Portfolio 3 Assets</c:v>
          </c:tx>
          <c:spPr>
            <a:ln w="25400" cap="rnd">
              <a:noFill/>
              <a:round/>
            </a:ln>
            <a:effectLst/>
          </c:spPr>
          <c:marker>
            <c:symbol val="circle"/>
            <c:size val="3"/>
            <c:spPr>
              <a:solidFill>
                <a:schemeClr val="accent1"/>
              </a:solidFill>
              <a:ln w="9525">
                <a:solidFill>
                  <a:schemeClr val="accent1"/>
                </a:solidFill>
              </a:ln>
              <a:effectLst/>
            </c:spPr>
          </c:marker>
          <c:xVal>
            <c:numRef>
              <c:f>'frontiers, weights, CALs'!$F$34:$F$534</c:f>
              <c:numCache>
                <c:formatCode>0.00%</c:formatCode>
                <c:ptCount val="501"/>
                <c:pt idx="0">
                  <c:v>0.11725123130784018</c:v>
                </c:pt>
                <c:pt idx="1">
                  <c:v>0.16356098972217364</c:v>
                </c:pt>
                <c:pt idx="2">
                  <c:v>0.14856814190809664</c:v>
                </c:pt>
                <c:pt idx="3">
                  <c:v>0.19985006098431143</c:v>
                </c:pt>
                <c:pt idx="4">
                  <c:v>0.11458249965710857</c:v>
                </c:pt>
                <c:pt idx="5">
                  <c:v>0.21863973499169911</c:v>
                </c:pt>
                <c:pt idx="6">
                  <c:v>0.12538274465388025</c:v>
                </c:pt>
                <c:pt idx="7">
                  <c:v>8.5166098348254532E-2</c:v>
                </c:pt>
                <c:pt idx="8">
                  <c:v>0.11551850589194386</c:v>
                </c:pt>
                <c:pt idx="9">
                  <c:v>0.19583608429636279</c:v>
                </c:pt>
                <c:pt idx="10">
                  <c:v>0.14930918744825697</c:v>
                </c:pt>
                <c:pt idx="11">
                  <c:v>0.1252026798252949</c:v>
                </c:pt>
                <c:pt idx="12">
                  <c:v>0.19317673860181475</c:v>
                </c:pt>
                <c:pt idx="13">
                  <c:v>0.11344392756682142</c:v>
                </c:pt>
                <c:pt idx="14">
                  <c:v>0.22798505420331308</c:v>
                </c:pt>
                <c:pt idx="15">
                  <c:v>0.19722333478953619</c:v>
                </c:pt>
                <c:pt idx="16">
                  <c:v>0.14268607364816457</c:v>
                </c:pt>
                <c:pt idx="17">
                  <c:v>0.14050902617926372</c:v>
                </c:pt>
                <c:pt idx="18">
                  <c:v>0.12827363548415321</c:v>
                </c:pt>
                <c:pt idx="19">
                  <c:v>0.14766845061155229</c:v>
                </c:pt>
                <c:pt idx="20">
                  <c:v>0.11222293209224159</c:v>
                </c:pt>
                <c:pt idx="21">
                  <c:v>0.13105973937524346</c:v>
                </c:pt>
                <c:pt idx="22">
                  <c:v>0.11147159485128633</c:v>
                </c:pt>
                <c:pt idx="23">
                  <c:v>0.13314824663357644</c:v>
                </c:pt>
                <c:pt idx="24">
                  <c:v>0.16296107736831689</c:v>
                </c:pt>
                <c:pt idx="25">
                  <c:v>0.17551280887621595</c:v>
                </c:pt>
                <c:pt idx="26">
                  <c:v>0.12376329259420711</c:v>
                </c:pt>
                <c:pt idx="27">
                  <c:v>0.10125481716513386</c:v>
                </c:pt>
                <c:pt idx="28">
                  <c:v>0.10427418610886378</c:v>
                </c:pt>
                <c:pt idx="29">
                  <c:v>0.12721745099619367</c:v>
                </c:pt>
                <c:pt idx="30">
                  <c:v>0.14885142883943922</c:v>
                </c:pt>
                <c:pt idx="31">
                  <c:v>0.10226249930053685</c:v>
                </c:pt>
                <c:pt idx="32">
                  <c:v>0.12822483155310191</c:v>
                </c:pt>
                <c:pt idx="33">
                  <c:v>0.13951164745286176</c:v>
                </c:pt>
                <c:pt idx="34">
                  <c:v>0.13365296247059455</c:v>
                </c:pt>
                <c:pt idx="35">
                  <c:v>0.11518851114122575</c:v>
                </c:pt>
                <c:pt idx="36">
                  <c:v>0.10690784445317876</c:v>
                </c:pt>
                <c:pt idx="37">
                  <c:v>0.17318677683055558</c:v>
                </c:pt>
                <c:pt idx="38">
                  <c:v>0.17070322220338149</c:v>
                </c:pt>
                <c:pt idx="39">
                  <c:v>0.22003566890164711</c:v>
                </c:pt>
                <c:pt idx="40">
                  <c:v>0.22055671858964579</c:v>
                </c:pt>
                <c:pt idx="41">
                  <c:v>0.17633467352111154</c:v>
                </c:pt>
                <c:pt idx="42">
                  <c:v>0.19818884816328178</c:v>
                </c:pt>
                <c:pt idx="43">
                  <c:v>0.20605970273078911</c:v>
                </c:pt>
                <c:pt idx="44">
                  <c:v>0.15183610630640737</c:v>
                </c:pt>
                <c:pt idx="45">
                  <c:v>0.15796091184724256</c:v>
                </c:pt>
                <c:pt idx="46">
                  <c:v>0.13057242235319311</c:v>
                </c:pt>
                <c:pt idx="47">
                  <c:v>0.18867612455484292</c:v>
                </c:pt>
                <c:pt idx="48">
                  <c:v>0.15656011098435785</c:v>
                </c:pt>
                <c:pt idx="49">
                  <c:v>0.10515416873384377</c:v>
                </c:pt>
                <c:pt idx="50">
                  <c:v>0.15687235919172204</c:v>
                </c:pt>
                <c:pt idx="51">
                  <c:v>0.14399167455637768</c:v>
                </c:pt>
                <c:pt idx="52">
                  <c:v>0.12737608109203188</c:v>
                </c:pt>
                <c:pt idx="53">
                  <c:v>0.10468804672589815</c:v>
                </c:pt>
                <c:pt idx="54">
                  <c:v>0.22237907916747598</c:v>
                </c:pt>
                <c:pt idx="55">
                  <c:v>0.12617522767538336</c:v>
                </c:pt>
                <c:pt idx="56">
                  <c:v>0.20201702136408434</c:v>
                </c:pt>
                <c:pt idx="57">
                  <c:v>0.15642169224274888</c:v>
                </c:pt>
                <c:pt idx="58">
                  <c:v>0.14557290912479121</c:v>
                </c:pt>
                <c:pt idx="59">
                  <c:v>0.18463309655845533</c:v>
                </c:pt>
                <c:pt idx="60">
                  <c:v>0.21493620014286766</c:v>
                </c:pt>
                <c:pt idx="61">
                  <c:v>9.6227589866824836E-2</c:v>
                </c:pt>
                <c:pt idx="62">
                  <c:v>9.3252058963269172E-2</c:v>
                </c:pt>
                <c:pt idx="63">
                  <c:v>0.1435235929856829</c:v>
                </c:pt>
                <c:pt idx="64">
                  <c:v>0.1872613072334742</c:v>
                </c:pt>
                <c:pt idx="65">
                  <c:v>0.10879217685952938</c:v>
                </c:pt>
                <c:pt idx="66">
                  <c:v>0.16779822687555693</c:v>
                </c:pt>
                <c:pt idx="67">
                  <c:v>0.1036875894074745</c:v>
                </c:pt>
                <c:pt idx="68">
                  <c:v>8.6818066857833123E-2</c:v>
                </c:pt>
                <c:pt idx="69">
                  <c:v>0.22356604865947163</c:v>
                </c:pt>
                <c:pt idx="70">
                  <c:v>0.10236067971376901</c:v>
                </c:pt>
                <c:pt idx="71">
                  <c:v>0.15224632207985925</c:v>
                </c:pt>
                <c:pt idx="72">
                  <c:v>9.0216300859342777E-2</c:v>
                </c:pt>
                <c:pt idx="73">
                  <c:v>0.14846452079734263</c:v>
                </c:pt>
                <c:pt idx="74">
                  <c:v>0.12363875138573331</c:v>
                </c:pt>
                <c:pt idx="75">
                  <c:v>0.17345009599507416</c:v>
                </c:pt>
                <c:pt idx="76">
                  <c:v>0.11078191674785638</c:v>
                </c:pt>
                <c:pt idx="77">
                  <c:v>8.9628472245318003E-2</c:v>
                </c:pt>
                <c:pt idx="78">
                  <c:v>0.11004222968982721</c:v>
                </c:pt>
                <c:pt idx="79">
                  <c:v>9.9505527275440167E-2</c:v>
                </c:pt>
                <c:pt idx="80">
                  <c:v>0.19170600700397072</c:v>
                </c:pt>
                <c:pt idx="81">
                  <c:v>0.13589029999202543</c:v>
                </c:pt>
                <c:pt idx="82">
                  <c:v>0.14288414515985592</c:v>
                </c:pt>
                <c:pt idx="83">
                  <c:v>0.17634685769790434</c:v>
                </c:pt>
                <c:pt idx="84">
                  <c:v>0.14388458244472468</c:v>
                </c:pt>
                <c:pt idx="85">
                  <c:v>0.14771460355742441</c:v>
                </c:pt>
                <c:pt idx="86">
                  <c:v>0.1654128187268413</c:v>
                </c:pt>
                <c:pt idx="87">
                  <c:v>0.16250978172677974</c:v>
                </c:pt>
                <c:pt idx="88">
                  <c:v>0.10497961199193709</c:v>
                </c:pt>
                <c:pt idx="89">
                  <c:v>0.12358534990135442</c:v>
                </c:pt>
                <c:pt idx="90">
                  <c:v>0.19440254245071356</c:v>
                </c:pt>
                <c:pt idx="91">
                  <c:v>0.13409249635328899</c:v>
                </c:pt>
                <c:pt idx="92">
                  <c:v>0.1347356227340212</c:v>
                </c:pt>
                <c:pt idx="93">
                  <c:v>0.18858194078908563</c:v>
                </c:pt>
                <c:pt idx="94">
                  <c:v>0.10719077968056617</c:v>
                </c:pt>
                <c:pt idx="95">
                  <c:v>0.13819060717575651</c:v>
                </c:pt>
                <c:pt idx="96">
                  <c:v>0.1432629891024601</c:v>
                </c:pt>
                <c:pt idx="97">
                  <c:v>0.15613650592639361</c:v>
                </c:pt>
                <c:pt idx="98">
                  <c:v>0.17150228122701278</c:v>
                </c:pt>
                <c:pt idx="99">
                  <c:v>0.11031649456262756</c:v>
                </c:pt>
                <c:pt idx="100">
                  <c:v>0.1693927893686093</c:v>
                </c:pt>
                <c:pt idx="101">
                  <c:v>0.12241187796738583</c:v>
                </c:pt>
                <c:pt idx="102">
                  <c:v>8.8822142399021919E-2</c:v>
                </c:pt>
                <c:pt idx="103">
                  <c:v>0.13163236154008132</c:v>
                </c:pt>
                <c:pt idx="104">
                  <c:v>0.1008317533388873</c:v>
                </c:pt>
                <c:pt idx="105">
                  <c:v>0.22109426387416001</c:v>
                </c:pt>
                <c:pt idx="106">
                  <c:v>0.12228324351625623</c:v>
                </c:pt>
                <c:pt idx="107">
                  <c:v>0.15464054796898499</c:v>
                </c:pt>
                <c:pt idx="108">
                  <c:v>0.15811659792624685</c:v>
                </c:pt>
                <c:pt idx="109">
                  <c:v>0.10131178523502272</c:v>
                </c:pt>
                <c:pt idx="110">
                  <c:v>0.15392954776752696</c:v>
                </c:pt>
                <c:pt idx="111">
                  <c:v>0.14217956876762672</c:v>
                </c:pt>
                <c:pt idx="112">
                  <c:v>0.16376583240399456</c:v>
                </c:pt>
                <c:pt idx="113">
                  <c:v>0.1438553390886104</c:v>
                </c:pt>
                <c:pt idx="114">
                  <c:v>0.11384814243720413</c:v>
                </c:pt>
                <c:pt idx="115">
                  <c:v>0.17132740616063699</c:v>
                </c:pt>
                <c:pt idx="116">
                  <c:v>0.12660586369564109</c:v>
                </c:pt>
                <c:pt idx="117">
                  <c:v>0.11670138404412427</c:v>
                </c:pt>
                <c:pt idx="118">
                  <c:v>0.12044008695405549</c:v>
                </c:pt>
                <c:pt idx="119">
                  <c:v>0.16236665637213102</c:v>
                </c:pt>
                <c:pt idx="120">
                  <c:v>0.1565084634088299</c:v>
                </c:pt>
                <c:pt idx="121">
                  <c:v>0.16346555859033335</c:v>
                </c:pt>
                <c:pt idx="122">
                  <c:v>0.12318096350635441</c:v>
                </c:pt>
                <c:pt idx="123">
                  <c:v>0.21368106866981956</c:v>
                </c:pt>
                <c:pt idx="124">
                  <c:v>0.18444511982877984</c:v>
                </c:pt>
                <c:pt idx="125">
                  <c:v>0.15257145716057446</c:v>
                </c:pt>
                <c:pt idx="126">
                  <c:v>0.13085790619823165</c:v>
                </c:pt>
                <c:pt idx="127">
                  <c:v>9.9719355189912415E-2</c:v>
                </c:pt>
                <c:pt idx="128">
                  <c:v>0.10488186269710695</c:v>
                </c:pt>
                <c:pt idx="129">
                  <c:v>0.16174640827828565</c:v>
                </c:pt>
                <c:pt idx="130">
                  <c:v>0.14856691041352685</c:v>
                </c:pt>
                <c:pt idx="131">
                  <c:v>0.16400104798726856</c:v>
                </c:pt>
                <c:pt idx="132">
                  <c:v>0.20779204621776853</c:v>
                </c:pt>
                <c:pt idx="133">
                  <c:v>0.18386920270869533</c:v>
                </c:pt>
                <c:pt idx="134">
                  <c:v>0.13785831676079063</c:v>
                </c:pt>
                <c:pt idx="135">
                  <c:v>0.19666292289153048</c:v>
                </c:pt>
                <c:pt idx="136">
                  <c:v>0.15420044695734972</c:v>
                </c:pt>
                <c:pt idx="137">
                  <c:v>0.1153132014568303</c:v>
                </c:pt>
                <c:pt idx="138">
                  <c:v>0.12609449387981497</c:v>
                </c:pt>
                <c:pt idx="139">
                  <c:v>0.12404955754223081</c:v>
                </c:pt>
                <c:pt idx="140">
                  <c:v>0.21603336282252256</c:v>
                </c:pt>
                <c:pt idx="141">
                  <c:v>0.17563106593723843</c:v>
                </c:pt>
                <c:pt idx="142">
                  <c:v>0.15468480352816241</c:v>
                </c:pt>
                <c:pt idx="143">
                  <c:v>0.16829104029417929</c:v>
                </c:pt>
                <c:pt idx="144">
                  <c:v>0.22264781949821544</c:v>
                </c:pt>
                <c:pt idx="145">
                  <c:v>0.18774852684816087</c:v>
                </c:pt>
                <c:pt idx="146">
                  <c:v>0.15003051505080481</c:v>
                </c:pt>
                <c:pt idx="147">
                  <c:v>0.11797180134165808</c:v>
                </c:pt>
                <c:pt idx="148">
                  <c:v>0.14543379698425477</c:v>
                </c:pt>
                <c:pt idx="149">
                  <c:v>0.14661038654304481</c:v>
                </c:pt>
                <c:pt idx="150">
                  <c:v>0.16731067030963487</c:v>
                </c:pt>
                <c:pt idx="151">
                  <c:v>0.10779542274610807</c:v>
                </c:pt>
                <c:pt idx="152">
                  <c:v>0.12967283982081054</c:v>
                </c:pt>
                <c:pt idx="153">
                  <c:v>0.10463247305162864</c:v>
                </c:pt>
                <c:pt idx="154">
                  <c:v>0.15755433092211146</c:v>
                </c:pt>
                <c:pt idx="155">
                  <c:v>9.7909981260559623E-2</c:v>
                </c:pt>
                <c:pt idx="156">
                  <c:v>0.13068359771050037</c:v>
                </c:pt>
                <c:pt idx="157">
                  <c:v>0.1649357170628456</c:v>
                </c:pt>
                <c:pt idx="158">
                  <c:v>0.14460607866878578</c:v>
                </c:pt>
                <c:pt idx="159">
                  <c:v>0.13767173917351697</c:v>
                </c:pt>
                <c:pt idx="160">
                  <c:v>0.11797180134165808</c:v>
                </c:pt>
                <c:pt idx="161">
                  <c:v>8.7154706598402215E-2</c:v>
                </c:pt>
                <c:pt idx="162">
                  <c:v>0.11721150281583763</c:v>
                </c:pt>
                <c:pt idx="163">
                  <c:v>0.2012059351644673</c:v>
                </c:pt>
                <c:pt idx="164">
                  <c:v>0.21493620014286766</c:v>
                </c:pt>
                <c:pt idx="165">
                  <c:v>0.16102876519705991</c:v>
                </c:pt>
                <c:pt idx="166">
                  <c:v>0.10340648032703829</c:v>
                </c:pt>
                <c:pt idx="167">
                  <c:v>0.16749061805775223</c:v>
                </c:pt>
                <c:pt idx="168">
                  <c:v>8.4543995358599883E-2</c:v>
                </c:pt>
                <c:pt idx="169">
                  <c:v>0.15692770259632244</c:v>
                </c:pt>
                <c:pt idx="170">
                  <c:v>0.13570364439349888</c:v>
                </c:pt>
                <c:pt idx="171">
                  <c:v>0.1693927893686093</c:v>
                </c:pt>
                <c:pt idx="172">
                  <c:v>0.15746191330629672</c:v>
                </c:pt>
                <c:pt idx="173">
                  <c:v>0.14314335148273011</c:v>
                </c:pt>
                <c:pt idx="174">
                  <c:v>0.13917052962569432</c:v>
                </c:pt>
                <c:pt idx="175">
                  <c:v>0.11778233967043768</c:v>
                </c:pt>
                <c:pt idx="176">
                  <c:v>0.1595326198974715</c:v>
                </c:pt>
                <c:pt idx="177">
                  <c:v>0.11983844558917099</c:v>
                </c:pt>
                <c:pt idx="178">
                  <c:v>0.14772671885135488</c:v>
                </c:pt>
                <c:pt idx="179">
                  <c:v>0.20390465831555626</c:v>
                </c:pt>
                <c:pt idx="180">
                  <c:v>0.11655745439523343</c:v>
                </c:pt>
                <c:pt idx="181">
                  <c:v>0.13066754466585193</c:v>
                </c:pt>
                <c:pt idx="182">
                  <c:v>0.17431218230191309</c:v>
                </c:pt>
                <c:pt idx="183">
                  <c:v>8.7968095309106042E-2</c:v>
                </c:pt>
                <c:pt idx="184">
                  <c:v>0.11891170039436344</c:v>
                </c:pt>
                <c:pt idx="185">
                  <c:v>0.15875440186387629</c:v>
                </c:pt>
                <c:pt idx="186">
                  <c:v>0.1547799068643691</c:v>
                </c:pt>
                <c:pt idx="187">
                  <c:v>0.13066754466585193</c:v>
                </c:pt>
                <c:pt idx="188">
                  <c:v>0.17249415236179697</c:v>
                </c:pt>
                <c:pt idx="189">
                  <c:v>0.11577922992738018</c:v>
                </c:pt>
                <c:pt idx="190">
                  <c:v>0.18709825079193518</c:v>
                </c:pt>
                <c:pt idx="191">
                  <c:v>0.13696807424678517</c:v>
                </c:pt>
                <c:pt idx="192">
                  <c:v>0.16800709897641727</c:v>
                </c:pt>
                <c:pt idx="193">
                  <c:v>0.17265422101605463</c:v>
                </c:pt>
                <c:pt idx="194">
                  <c:v>0.14247448490104961</c:v>
                </c:pt>
                <c:pt idx="195">
                  <c:v>0.16027909707171786</c:v>
                </c:pt>
                <c:pt idx="196">
                  <c:v>0.22816526736977699</c:v>
                </c:pt>
                <c:pt idx="197">
                  <c:v>0.11861443931843504</c:v>
                </c:pt>
                <c:pt idx="198">
                  <c:v>0.14372949662702325</c:v>
                </c:pt>
                <c:pt idx="199">
                  <c:v>0.15787776080617189</c:v>
                </c:pt>
                <c:pt idx="200">
                  <c:v>0.15473133015768478</c:v>
                </c:pt>
                <c:pt idx="201">
                  <c:v>0.16766501171077691</c:v>
                </c:pt>
                <c:pt idx="202">
                  <c:v>0.1437141089102342</c:v>
                </c:pt>
                <c:pt idx="203">
                  <c:v>9.1605090219723601E-2</c:v>
                </c:pt>
                <c:pt idx="204">
                  <c:v>0.22125246892339342</c:v>
                </c:pt>
                <c:pt idx="205">
                  <c:v>0.18294100100523131</c:v>
                </c:pt>
                <c:pt idx="206">
                  <c:v>0.10859194334306396</c:v>
                </c:pt>
                <c:pt idx="207">
                  <c:v>9.848368377054742E-2</c:v>
                </c:pt>
                <c:pt idx="208">
                  <c:v>0.19989480589731473</c:v>
                </c:pt>
                <c:pt idx="209">
                  <c:v>0.12842309746299843</c:v>
                </c:pt>
                <c:pt idx="210">
                  <c:v>0.10364463571047589</c:v>
                </c:pt>
                <c:pt idx="211">
                  <c:v>0.11980771433187946</c:v>
                </c:pt>
                <c:pt idx="212">
                  <c:v>0.12004207270633235</c:v>
                </c:pt>
                <c:pt idx="213">
                  <c:v>0.21337283691380846</c:v>
                </c:pt>
                <c:pt idx="214">
                  <c:v>0.12378182948306143</c:v>
                </c:pt>
                <c:pt idx="215">
                  <c:v>0.1215741937434771</c:v>
                </c:pt>
                <c:pt idx="216">
                  <c:v>0.14193976131244421</c:v>
                </c:pt>
                <c:pt idx="217">
                  <c:v>0.15330329485430769</c:v>
                </c:pt>
                <c:pt idx="218">
                  <c:v>0.21270651620818257</c:v>
                </c:pt>
                <c:pt idx="219">
                  <c:v>0.16048114296930505</c:v>
                </c:pt>
                <c:pt idx="220">
                  <c:v>0.12732796569713342</c:v>
                </c:pt>
                <c:pt idx="221">
                  <c:v>0.17086173603906896</c:v>
                </c:pt>
                <c:pt idx="222">
                  <c:v>0.1639598204168371</c:v>
                </c:pt>
                <c:pt idx="223">
                  <c:v>0.12117033460010176</c:v>
                </c:pt>
                <c:pt idx="224">
                  <c:v>0.12127209148109917</c:v>
                </c:pt>
                <c:pt idx="225">
                  <c:v>0.17488942197824542</c:v>
                </c:pt>
                <c:pt idx="226">
                  <c:v>0.14120801618075016</c:v>
                </c:pt>
                <c:pt idx="227">
                  <c:v>0.22760699869283615</c:v>
                </c:pt>
                <c:pt idx="228">
                  <c:v>9.4726269679809641E-2</c:v>
                </c:pt>
                <c:pt idx="229">
                  <c:v>0.14432435477343333</c:v>
                </c:pt>
                <c:pt idx="230">
                  <c:v>0.19141826477881677</c:v>
                </c:pt>
                <c:pt idx="231">
                  <c:v>0.13881987570867743</c:v>
                </c:pt>
                <c:pt idx="232">
                  <c:v>0.13876335415072338</c:v>
                </c:pt>
                <c:pt idx="233">
                  <c:v>0.14035429585212492</c:v>
                </c:pt>
                <c:pt idx="234">
                  <c:v>0.11140659787320667</c:v>
                </c:pt>
                <c:pt idx="235">
                  <c:v>0.15320408837586061</c:v>
                </c:pt>
                <c:pt idx="236">
                  <c:v>0.15577807574851452</c:v>
                </c:pt>
                <c:pt idx="237">
                  <c:v>0.16269736602184057</c:v>
                </c:pt>
                <c:pt idx="238">
                  <c:v>0.18271714957916316</c:v>
                </c:pt>
                <c:pt idx="239">
                  <c:v>0.13269519543657107</c:v>
                </c:pt>
                <c:pt idx="240">
                  <c:v>0.17368823926923355</c:v>
                </c:pt>
                <c:pt idx="241">
                  <c:v>0.12033518983065349</c:v>
                </c:pt>
                <c:pt idx="242">
                  <c:v>0.1163799555418127</c:v>
                </c:pt>
                <c:pt idx="243">
                  <c:v>9.6805303681284566E-2</c:v>
                </c:pt>
                <c:pt idx="244">
                  <c:v>0.11834356963670521</c:v>
                </c:pt>
                <c:pt idx="245">
                  <c:v>0.11639811201095671</c:v>
                </c:pt>
                <c:pt idx="246">
                  <c:v>0.17162321640758385</c:v>
                </c:pt>
                <c:pt idx="247">
                  <c:v>0.16180620500292114</c:v>
                </c:pt>
                <c:pt idx="248">
                  <c:v>0.16118488110126325</c:v>
                </c:pt>
                <c:pt idx="249">
                  <c:v>0.15332946090916938</c:v>
                </c:pt>
                <c:pt idx="250">
                  <c:v>8.6569536777690498E-2</c:v>
                </c:pt>
                <c:pt idx="251">
                  <c:v>0.13905145320120357</c:v>
                </c:pt>
                <c:pt idx="252">
                  <c:v>0.14249302796096702</c:v>
                </c:pt>
                <c:pt idx="253">
                  <c:v>0.16319554371645154</c:v>
                </c:pt>
                <c:pt idx="254">
                  <c:v>0.1760950326805614</c:v>
                </c:pt>
                <c:pt idx="255">
                  <c:v>0.1423954765126591</c:v>
                </c:pt>
                <c:pt idx="256">
                  <c:v>0.12971103542440093</c:v>
                </c:pt>
                <c:pt idx="257">
                  <c:v>0.19989752103601563</c:v>
                </c:pt>
                <c:pt idx="258">
                  <c:v>0.16593311090444149</c:v>
                </c:pt>
                <c:pt idx="259">
                  <c:v>0.20488434217630966</c:v>
                </c:pt>
                <c:pt idx="260">
                  <c:v>0.15253469327396754</c:v>
                </c:pt>
                <c:pt idx="261">
                  <c:v>0.12499202749337698</c:v>
                </c:pt>
                <c:pt idx="262">
                  <c:v>0.11087994433136059</c:v>
                </c:pt>
                <c:pt idx="263">
                  <c:v>0.17172724621631597</c:v>
                </c:pt>
                <c:pt idx="264">
                  <c:v>0.11063970958098622</c:v>
                </c:pt>
                <c:pt idx="265">
                  <c:v>0.14203327827735629</c:v>
                </c:pt>
                <c:pt idx="266">
                  <c:v>0.11280395827680381</c:v>
                </c:pt>
                <c:pt idx="267">
                  <c:v>0.14658148515404817</c:v>
                </c:pt>
                <c:pt idx="268">
                  <c:v>0.14854385058280747</c:v>
                </c:pt>
                <c:pt idx="269">
                  <c:v>0.10029097848921301</c:v>
                </c:pt>
                <c:pt idx="270">
                  <c:v>0.13377078219147659</c:v>
                </c:pt>
                <c:pt idx="271">
                  <c:v>0.17342088466782199</c:v>
                </c:pt>
                <c:pt idx="272">
                  <c:v>9.3739862685882303E-2</c:v>
                </c:pt>
                <c:pt idx="273">
                  <c:v>0.14697597081980057</c:v>
                </c:pt>
                <c:pt idx="274">
                  <c:v>9.1449374368957712E-2</c:v>
                </c:pt>
                <c:pt idx="275">
                  <c:v>0.10409955273234169</c:v>
                </c:pt>
                <c:pt idx="276">
                  <c:v>0.13856852902539649</c:v>
                </c:pt>
                <c:pt idx="277">
                  <c:v>0.13120857119699658</c:v>
                </c:pt>
                <c:pt idx="278">
                  <c:v>0.16647618609723763</c:v>
                </c:pt>
                <c:pt idx="279">
                  <c:v>0.12750815823099557</c:v>
                </c:pt>
                <c:pt idx="280">
                  <c:v>0.15911604216797057</c:v>
                </c:pt>
                <c:pt idx="281">
                  <c:v>0.1252026798252949</c:v>
                </c:pt>
                <c:pt idx="282">
                  <c:v>0.17986985392701052</c:v>
                </c:pt>
                <c:pt idx="283">
                  <c:v>0.2115336971191743</c:v>
                </c:pt>
                <c:pt idx="284">
                  <c:v>0.11740371081763985</c:v>
                </c:pt>
                <c:pt idx="285">
                  <c:v>0.12101764824544189</c:v>
                </c:pt>
                <c:pt idx="286">
                  <c:v>0.11113133255270558</c:v>
                </c:pt>
                <c:pt idx="287">
                  <c:v>0.16037102976079501</c:v>
                </c:pt>
                <c:pt idx="288">
                  <c:v>0.19873184876356778</c:v>
                </c:pt>
                <c:pt idx="289">
                  <c:v>0.10211645032217466</c:v>
                </c:pt>
                <c:pt idx="290">
                  <c:v>0.21719067160730243</c:v>
                </c:pt>
                <c:pt idx="291">
                  <c:v>0.11967296297515448</c:v>
                </c:pt>
                <c:pt idx="292">
                  <c:v>0.14941047848475153</c:v>
                </c:pt>
                <c:pt idx="293">
                  <c:v>9.0469023343152863E-2</c:v>
                </c:pt>
                <c:pt idx="294">
                  <c:v>0.18854843992010481</c:v>
                </c:pt>
                <c:pt idx="295">
                  <c:v>0.11492986493941969</c:v>
                </c:pt>
                <c:pt idx="296">
                  <c:v>0.12737431030544163</c:v>
                </c:pt>
                <c:pt idx="297">
                  <c:v>0.1268813550890375</c:v>
                </c:pt>
                <c:pt idx="298">
                  <c:v>0.19890651555856687</c:v>
                </c:pt>
                <c:pt idx="299">
                  <c:v>0.14288414515985592</c:v>
                </c:pt>
                <c:pt idx="300">
                  <c:v>0.22798505420331308</c:v>
                </c:pt>
                <c:pt idx="301">
                  <c:v>0.18978011621737148</c:v>
                </c:pt>
                <c:pt idx="302">
                  <c:v>0.12220388069196646</c:v>
                </c:pt>
                <c:pt idx="303">
                  <c:v>0.17106881092757148</c:v>
                </c:pt>
                <c:pt idx="304">
                  <c:v>0.12955764721961149</c:v>
                </c:pt>
                <c:pt idx="305">
                  <c:v>8.4543995358599883E-2</c:v>
                </c:pt>
                <c:pt idx="306">
                  <c:v>0.12782520735429179</c:v>
                </c:pt>
                <c:pt idx="307">
                  <c:v>0.12386348087453808</c:v>
                </c:pt>
                <c:pt idx="308">
                  <c:v>0.1631372362682742</c:v>
                </c:pt>
                <c:pt idx="309">
                  <c:v>0.1712272457134309</c:v>
                </c:pt>
                <c:pt idx="310">
                  <c:v>0.15466053135397156</c:v>
                </c:pt>
                <c:pt idx="311">
                  <c:v>0.14870395113909987</c:v>
                </c:pt>
                <c:pt idx="312">
                  <c:v>0.20812830959689477</c:v>
                </c:pt>
                <c:pt idx="313">
                  <c:v>0.14278237460801363</c:v>
                </c:pt>
                <c:pt idx="314">
                  <c:v>0.22755815258919787</c:v>
                </c:pt>
                <c:pt idx="315">
                  <c:v>0.13944114313643496</c:v>
                </c:pt>
                <c:pt idx="316">
                  <c:v>0.11965104300731104</c:v>
                </c:pt>
                <c:pt idx="317">
                  <c:v>0.16361978170451663</c:v>
                </c:pt>
                <c:pt idx="318">
                  <c:v>0.12927538352148074</c:v>
                </c:pt>
                <c:pt idx="319">
                  <c:v>0.1693762181380038</c:v>
                </c:pt>
                <c:pt idx="320">
                  <c:v>0.15121986113709446</c:v>
                </c:pt>
                <c:pt idx="321">
                  <c:v>0.10297807092542298</c:v>
                </c:pt>
                <c:pt idx="322">
                  <c:v>0.10277854514824974</c:v>
                </c:pt>
                <c:pt idx="323">
                  <c:v>0.23077896566178646</c:v>
                </c:pt>
                <c:pt idx="324">
                  <c:v>0.14078633260868206</c:v>
                </c:pt>
                <c:pt idx="325">
                  <c:v>0.13113953055011385</c:v>
                </c:pt>
                <c:pt idx="326">
                  <c:v>0.17882854141868343</c:v>
                </c:pt>
                <c:pt idx="327">
                  <c:v>0.20342094656693729</c:v>
                </c:pt>
                <c:pt idx="328">
                  <c:v>0.15497316243266887</c:v>
                </c:pt>
                <c:pt idx="329">
                  <c:v>0.15254180453834856</c:v>
                </c:pt>
                <c:pt idx="330">
                  <c:v>0.18610320551527068</c:v>
                </c:pt>
                <c:pt idx="331">
                  <c:v>0.14183086489357719</c:v>
                </c:pt>
                <c:pt idx="332">
                  <c:v>0.11486852326193321</c:v>
                </c:pt>
                <c:pt idx="333">
                  <c:v>0.11191622873294448</c:v>
                </c:pt>
                <c:pt idx="334">
                  <c:v>0.17002880903109285</c:v>
                </c:pt>
                <c:pt idx="335">
                  <c:v>0.19133676588026804</c:v>
                </c:pt>
                <c:pt idx="336">
                  <c:v>0.13060658025166524</c:v>
                </c:pt>
                <c:pt idx="337">
                  <c:v>0.14622356472554324</c:v>
                </c:pt>
                <c:pt idx="338">
                  <c:v>0.20779204621776853</c:v>
                </c:pt>
                <c:pt idx="339">
                  <c:v>0.18485495654365125</c:v>
                </c:pt>
                <c:pt idx="340">
                  <c:v>0.12779521784723372</c:v>
                </c:pt>
                <c:pt idx="341">
                  <c:v>0.12828370057581495</c:v>
                </c:pt>
                <c:pt idx="342">
                  <c:v>9.8731188569546505E-2</c:v>
                </c:pt>
                <c:pt idx="343">
                  <c:v>0.11196940332133948</c:v>
                </c:pt>
                <c:pt idx="344">
                  <c:v>0.18256447917992347</c:v>
                </c:pt>
                <c:pt idx="345">
                  <c:v>0.10754317729329763</c:v>
                </c:pt>
                <c:pt idx="346">
                  <c:v>0.18845906616221003</c:v>
                </c:pt>
                <c:pt idx="347">
                  <c:v>0.19593327819378409</c:v>
                </c:pt>
                <c:pt idx="348">
                  <c:v>0.19985006098431143</c:v>
                </c:pt>
                <c:pt idx="349">
                  <c:v>0.13660238303213779</c:v>
                </c:pt>
                <c:pt idx="350">
                  <c:v>0.14551612842669059</c:v>
                </c:pt>
                <c:pt idx="351">
                  <c:v>0.22682147549930931</c:v>
                </c:pt>
                <c:pt idx="352">
                  <c:v>9.2738758889080578E-2</c:v>
                </c:pt>
                <c:pt idx="353">
                  <c:v>0.10184377805519089</c:v>
                </c:pt>
                <c:pt idx="354">
                  <c:v>0.17162321640758385</c:v>
                </c:pt>
                <c:pt idx="355">
                  <c:v>0.14342267808437445</c:v>
                </c:pt>
                <c:pt idx="356">
                  <c:v>0.1337878819171997</c:v>
                </c:pt>
                <c:pt idx="357">
                  <c:v>0.15021206214480404</c:v>
                </c:pt>
                <c:pt idx="358">
                  <c:v>0.22535189753119644</c:v>
                </c:pt>
                <c:pt idx="359">
                  <c:v>0.15138392644166507</c:v>
                </c:pt>
                <c:pt idx="360">
                  <c:v>9.2044877860637489E-2</c:v>
                </c:pt>
                <c:pt idx="361">
                  <c:v>0.1588420596369122</c:v>
                </c:pt>
                <c:pt idx="362">
                  <c:v>0.15653422019944929</c:v>
                </c:pt>
                <c:pt idx="363">
                  <c:v>0.20523717442300632</c:v>
                </c:pt>
                <c:pt idx="364">
                  <c:v>0.21243013216270912</c:v>
                </c:pt>
                <c:pt idx="365">
                  <c:v>0.15322599198089021</c:v>
                </c:pt>
                <c:pt idx="366">
                  <c:v>0.10853705631040983</c:v>
                </c:pt>
                <c:pt idx="367">
                  <c:v>0.14846452079734263</c:v>
                </c:pt>
                <c:pt idx="368">
                  <c:v>0.15888847046706095</c:v>
                </c:pt>
                <c:pt idx="369">
                  <c:v>9.485514262856605E-2</c:v>
                </c:pt>
                <c:pt idx="370">
                  <c:v>0.22796810153240424</c:v>
                </c:pt>
                <c:pt idx="371">
                  <c:v>0.16525340501660526</c:v>
                </c:pt>
                <c:pt idx="372">
                  <c:v>0.14476373531199058</c:v>
                </c:pt>
                <c:pt idx="373">
                  <c:v>0.11284964424688193</c:v>
                </c:pt>
                <c:pt idx="374">
                  <c:v>0.16955356404253838</c:v>
                </c:pt>
                <c:pt idx="375">
                  <c:v>0.14765603334580263</c:v>
                </c:pt>
                <c:pt idx="376">
                  <c:v>0.15466333783065175</c:v>
                </c:pt>
                <c:pt idx="377">
                  <c:v>9.8142839094273321E-2</c:v>
                </c:pt>
                <c:pt idx="378">
                  <c:v>0.17647448079532968</c:v>
                </c:pt>
                <c:pt idx="379">
                  <c:v>0.18122509357279648</c:v>
                </c:pt>
                <c:pt idx="380">
                  <c:v>0.15804385179219066</c:v>
                </c:pt>
                <c:pt idx="381">
                  <c:v>0.22030247358364174</c:v>
                </c:pt>
                <c:pt idx="382">
                  <c:v>0.2037452647415415</c:v>
                </c:pt>
                <c:pt idx="383">
                  <c:v>0.18052801358342915</c:v>
                </c:pt>
                <c:pt idx="384">
                  <c:v>0.17551174366728103</c:v>
                </c:pt>
                <c:pt idx="385">
                  <c:v>0.13264625464275656</c:v>
                </c:pt>
                <c:pt idx="386">
                  <c:v>0.14551612842669059</c:v>
                </c:pt>
                <c:pt idx="387">
                  <c:v>0.13149642719380528</c:v>
                </c:pt>
                <c:pt idx="388">
                  <c:v>0.21615096381591706</c:v>
                </c:pt>
                <c:pt idx="389">
                  <c:v>0.1600779363426465</c:v>
                </c:pt>
                <c:pt idx="390">
                  <c:v>0.20064559518817113</c:v>
                </c:pt>
                <c:pt idx="391">
                  <c:v>0.18177940726980077</c:v>
                </c:pt>
                <c:pt idx="392">
                  <c:v>0.15128807008597853</c:v>
                </c:pt>
                <c:pt idx="393">
                  <c:v>0.10486979357938513</c:v>
                </c:pt>
                <c:pt idx="394">
                  <c:v>0.11139906730270324</c:v>
                </c:pt>
                <c:pt idx="395">
                  <c:v>0.19607030940680262</c:v>
                </c:pt>
                <c:pt idx="396">
                  <c:v>0.15759477235725511</c:v>
                </c:pt>
                <c:pt idx="397">
                  <c:v>9.1124795208050322E-2</c:v>
                </c:pt>
                <c:pt idx="398">
                  <c:v>0.11455216635889849</c:v>
                </c:pt>
                <c:pt idx="399">
                  <c:v>0.2100263787118751</c:v>
                </c:pt>
                <c:pt idx="400">
                  <c:v>0.14114510631817531</c:v>
                </c:pt>
                <c:pt idx="401">
                  <c:v>0.19889448059291576</c:v>
                </c:pt>
                <c:pt idx="402">
                  <c:v>0.1318126227963721</c:v>
                </c:pt>
                <c:pt idx="403">
                  <c:v>0.15122904601630538</c:v>
                </c:pt>
                <c:pt idx="404">
                  <c:v>0.17162321640758385</c:v>
                </c:pt>
                <c:pt idx="405">
                  <c:v>0.21980113405469437</c:v>
                </c:pt>
                <c:pt idx="406">
                  <c:v>0.10048633291858122</c:v>
                </c:pt>
                <c:pt idx="407">
                  <c:v>0.14688801449069236</c:v>
                </c:pt>
                <c:pt idx="408">
                  <c:v>0.13574213676246769</c:v>
                </c:pt>
                <c:pt idx="409">
                  <c:v>0.19262035223841939</c:v>
                </c:pt>
                <c:pt idx="410">
                  <c:v>0.17773163728736979</c:v>
                </c:pt>
                <c:pt idx="411">
                  <c:v>0.12336353146180344</c:v>
                </c:pt>
                <c:pt idx="412">
                  <c:v>0.22626832585579484</c:v>
                </c:pt>
                <c:pt idx="413">
                  <c:v>9.4517250266987624E-2</c:v>
                </c:pt>
                <c:pt idx="414">
                  <c:v>0.13972474489463621</c:v>
                </c:pt>
                <c:pt idx="415">
                  <c:v>0.10354223255309432</c:v>
                </c:pt>
                <c:pt idx="416">
                  <c:v>0.10062506048147361</c:v>
                </c:pt>
                <c:pt idx="417">
                  <c:v>0.10831056105655873</c:v>
                </c:pt>
                <c:pt idx="418">
                  <c:v>0.14972480292226531</c:v>
                </c:pt>
                <c:pt idx="419">
                  <c:v>0.17414125005676262</c:v>
                </c:pt>
                <c:pt idx="420">
                  <c:v>0.19499017933301319</c:v>
                </c:pt>
                <c:pt idx="421">
                  <c:v>0.1348275590501152</c:v>
                </c:pt>
                <c:pt idx="422">
                  <c:v>0.1481045132586912</c:v>
                </c:pt>
                <c:pt idx="423">
                  <c:v>0.12868734839836607</c:v>
                </c:pt>
                <c:pt idx="424">
                  <c:v>9.5921363431993714E-2</c:v>
                </c:pt>
                <c:pt idx="425">
                  <c:v>0.19548428521219405</c:v>
                </c:pt>
                <c:pt idx="426">
                  <c:v>0.14261261934626665</c:v>
                </c:pt>
                <c:pt idx="427">
                  <c:v>0.17469701519405295</c:v>
                </c:pt>
                <c:pt idx="428">
                  <c:v>8.9521396018973159E-2</c:v>
                </c:pt>
                <c:pt idx="429">
                  <c:v>0.18142938818315871</c:v>
                </c:pt>
                <c:pt idx="430">
                  <c:v>0.16002286477622157</c:v>
                </c:pt>
                <c:pt idx="431">
                  <c:v>9.2909960924777921E-2</c:v>
                </c:pt>
                <c:pt idx="432">
                  <c:v>0.10078649463888158</c:v>
                </c:pt>
                <c:pt idx="433">
                  <c:v>0.13677755660439966</c:v>
                </c:pt>
                <c:pt idx="434">
                  <c:v>0.16218764385050161</c:v>
                </c:pt>
                <c:pt idx="435">
                  <c:v>0.16084386442161083</c:v>
                </c:pt>
                <c:pt idx="436">
                  <c:v>0.16090492966453324</c:v>
                </c:pt>
                <c:pt idx="437">
                  <c:v>0.15752041120956459</c:v>
                </c:pt>
                <c:pt idx="438">
                  <c:v>0.2060357600983995</c:v>
                </c:pt>
                <c:pt idx="439">
                  <c:v>0.11300512228762871</c:v>
                </c:pt>
                <c:pt idx="440">
                  <c:v>9.2586477023349129E-2</c:v>
                </c:pt>
                <c:pt idx="441">
                  <c:v>0.10031604225834115</c:v>
                </c:pt>
                <c:pt idx="442">
                  <c:v>0.17130954694239861</c:v>
                </c:pt>
                <c:pt idx="443">
                  <c:v>0.12298461511106108</c:v>
                </c:pt>
                <c:pt idx="444">
                  <c:v>0.15953793757860393</c:v>
                </c:pt>
                <c:pt idx="445">
                  <c:v>0.13181348506722404</c:v>
                </c:pt>
                <c:pt idx="446">
                  <c:v>0.12719141063288247</c:v>
                </c:pt>
                <c:pt idx="447">
                  <c:v>0.16199793396781731</c:v>
                </c:pt>
                <c:pt idx="448">
                  <c:v>0.12768839674841626</c:v>
                </c:pt>
                <c:pt idx="449">
                  <c:v>0.10893035231386786</c:v>
                </c:pt>
                <c:pt idx="450">
                  <c:v>0.21480252760678736</c:v>
                </c:pt>
                <c:pt idx="451">
                  <c:v>0.15564842940081192</c:v>
                </c:pt>
                <c:pt idx="452">
                  <c:v>0.12923007289834423</c:v>
                </c:pt>
                <c:pt idx="453">
                  <c:v>0.14270556619395688</c:v>
                </c:pt>
                <c:pt idx="454">
                  <c:v>0.14902393628638885</c:v>
                </c:pt>
                <c:pt idx="455">
                  <c:v>0.14070245803241163</c:v>
                </c:pt>
                <c:pt idx="456">
                  <c:v>0.12150225575998375</c:v>
                </c:pt>
                <c:pt idx="457">
                  <c:v>0.15773136041759556</c:v>
                </c:pt>
                <c:pt idx="458">
                  <c:v>0.14007177962935952</c:v>
                </c:pt>
                <c:pt idx="459">
                  <c:v>0.11092698769307908</c:v>
                </c:pt>
                <c:pt idx="460">
                  <c:v>0.15882494006128736</c:v>
                </c:pt>
                <c:pt idx="461">
                  <c:v>0.13174867998887768</c:v>
                </c:pt>
                <c:pt idx="462">
                  <c:v>0.22163563477803824</c:v>
                </c:pt>
                <c:pt idx="463">
                  <c:v>0.14039684888996112</c:v>
                </c:pt>
                <c:pt idx="464">
                  <c:v>0.16596341153526881</c:v>
                </c:pt>
                <c:pt idx="465">
                  <c:v>0.15076198590615805</c:v>
                </c:pt>
                <c:pt idx="466">
                  <c:v>0.1666594254138126</c:v>
                </c:pt>
                <c:pt idx="467">
                  <c:v>0.12725076994652021</c:v>
                </c:pt>
                <c:pt idx="468">
                  <c:v>0.13263166445863475</c:v>
                </c:pt>
                <c:pt idx="469">
                  <c:v>9.8881419850826241E-2</c:v>
                </c:pt>
                <c:pt idx="470">
                  <c:v>0.14463440953257337</c:v>
                </c:pt>
                <c:pt idx="471">
                  <c:v>0.20352035785476325</c:v>
                </c:pt>
                <c:pt idx="472">
                  <c:v>0.10558109558790023</c:v>
                </c:pt>
                <c:pt idx="473">
                  <c:v>0.14373951936770502</c:v>
                </c:pt>
                <c:pt idx="474">
                  <c:v>0.20011909327087471</c:v>
                </c:pt>
                <c:pt idx="475">
                  <c:v>0.1410647047986647</c:v>
                </c:pt>
                <c:pt idx="476">
                  <c:v>0.1226638894067878</c:v>
                </c:pt>
                <c:pt idx="477">
                  <c:v>0.1954818190241796</c:v>
                </c:pt>
                <c:pt idx="478">
                  <c:v>9.7687476045004357E-2</c:v>
                </c:pt>
                <c:pt idx="479">
                  <c:v>0.1660021585356278</c:v>
                </c:pt>
                <c:pt idx="480">
                  <c:v>0.11759225906128853</c:v>
                </c:pt>
                <c:pt idx="481">
                  <c:v>0.17491217370279205</c:v>
                </c:pt>
                <c:pt idx="482">
                  <c:v>0.21615096381591706</c:v>
                </c:pt>
                <c:pt idx="483">
                  <c:v>0.13205961030872734</c:v>
                </c:pt>
                <c:pt idx="484">
                  <c:v>9.232480218773445E-2</c:v>
                </c:pt>
                <c:pt idx="485">
                  <c:v>0.14161387091642524</c:v>
                </c:pt>
                <c:pt idx="486">
                  <c:v>0.15653439717380496</c:v>
                </c:pt>
                <c:pt idx="487">
                  <c:v>0.17777325476986078</c:v>
                </c:pt>
                <c:pt idx="488">
                  <c:v>0.13119469556800784</c:v>
                </c:pt>
                <c:pt idx="489">
                  <c:v>0.17125573243704501</c:v>
                </c:pt>
                <c:pt idx="490">
                  <c:v>0.12361118640101149</c:v>
                </c:pt>
                <c:pt idx="491">
                  <c:v>0.2056997785507276</c:v>
                </c:pt>
                <c:pt idx="492">
                  <c:v>0.11944661678286964</c:v>
                </c:pt>
                <c:pt idx="493">
                  <c:v>0.14457999125766696</c:v>
                </c:pt>
                <c:pt idx="494">
                  <c:v>0.10308411415799533</c:v>
                </c:pt>
                <c:pt idx="495">
                  <c:v>0.11728304474451438</c:v>
                </c:pt>
                <c:pt idx="496">
                  <c:v>0.16636059245990897</c:v>
                </c:pt>
                <c:pt idx="497">
                  <c:v>0.12060394996033565</c:v>
                </c:pt>
                <c:pt idx="498">
                  <c:v>0.17951897463453198</c:v>
                </c:pt>
                <c:pt idx="499">
                  <c:v>0.14630183264239452</c:v>
                </c:pt>
                <c:pt idx="500">
                  <c:v>0.22418370447439889</c:v>
                </c:pt>
              </c:numCache>
            </c:numRef>
          </c:xVal>
          <c:yVal>
            <c:numRef>
              <c:f>'frontiers, weights, CALs'!$E$34:$E$534</c:f>
              <c:numCache>
                <c:formatCode>0.00%</c:formatCode>
                <c:ptCount val="501"/>
                <c:pt idx="0">
                  <c:v>6.8000000000000005E-2</c:v>
                </c:pt>
                <c:pt idx="1">
                  <c:v>8.9099999999999999E-2</c:v>
                </c:pt>
                <c:pt idx="2">
                  <c:v>8.2299999999999998E-2</c:v>
                </c:pt>
                <c:pt idx="3">
                  <c:v>0.1023</c:v>
                </c:pt>
                <c:pt idx="4">
                  <c:v>5.7600000000000005E-2</c:v>
                </c:pt>
                <c:pt idx="5">
                  <c:v>0.10479999999999999</c:v>
                </c:pt>
                <c:pt idx="6">
                  <c:v>7.1500000000000008E-2</c:v>
                </c:pt>
                <c:pt idx="7">
                  <c:v>5.1900000000000002E-2</c:v>
                </c:pt>
                <c:pt idx="8">
                  <c:v>5.3399999999999996E-2</c:v>
                </c:pt>
                <c:pt idx="9">
                  <c:v>0.10100000000000001</c:v>
                </c:pt>
                <c:pt idx="10">
                  <c:v>7.7899999999999997E-2</c:v>
                </c:pt>
                <c:pt idx="11">
                  <c:v>4.9100000000000005E-2</c:v>
                </c:pt>
                <c:pt idx="12">
                  <c:v>9.5199999999999993E-2</c:v>
                </c:pt>
                <c:pt idx="13">
                  <c:v>5.1699999999999996E-2</c:v>
                </c:pt>
                <c:pt idx="14">
                  <c:v>0.1123</c:v>
                </c:pt>
                <c:pt idx="15">
                  <c:v>0.10100000000000001</c:v>
                </c:pt>
                <c:pt idx="16">
                  <c:v>7.6399999999999996E-2</c:v>
                </c:pt>
                <c:pt idx="17">
                  <c:v>7.9000000000000001E-2</c:v>
                </c:pt>
                <c:pt idx="18">
                  <c:v>6.8500000000000005E-2</c:v>
                </c:pt>
                <c:pt idx="19">
                  <c:v>8.2699999999999996E-2</c:v>
                </c:pt>
                <c:pt idx="20">
                  <c:v>6.7699999999999996E-2</c:v>
                </c:pt>
                <c:pt idx="21">
                  <c:v>7.5700000000000003E-2</c:v>
                </c:pt>
                <c:pt idx="22">
                  <c:v>3.8099999999999995E-2</c:v>
                </c:pt>
                <c:pt idx="23">
                  <c:v>6.0300000000000013E-2</c:v>
                </c:pt>
                <c:pt idx="24">
                  <c:v>8.7199999999999986E-2</c:v>
                </c:pt>
                <c:pt idx="25">
                  <c:v>9.2100000000000001E-2</c:v>
                </c:pt>
                <c:pt idx="26">
                  <c:v>6.4100000000000004E-2</c:v>
                </c:pt>
                <c:pt idx="27">
                  <c:v>4.8099999999999997E-2</c:v>
                </c:pt>
                <c:pt idx="28">
                  <c:v>6.3399999999999998E-2</c:v>
                </c:pt>
                <c:pt idx="29">
                  <c:v>7.4099999999999999E-2</c:v>
                </c:pt>
                <c:pt idx="30">
                  <c:v>8.2400000000000001E-2</c:v>
                </c:pt>
                <c:pt idx="31">
                  <c:v>5.74E-2</c:v>
                </c:pt>
                <c:pt idx="32">
                  <c:v>7.0300000000000001E-2</c:v>
                </c:pt>
                <c:pt idx="33">
                  <c:v>7.8800000000000009E-2</c:v>
                </c:pt>
                <c:pt idx="34">
                  <c:v>3.8700000000000005E-2</c:v>
                </c:pt>
                <c:pt idx="35">
                  <c:v>3.0799999999999998E-2</c:v>
                </c:pt>
                <c:pt idx="36">
                  <c:v>5.4600000000000003E-2</c:v>
                </c:pt>
                <c:pt idx="37">
                  <c:v>4.07E-2</c:v>
                </c:pt>
                <c:pt idx="38">
                  <c:v>4.1299999999999996E-2</c:v>
                </c:pt>
                <c:pt idx="39">
                  <c:v>0.10990000000000001</c:v>
                </c:pt>
                <c:pt idx="40">
                  <c:v>0.10229999999999997</c:v>
                </c:pt>
                <c:pt idx="41">
                  <c:v>9.0900000000000009E-2</c:v>
                </c:pt>
                <c:pt idx="42">
                  <c:v>0.1019</c:v>
                </c:pt>
                <c:pt idx="43">
                  <c:v>0.1052</c:v>
                </c:pt>
                <c:pt idx="44">
                  <c:v>3.7100000000000008E-2</c:v>
                </c:pt>
                <c:pt idx="45">
                  <c:v>3.85E-2</c:v>
                </c:pt>
                <c:pt idx="46">
                  <c:v>7.2900000000000006E-2</c:v>
                </c:pt>
                <c:pt idx="47">
                  <c:v>9.8699999999999996E-2</c:v>
                </c:pt>
                <c:pt idx="48">
                  <c:v>3.9200000000000006E-2</c:v>
                </c:pt>
                <c:pt idx="49">
                  <c:v>5.7800000000000004E-2</c:v>
                </c:pt>
                <c:pt idx="50">
                  <c:v>3.8400000000000011E-2</c:v>
                </c:pt>
                <c:pt idx="51">
                  <c:v>8.1199999999999994E-2</c:v>
                </c:pt>
                <c:pt idx="52">
                  <c:v>4.4600000000000008E-2</c:v>
                </c:pt>
                <c:pt idx="53">
                  <c:v>6.3899999999999998E-2</c:v>
                </c:pt>
                <c:pt idx="54">
                  <c:v>0.1108</c:v>
                </c:pt>
                <c:pt idx="55">
                  <c:v>7.0000000000000007E-2</c:v>
                </c:pt>
                <c:pt idx="56">
                  <c:v>0.1003</c:v>
                </c:pt>
                <c:pt idx="57">
                  <c:v>4.5699999999999991E-2</c:v>
                </c:pt>
                <c:pt idx="58">
                  <c:v>5.1800000000000006E-2</c:v>
                </c:pt>
                <c:pt idx="59">
                  <c:v>9.2099999999999987E-2</c:v>
                </c:pt>
                <c:pt idx="60">
                  <c:v>0.10769999999999999</c:v>
                </c:pt>
                <c:pt idx="61">
                  <c:v>5.3900000000000003E-2</c:v>
                </c:pt>
                <c:pt idx="62">
                  <c:v>5.6500000000000002E-2</c:v>
                </c:pt>
                <c:pt idx="63">
                  <c:v>4.2100000000000005E-2</c:v>
                </c:pt>
                <c:pt idx="64">
                  <c:v>9.7799999999999998E-2</c:v>
                </c:pt>
                <c:pt idx="65">
                  <c:v>5.7599999999999998E-2</c:v>
                </c:pt>
                <c:pt idx="66">
                  <c:v>3.6899999999999995E-2</c:v>
                </c:pt>
                <c:pt idx="67">
                  <c:v>5.7599999999999998E-2</c:v>
                </c:pt>
                <c:pt idx="68">
                  <c:v>4.6200000000000005E-2</c:v>
                </c:pt>
                <c:pt idx="69">
                  <c:v>0.11070000000000001</c:v>
                </c:pt>
                <c:pt idx="70">
                  <c:v>3.1000000000000007E-2</c:v>
                </c:pt>
                <c:pt idx="71">
                  <c:v>8.4599999999999995E-2</c:v>
                </c:pt>
                <c:pt idx="72">
                  <c:v>5.2299999999999999E-2</c:v>
                </c:pt>
                <c:pt idx="73">
                  <c:v>7.7200000000000005E-2</c:v>
                </c:pt>
                <c:pt idx="74">
                  <c:v>5.2000000000000005E-2</c:v>
                </c:pt>
                <c:pt idx="75">
                  <c:v>9.11E-2</c:v>
                </c:pt>
                <c:pt idx="76">
                  <c:v>3.5500000000000004E-2</c:v>
                </c:pt>
                <c:pt idx="77">
                  <c:v>4.9500000000000002E-2</c:v>
                </c:pt>
                <c:pt idx="78">
                  <c:v>3.9600000000000003E-2</c:v>
                </c:pt>
                <c:pt idx="79">
                  <c:v>5.57E-2</c:v>
                </c:pt>
                <c:pt idx="80">
                  <c:v>9.9099999999999994E-2</c:v>
                </c:pt>
                <c:pt idx="81">
                  <c:v>7.6799999999999993E-2</c:v>
                </c:pt>
                <c:pt idx="82">
                  <c:v>8.0500000000000002E-2</c:v>
                </c:pt>
                <c:pt idx="83">
                  <c:v>9.3999999999999986E-2</c:v>
                </c:pt>
                <c:pt idx="84">
                  <c:v>7.9700000000000007E-2</c:v>
                </c:pt>
                <c:pt idx="85">
                  <c:v>7.0800000000000002E-2</c:v>
                </c:pt>
                <c:pt idx="86">
                  <c:v>4.5699999999999998E-2</c:v>
                </c:pt>
                <c:pt idx="87">
                  <c:v>8.6800000000000002E-2</c:v>
                </c:pt>
                <c:pt idx="88">
                  <c:v>5.1500000000000004E-2</c:v>
                </c:pt>
                <c:pt idx="89">
                  <c:v>7.2900000000000006E-2</c:v>
                </c:pt>
                <c:pt idx="90">
                  <c:v>0.10079999999999999</c:v>
                </c:pt>
                <c:pt idx="91">
                  <c:v>7.3999999999999996E-2</c:v>
                </c:pt>
                <c:pt idx="92">
                  <c:v>7.7600000000000002E-2</c:v>
                </c:pt>
                <c:pt idx="93">
                  <c:v>9.7799999999999998E-2</c:v>
                </c:pt>
                <c:pt idx="94">
                  <c:v>6.5200000000000008E-2</c:v>
                </c:pt>
                <c:pt idx="95">
                  <c:v>4.1600000000000005E-2</c:v>
                </c:pt>
                <c:pt idx="96">
                  <c:v>5.6899999999999999E-2</c:v>
                </c:pt>
                <c:pt idx="97">
                  <c:v>5.4299999999999994E-2</c:v>
                </c:pt>
                <c:pt idx="98">
                  <c:v>3.6400000000000002E-2</c:v>
                </c:pt>
                <c:pt idx="99">
                  <c:v>6.409999999999999E-2</c:v>
                </c:pt>
                <c:pt idx="100">
                  <c:v>8.6900000000000005E-2</c:v>
                </c:pt>
                <c:pt idx="101">
                  <c:v>6.7100000000000007E-2</c:v>
                </c:pt>
                <c:pt idx="102">
                  <c:v>4.65E-2</c:v>
                </c:pt>
                <c:pt idx="103">
                  <c:v>4.2600000000000006E-2</c:v>
                </c:pt>
                <c:pt idx="104">
                  <c:v>4.8800000000000003E-2</c:v>
                </c:pt>
                <c:pt idx="105">
                  <c:v>0.10949999999999999</c:v>
                </c:pt>
                <c:pt idx="106">
                  <c:v>4.3300000000000012E-2</c:v>
                </c:pt>
                <c:pt idx="107">
                  <c:v>7.8600000000000003E-2</c:v>
                </c:pt>
                <c:pt idx="108">
                  <c:v>8.3499999999999991E-2</c:v>
                </c:pt>
                <c:pt idx="109">
                  <c:v>5.4600000000000003E-2</c:v>
                </c:pt>
                <c:pt idx="110">
                  <c:v>8.3400000000000002E-2</c:v>
                </c:pt>
                <c:pt idx="111">
                  <c:v>8.0600000000000005E-2</c:v>
                </c:pt>
                <c:pt idx="112">
                  <c:v>8.4999999999999992E-2</c:v>
                </c:pt>
                <c:pt idx="113">
                  <c:v>5.4699999999999999E-2</c:v>
                </c:pt>
                <c:pt idx="114">
                  <c:v>6.8599999999999994E-2</c:v>
                </c:pt>
                <c:pt idx="115">
                  <c:v>9.0999999999999998E-2</c:v>
                </c:pt>
                <c:pt idx="116">
                  <c:v>4.1300000000000003E-2</c:v>
                </c:pt>
                <c:pt idx="117">
                  <c:v>6.7900000000000002E-2</c:v>
                </c:pt>
                <c:pt idx="118">
                  <c:v>7.1499999999999994E-2</c:v>
                </c:pt>
                <c:pt idx="119">
                  <c:v>8.3699999999999997E-2</c:v>
                </c:pt>
                <c:pt idx="120">
                  <c:v>8.2299999999999998E-2</c:v>
                </c:pt>
                <c:pt idx="121">
                  <c:v>8.5999999999999993E-2</c:v>
                </c:pt>
                <c:pt idx="122">
                  <c:v>6.2699999999999992E-2</c:v>
                </c:pt>
                <c:pt idx="123">
                  <c:v>0.1017</c:v>
                </c:pt>
                <c:pt idx="124">
                  <c:v>9.7100000000000006E-2</c:v>
                </c:pt>
                <c:pt idx="125">
                  <c:v>8.2199999999999995E-2</c:v>
                </c:pt>
                <c:pt idx="126">
                  <c:v>7.2399999999999992E-2</c:v>
                </c:pt>
                <c:pt idx="127">
                  <c:v>6.0500000000000005E-2</c:v>
                </c:pt>
                <c:pt idx="128">
                  <c:v>5.7099999999999998E-2</c:v>
                </c:pt>
                <c:pt idx="129">
                  <c:v>8.6199999999999999E-2</c:v>
                </c:pt>
                <c:pt idx="130">
                  <c:v>6.5400000000000014E-2</c:v>
                </c:pt>
                <c:pt idx="131">
                  <c:v>8.8999999999999996E-2</c:v>
                </c:pt>
                <c:pt idx="132">
                  <c:v>0.1043</c:v>
                </c:pt>
                <c:pt idx="133">
                  <c:v>9.6799999999999997E-2</c:v>
                </c:pt>
                <c:pt idx="134">
                  <c:v>7.8700000000000006E-2</c:v>
                </c:pt>
                <c:pt idx="135">
                  <c:v>0.10150000000000001</c:v>
                </c:pt>
                <c:pt idx="136">
                  <c:v>8.0299999999999996E-2</c:v>
                </c:pt>
                <c:pt idx="137">
                  <c:v>6.6600000000000006E-2</c:v>
                </c:pt>
                <c:pt idx="138">
                  <c:v>7.3899999999999993E-2</c:v>
                </c:pt>
                <c:pt idx="139">
                  <c:v>7.2999999999999995E-2</c:v>
                </c:pt>
                <c:pt idx="140">
                  <c:v>0.1024</c:v>
                </c:pt>
                <c:pt idx="141">
                  <c:v>9.1899999999999996E-2</c:v>
                </c:pt>
                <c:pt idx="142">
                  <c:v>8.4100000000000008E-2</c:v>
                </c:pt>
                <c:pt idx="143">
                  <c:v>9.0700000000000003E-2</c:v>
                </c:pt>
                <c:pt idx="144">
                  <c:v>0.10309999999999998</c:v>
                </c:pt>
                <c:pt idx="145">
                  <c:v>9.8299999999999985E-2</c:v>
                </c:pt>
                <c:pt idx="146">
                  <c:v>8.3699999999999997E-2</c:v>
                </c:pt>
                <c:pt idx="147">
                  <c:v>7.0199999999999999E-2</c:v>
                </c:pt>
                <c:pt idx="148">
                  <c:v>4.6300000000000008E-2</c:v>
                </c:pt>
                <c:pt idx="149">
                  <c:v>8.0799999999999997E-2</c:v>
                </c:pt>
                <c:pt idx="150">
                  <c:v>8.9799999999999991E-2</c:v>
                </c:pt>
                <c:pt idx="151">
                  <c:v>6.5100000000000005E-2</c:v>
                </c:pt>
                <c:pt idx="152">
                  <c:v>3.4100000000000005E-2</c:v>
                </c:pt>
                <c:pt idx="153">
                  <c:v>3.0400000000000003E-2</c:v>
                </c:pt>
                <c:pt idx="154">
                  <c:v>8.6699999999999999E-2</c:v>
                </c:pt>
                <c:pt idx="155">
                  <c:v>6.08E-2</c:v>
                </c:pt>
                <c:pt idx="156">
                  <c:v>7.5599999999999987E-2</c:v>
                </c:pt>
                <c:pt idx="157">
                  <c:v>3.5799999999999998E-2</c:v>
                </c:pt>
                <c:pt idx="158">
                  <c:v>8.09E-2</c:v>
                </c:pt>
                <c:pt idx="159">
                  <c:v>5.2600000000000001E-2</c:v>
                </c:pt>
                <c:pt idx="160">
                  <c:v>7.0199999999999999E-2</c:v>
                </c:pt>
                <c:pt idx="161">
                  <c:v>4.4000000000000004E-2</c:v>
                </c:pt>
                <c:pt idx="162">
                  <c:v>7.0099999999999996E-2</c:v>
                </c:pt>
                <c:pt idx="163">
                  <c:v>9.8599999999999993E-2</c:v>
                </c:pt>
                <c:pt idx="164">
                  <c:v>0.10769999999999999</c:v>
                </c:pt>
                <c:pt idx="165">
                  <c:v>8.5100000000000009E-2</c:v>
                </c:pt>
                <c:pt idx="166">
                  <c:v>4.9100000000000005E-2</c:v>
                </c:pt>
                <c:pt idx="167">
                  <c:v>9.0600000000000014E-2</c:v>
                </c:pt>
                <c:pt idx="168">
                  <c:v>4.5100000000000001E-2</c:v>
                </c:pt>
                <c:pt idx="169">
                  <c:v>8.4499999999999992E-2</c:v>
                </c:pt>
                <c:pt idx="170">
                  <c:v>3.3000000000000002E-2</c:v>
                </c:pt>
                <c:pt idx="171">
                  <c:v>8.6900000000000005E-2</c:v>
                </c:pt>
                <c:pt idx="172">
                  <c:v>8.4500000000000006E-2</c:v>
                </c:pt>
                <c:pt idx="173">
                  <c:v>8.0699999999999994E-2</c:v>
                </c:pt>
                <c:pt idx="174">
                  <c:v>3.4200000000000001E-2</c:v>
                </c:pt>
                <c:pt idx="175">
                  <c:v>5.2899999999999996E-2</c:v>
                </c:pt>
                <c:pt idx="176">
                  <c:v>3.5299999999999998E-2</c:v>
                </c:pt>
                <c:pt idx="177">
                  <c:v>3.2199999999999999E-2</c:v>
                </c:pt>
                <c:pt idx="178">
                  <c:v>4.3300000000000005E-2</c:v>
                </c:pt>
                <c:pt idx="179">
                  <c:v>0.1036</c:v>
                </c:pt>
                <c:pt idx="180">
                  <c:v>6.3200000000000006E-2</c:v>
                </c:pt>
                <c:pt idx="181">
                  <c:v>6.4899999999999999E-2</c:v>
                </c:pt>
                <c:pt idx="182">
                  <c:v>4.0799999999999996E-2</c:v>
                </c:pt>
                <c:pt idx="183">
                  <c:v>5.0600000000000006E-2</c:v>
                </c:pt>
                <c:pt idx="184">
                  <c:v>6.6599999999999993E-2</c:v>
                </c:pt>
                <c:pt idx="185">
                  <c:v>8.5199999999999998E-2</c:v>
                </c:pt>
                <c:pt idx="186">
                  <c:v>8.4900000000000003E-2</c:v>
                </c:pt>
                <c:pt idx="187">
                  <c:v>6.4899999999999999E-2</c:v>
                </c:pt>
                <c:pt idx="188">
                  <c:v>9.2300000000000007E-2</c:v>
                </c:pt>
                <c:pt idx="189">
                  <c:v>6.88E-2</c:v>
                </c:pt>
                <c:pt idx="190">
                  <c:v>9.4700000000000006E-2</c:v>
                </c:pt>
                <c:pt idx="191">
                  <c:v>5.0999999999999997E-2</c:v>
                </c:pt>
                <c:pt idx="192">
                  <c:v>9.0499999999999997E-2</c:v>
                </c:pt>
                <c:pt idx="193">
                  <c:v>9.2399999999999996E-2</c:v>
                </c:pt>
                <c:pt idx="194">
                  <c:v>4.8400000000000006E-2</c:v>
                </c:pt>
                <c:pt idx="195">
                  <c:v>8.77E-2</c:v>
                </c:pt>
                <c:pt idx="196">
                  <c:v>0.11319999999999998</c:v>
                </c:pt>
                <c:pt idx="197">
                  <c:v>4.0500000000000008E-2</c:v>
                </c:pt>
                <c:pt idx="198">
                  <c:v>5.2400000000000002E-2</c:v>
                </c:pt>
                <c:pt idx="199">
                  <c:v>8.6900000000000005E-2</c:v>
                </c:pt>
                <c:pt idx="200">
                  <c:v>5.0300000000000011E-2</c:v>
                </c:pt>
                <c:pt idx="201">
                  <c:v>8.7999999999999995E-2</c:v>
                </c:pt>
                <c:pt idx="202">
                  <c:v>7.9200000000000007E-2</c:v>
                </c:pt>
                <c:pt idx="203">
                  <c:v>5.5599999999999997E-2</c:v>
                </c:pt>
                <c:pt idx="204">
                  <c:v>0.10779999999999999</c:v>
                </c:pt>
                <c:pt idx="205">
                  <c:v>9.5399999999999999E-2</c:v>
                </c:pt>
                <c:pt idx="206">
                  <c:v>3.0900000000000004E-2</c:v>
                </c:pt>
                <c:pt idx="207">
                  <c:v>5.9200000000000003E-2</c:v>
                </c:pt>
                <c:pt idx="208">
                  <c:v>0.10289999999999999</c:v>
                </c:pt>
                <c:pt idx="209">
                  <c:v>5.9100000000000014E-2</c:v>
                </c:pt>
                <c:pt idx="210">
                  <c:v>5.9499999999999997E-2</c:v>
                </c:pt>
                <c:pt idx="211">
                  <c:v>7.1000000000000008E-2</c:v>
                </c:pt>
                <c:pt idx="212">
                  <c:v>7.1199999999999999E-2</c:v>
                </c:pt>
                <c:pt idx="213">
                  <c:v>0.10790000000000001</c:v>
                </c:pt>
                <c:pt idx="214">
                  <c:v>5.7900000000000007E-2</c:v>
                </c:pt>
                <c:pt idx="215">
                  <c:v>4.080000000000001E-2</c:v>
                </c:pt>
                <c:pt idx="216">
                  <c:v>5.2999999999999999E-2</c:v>
                </c:pt>
                <c:pt idx="217">
                  <c:v>3.6400000000000016E-2</c:v>
                </c:pt>
                <c:pt idx="218">
                  <c:v>0.10439999999999999</c:v>
                </c:pt>
                <c:pt idx="219">
                  <c:v>3.7899999999999996E-2</c:v>
                </c:pt>
                <c:pt idx="220">
                  <c:v>7.3300000000000004E-2</c:v>
                </c:pt>
                <c:pt idx="221">
                  <c:v>8.8000000000000009E-2</c:v>
                </c:pt>
                <c:pt idx="222">
                  <c:v>8.8999999999999996E-2</c:v>
                </c:pt>
                <c:pt idx="223">
                  <c:v>6.8099999999999994E-2</c:v>
                </c:pt>
                <c:pt idx="224">
                  <c:v>7.1199999999999999E-2</c:v>
                </c:pt>
                <c:pt idx="225">
                  <c:v>9.3399999999999997E-2</c:v>
                </c:pt>
                <c:pt idx="226">
                  <c:v>7.1999999999999981E-2</c:v>
                </c:pt>
                <c:pt idx="227">
                  <c:v>0.10779999999999999</c:v>
                </c:pt>
                <c:pt idx="228">
                  <c:v>5.5599999999999997E-2</c:v>
                </c:pt>
                <c:pt idx="229">
                  <c:v>5.6999999999999995E-2</c:v>
                </c:pt>
                <c:pt idx="230">
                  <c:v>9.9699999999999983E-2</c:v>
                </c:pt>
                <c:pt idx="231">
                  <c:v>6.2300000000000015E-2</c:v>
                </c:pt>
                <c:pt idx="232">
                  <c:v>7.1699999999999986E-2</c:v>
                </c:pt>
                <c:pt idx="233">
                  <c:v>7.6600000000000001E-2</c:v>
                </c:pt>
                <c:pt idx="234">
                  <c:v>4.7699999999999992E-2</c:v>
                </c:pt>
                <c:pt idx="235">
                  <c:v>4.3800000000000013E-2</c:v>
                </c:pt>
                <c:pt idx="236">
                  <c:v>8.2900000000000015E-2</c:v>
                </c:pt>
                <c:pt idx="237">
                  <c:v>8.4299999999999986E-2</c:v>
                </c:pt>
                <c:pt idx="238">
                  <c:v>9.5999999999999988E-2</c:v>
                </c:pt>
                <c:pt idx="239">
                  <c:v>7.4299999999999991E-2</c:v>
                </c:pt>
                <c:pt idx="240">
                  <c:v>8.8399999999999992E-2</c:v>
                </c:pt>
                <c:pt idx="241">
                  <c:v>4.2300000000000004E-2</c:v>
                </c:pt>
                <c:pt idx="242">
                  <c:v>5.7099999999999991E-2</c:v>
                </c:pt>
                <c:pt idx="243">
                  <c:v>6.0299999999999999E-2</c:v>
                </c:pt>
                <c:pt idx="244">
                  <c:v>7.0499999999999993E-2</c:v>
                </c:pt>
                <c:pt idx="245">
                  <c:v>4.1900000000000007E-2</c:v>
                </c:pt>
                <c:pt idx="246">
                  <c:v>4.2199999999999994E-2</c:v>
                </c:pt>
                <c:pt idx="247">
                  <c:v>8.7499999999999994E-2</c:v>
                </c:pt>
                <c:pt idx="248">
                  <c:v>8.5900000000000004E-2</c:v>
                </c:pt>
                <c:pt idx="249">
                  <c:v>7.6600000000000001E-2</c:v>
                </c:pt>
                <c:pt idx="250">
                  <c:v>5.28E-2</c:v>
                </c:pt>
                <c:pt idx="251">
                  <c:v>5.6500000000000002E-2</c:v>
                </c:pt>
                <c:pt idx="252">
                  <c:v>7.9699999999999993E-2</c:v>
                </c:pt>
                <c:pt idx="253">
                  <c:v>8.829999999999999E-2</c:v>
                </c:pt>
                <c:pt idx="254">
                  <c:v>9.3899999999999997E-2</c:v>
                </c:pt>
                <c:pt idx="255">
                  <c:v>8.0699999999999994E-2</c:v>
                </c:pt>
                <c:pt idx="256">
                  <c:v>7.5499999999999998E-2</c:v>
                </c:pt>
                <c:pt idx="257">
                  <c:v>9.7400000000000014E-2</c:v>
                </c:pt>
                <c:pt idx="258">
                  <c:v>8.7399999999999992E-2</c:v>
                </c:pt>
                <c:pt idx="259">
                  <c:v>0.1046</c:v>
                </c:pt>
                <c:pt idx="260">
                  <c:v>5.5500000000000001E-2</c:v>
                </c:pt>
                <c:pt idx="261">
                  <c:v>7.2499999999999995E-2</c:v>
                </c:pt>
                <c:pt idx="262">
                  <c:v>3.7199999999999997E-2</c:v>
                </c:pt>
                <c:pt idx="263">
                  <c:v>8.9700000000000002E-2</c:v>
                </c:pt>
                <c:pt idx="264">
                  <c:v>6.6799999999999998E-2</c:v>
                </c:pt>
                <c:pt idx="265">
                  <c:v>5.0700000000000002E-2</c:v>
                </c:pt>
                <c:pt idx="266">
                  <c:v>6.8100000000000008E-2</c:v>
                </c:pt>
                <c:pt idx="267">
                  <c:v>6.6600000000000006E-2</c:v>
                </c:pt>
                <c:pt idx="268">
                  <c:v>8.2199999999999995E-2</c:v>
                </c:pt>
                <c:pt idx="269">
                  <c:v>4.5700000000000005E-2</c:v>
                </c:pt>
                <c:pt idx="270">
                  <c:v>7.7100000000000002E-2</c:v>
                </c:pt>
                <c:pt idx="271">
                  <c:v>9.1200000000000003E-2</c:v>
                </c:pt>
                <c:pt idx="272">
                  <c:v>5.8099999999999999E-2</c:v>
                </c:pt>
                <c:pt idx="273">
                  <c:v>7.6999999999999999E-2</c:v>
                </c:pt>
                <c:pt idx="274">
                  <c:v>5.6099999999999997E-2</c:v>
                </c:pt>
                <c:pt idx="275">
                  <c:v>6.1899999999999997E-2</c:v>
                </c:pt>
                <c:pt idx="276">
                  <c:v>7.8900000000000012E-2</c:v>
                </c:pt>
                <c:pt idx="277">
                  <c:v>6.9499999999999992E-2</c:v>
                </c:pt>
                <c:pt idx="278">
                  <c:v>4.0099999999999997E-2</c:v>
                </c:pt>
                <c:pt idx="279">
                  <c:v>4.6200000000000005E-2</c:v>
                </c:pt>
                <c:pt idx="280">
                  <c:v>8.6800000000000002E-2</c:v>
                </c:pt>
                <c:pt idx="281">
                  <c:v>4.9100000000000005E-2</c:v>
                </c:pt>
                <c:pt idx="282">
                  <c:v>9.3299999999999994E-2</c:v>
                </c:pt>
                <c:pt idx="283">
                  <c:v>0.1072</c:v>
                </c:pt>
                <c:pt idx="284">
                  <c:v>4.5200000000000004E-2</c:v>
                </c:pt>
                <c:pt idx="285">
                  <c:v>3.6600000000000008E-2</c:v>
                </c:pt>
                <c:pt idx="286">
                  <c:v>5.5799999999999995E-2</c:v>
                </c:pt>
                <c:pt idx="287">
                  <c:v>8.7500000000000008E-2</c:v>
                </c:pt>
                <c:pt idx="288">
                  <c:v>9.8000000000000004E-2</c:v>
                </c:pt>
                <c:pt idx="289">
                  <c:v>6.2799999999999995E-2</c:v>
                </c:pt>
                <c:pt idx="290">
                  <c:v>0.10919999999999999</c:v>
                </c:pt>
                <c:pt idx="291">
                  <c:v>5.1600000000000007E-2</c:v>
                </c:pt>
                <c:pt idx="292">
                  <c:v>8.2099999999999992E-2</c:v>
                </c:pt>
                <c:pt idx="293">
                  <c:v>4.8199999999999993E-2</c:v>
                </c:pt>
                <c:pt idx="294">
                  <c:v>9.6199999999999994E-2</c:v>
                </c:pt>
                <c:pt idx="295">
                  <c:v>6.88E-2</c:v>
                </c:pt>
                <c:pt idx="296">
                  <c:v>4.3800000000000006E-2</c:v>
                </c:pt>
                <c:pt idx="297">
                  <c:v>7.3399999999999993E-2</c:v>
                </c:pt>
                <c:pt idx="298">
                  <c:v>9.7900000000000001E-2</c:v>
                </c:pt>
                <c:pt idx="299">
                  <c:v>8.0500000000000002E-2</c:v>
                </c:pt>
                <c:pt idx="300">
                  <c:v>0.1123</c:v>
                </c:pt>
                <c:pt idx="301">
                  <c:v>9.509999999999999E-2</c:v>
                </c:pt>
                <c:pt idx="302">
                  <c:v>5.1100000000000007E-2</c:v>
                </c:pt>
                <c:pt idx="303">
                  <c:v>9.1900000000000009E-2</c:v>
                </c:pt>
                <c:pt idx="304">
                  <c:v>4.2400000000000007E-2</c:v>
                </c:pt>
                <c:pt idx="305">
                  <c:v>4.5100000000000001E-2</c:v>
                </c:pt>
                <c:pt idx="306">
                  <c:v>7.4699999999999989E-2</c:v>
                </c:pt>
                <c:pt idx="307">
                  <c:v>6.8500000000000005E-2</c:v>
                </c:pt>
                <c:pt idx="308">
                  <c:v>4.6299999999999994E-2</c:v>
                </c:pt>
                <c:pt idx="309">
                  <c:v>9.0200000000000002E-2</c:v>
                </c:pt>
                <c:pt idx="310">
                  <c:v>8.4200000000000011E-2</c:v>
                </c:pt>
                <c:pt idx="311">
                  <c:v>6.8200000000000011E-2</c:v>
                </c:pt>
                <c:pt idx="312">
                  <c:v>9.9000000000000005E-2</c:v>
                </c:pt>
                <c:pt idx="313">
                  <c:v>3.5400000000000001E-2</c:v>
                </c:pt>
                <c:pt idx="314">
                  <c:v>0.1115</c:v>
                </c:pt>
                <c:pt idx="315">
                  <c:v>7.9399999999999998E-2</c:v>
                </c:pt>
                <c:pt idx="316">
                  <c:v>5.5300000000000002E-2</c:v>
                </c:pt>
                <c:pt idx="317">
                  <c:v>8.7000000000000008E-2</c:v>
                </c:pt>
                <c:pt idx="318">
                  <c:v>3.9100000000000003E-2</c:v>
                </c:pt>
                <c:pt idx="319">
                  <c:v>9.1199999999999989E-2</c:v>
                </c:pt>
                <c:pt idx="320">
                  <c:v>8.3300000000000013E-2</c:v>
                </c:pt>
                <c:pt idx="321">
                  <c:v>3.6299999999999999E-2</c:v>
                </c:pt>
                <c:pt idx="322">
                  <c:v>6.3E-2</c:v>
                </c:pt>
                <c:pt idx="323">
                  <c:v>0.1142</c:v>
                </c:pt>
                <c:pt idx="324">
                  <c:v>7.3800000000000004E-2</c:v>
                </c:pt>
                <c:pt idx="325">
                  <c:v>7.1300000000000002E-2</c:v>
                </c:pt>
                <c:pt idx="326">
                  <c:v>9.1399999999999995E-2</c:v>
                </c:pt>
                <c:pt idx="327">
                  <c:v>0.1026</c:v>
                </c:pt>
                <c:pt idx="328">
                  <c:v>8.3100000000000007E-2</c:v>
                </c:pt>
                <c:pt idx="329">
                  <c:v>4.130000000000001E-2</c:v>
                </c:pt>
                <c:pt idx="330">
                  <c:v>9.3200000000000005E-2</c:v>
                </c:pt>
                <c:pt idx="331">
                  <c:v>8.0499999999999988E-2</c:v>
                </c:pt>
                <c:pt idx="332">
                  <c:v>3.5099999999999999E-2</c:v>
                </c:pt>
                <c:pt idx="333">
                  <c:v>6.7599999999999993E-2</c:v>
                </c:pt>
                <c:pt idx="334">
                  <c:v>9.1599999999999987E-2</c:v>
                </c:pt>
                <c:pt idx="335">
                  <c:v>9.6299999999999997E-2</c:v>
                </c:pt>
                <c:pt idx="336">
                  <c:v>6.8799999999999986E-2</c:v>
                </c:pt>
                <c:pt idx="337">
                  <c:v>6.93E-2</c:v>
                </c:pt>
                <c:pt idx="338">
                  <c:v>0.1043</c:v>
                </c:pt>
                <c:pt idx="339">
                  <c:v>9.1999999999999998E-2</c:v>
                </c:pt>
                <c:pt idx="340">
                  <c:v>4.0600000000000004E-2</c:v>
                </c:pt>
                <c:pt idx="341">
                  <c:v>4.9400000000000006E-2</c:v>
                </c:pt>
                <c:pt idx="342">
                  <c:v>3.2300000000000009E-2</c:v>
                </c:pt>
                <c:pt idx="343">
                  <c:v>5.6600000000000004E-2</c:v>
                </c:pt>
                <c:pt idx="344">
                  <c:v>9.1300000000000006E-2</c:v>
                </c:pt>
                <c:pt idx="345">
                  <c:v>6.5399999999999986E-2</c:v>
                </c:pt>
                <c:pt idx="346">
                  <c:v>9.7599999999999992E-2</c:v>
                </c:pt>
                <c:pt idx="347">
                  <c:v>9.5699999999999993E-2</c:v>
                </c:pt>
                <c:pt idx="348">
                  <c:v>0.1023</c:v>
                </c:pt>
                <c:pt idx="349">
                  <c:v>7.6999999999999985E-2</c:v>
                </c:pt>
                <c:pt idx="350">
                  <c:v>7.6800000000000007E-2</c:v>
                </c:pt>
                <c:pt idx="351">
                  <c:v>0.1128</c:v>
                </c:pt>
                <c:pt idx="352">
                  <c:v>4.3999999999999997E-2</c:v>
                </c:pt>
                <c:pt idx="353">
                  <c:v>5.04E-2</c:v>
                </c:pt>
                <c:pt idx="354">
                  <c:v>4.2199999999999994E-2</c:v>
                </c:pt>
                <c:pt idx="355">
                  <c:v>5.8400000000000007E-2</c:v>
                </c:pt>
                <c:pt idx="356">
                  <c:v>5.45E-2</c:v>
                </c:pt>
                <c:pt idx="357">
                  <c:v>7.039999999999999E-2</c:v>
                </c:pt>
                <c:pt idx="358">
                  <c:v>0.10999999999999999</c:v>
                </c:pt>
                <c:pt idx="359">
                  <c:v>7.9899999999999999E-2</c:v>
                </c:pt>
                <c:pt idx="360">
                  <c:v>5.2600000000000008E-2</c:v>
                </c:pt>
                <c:pt idx="361">
                  <c:v>4.3499999999999997E-2</c:v>
                </c:pt>
                <c:pt idx="362">
                  <c:v>8.6199999999999999E-2</c:v>
                </c:pt>
                <c:pt idx="363">
                  <c:v>0.1047</c:v>
                </c:pt>
                <c:pt idx="364">
                  <c:v>0.1075</c:v>
                </c:pt>
                <c:pt idx="365">
                  <c:v>8.2500000000000018E-2</c:v>
                </c:pt>
                <c:pt idx="366">
                  <c:v>3.0000000000000006E-2</c:v>
                </c:pt>
                <c:pt idx="367">
                  <c:v>7.7200000000000005E-2</c:v>
                </c:pt>
                <c:pt idx="368">
                  <c:v>8.7100000000000011E-2</c:v>
                </c:pt>
                <c:pt idx="369">
                  <c:v>5.8400000000000007E-2</c:v>
                </c:pt>
                <c:pt idx="370">
                  <c:v>0.11</c:v>
                </c:pt>
                <c:pt idx="371">
                  <c:v>8.8199999999999987E-2</c:v>
                </c:pt>
                <c:pt idx="372">
                  <c:v>4.1399999999999999E-2</c:v>
                </c:pt>
                <c:pt idx="373">
                  <c:v>5.74E-2</c:v>
                </c:pt>
                <c:pt idx="374">
                  <c:v>8.8999999999999996E-2</c:v>
                </c:pt>
                <c:pt idx="375">
                  <c:v>7.8799999999999995E-2</c:v>
                </c:pt>
                <c:pt idx="376">
                  <c:v>7.9199999999999993E-2</c:v>
                </c:pt>
                <c:pt idx="377">
                  <c:v>4.0700000000000007E-2</c:v>
                </c:pt>
                <c:pt idx="378">
                  <c:v>9.3600000000000003E-2</c:v>
                </c:pt>
                <c:pt idx="379">
                  <c:v>9.1999999999999998E-2</c:v>
                </c:pt>
                <c:pt idx="380">
                  <c:v>8.6799999999999988E-2</c:v>
                </c:pt>
                <c:pt idx="381">
                  <c:v>0.10589999999999999</c:v>
                </c:pt>
                <c:pt idx="382">
                  <c:v>0.10339999999999999</c:v>
                </c:pt>
                <c:pt idx="383">
                  <c:v>9.5600000000000004E-2</c:v>
                </c:pt>
                <c:pt idx="384">
                  <c:v>9.240000000000001E-2</c:v>
                </c:pt>
                <c:pt idx="385">
                  <c:v>7.5799999999999992E-2</c:v>
                </c:pt>
                <c:pt idx="386">
                  <c:v>7.6800000000000007E-2</c:v>
                </c:pt>
                <c:pt idx="387">
                  <c:v>7.6100000000000001E-2</c:v>
                </c:pt>
                <c:pt idx="388">
                  <c:v>0.10419999999999999</c:v>
                </c:pt>
                <c:pt idx="389">
                  <c:v>8.5900000000000004E-2</c:v>
                </c:pt>
                <c:pt idx="390">
                  <c:v>0.10299999999999999</c:v>
                </c:pt>
                <c:pt idx="391">
                  <c:v>9.6000000000000002E-2</c:v>
                </c:pt>
                <c:pt idx="392">
                  <c:v>8.43E-2</c:v>
                </c:pt>
                <c:pt idx="393">
                  <c:v>6.0299999999999999E-2</c:v>
                </c:pt>
                <c:pt idx="394">
                  <c:v>6.3699999999999993E-2</c:v>
                </c:pt>
                <c:pt idx="395">
                  <c:v>0.10129999999999999</c:v>
                </c:pt>
                <c:pt idx="396">
                  <c:v>8.6499999999999994E-2</c:v>
                </c:pt>
                <c:pt idx="397">
                  <c:v>5.3099999999999994E-2</c:v>
                </c:pt>
                <c:pt idx="398">
                  <c:v>6.8899999999999989E-2</c:v>
                </c:pt>
                <c:pt idx="399">
                  <c:v>0.10439999999999999</c:v>
                </c:pt>
                <c:pt idx="400">
                  <c:v>6.1100000000000002E-2</c:v>
                </c:pt>
                <c:pt idx="401">
                  <c:v>0.1023</c:v>
                </c:pt>
                <c:pt idx="402">
                  <c:v>7.0800000000000002E-2</c:v>
                </c:pt>
                <c:pt idx="403">
                  <c:v>4.9200000000000008E-2</c:v>
                </c:pt>
                <c:pt idx="404">
                  <c:v>4.2199999999999994E-2</c:v>
                </c:pt>
                <c:pt idx="405">
                  <c:v>0.11019999999999999</c:v>
                </c:pt>
                <c:pt idx="406">
                  <c:v>6.2199999999999998E-2</c:v>
                </c:pt>
                <c:pt idx="407">
                  <c:v>8.0399999999999999E-2</c:v>
                </c:pt>
                <c:pt idx="408">
                  <c:v>3.6400000000000009E-2</c:v>
                </c:pt>
                <c:pt idx="409">
                  <c:v>9.8799999999999985E-2</c:v>
                </c:pt>
                <c:pt idx="410">
                  <c:v>9.3899999999999997E-2</c:v>
                </c:pt>
                <c:pt idx="411">
                  <c:v>3.6000000000000004E-2</c:v>
                </c:pt>
                <c:pt idx="412">
                  <c:v>0.112</c:v>
                </c:pt>
                <c:pt idx="413">
                  <c:v>5.4300000000000001E-2</c:v>
                </c:pt>
                <c:pt idx="414">
                  <c:v>6.3100000000000003E-2</c:v>
                </c:pt>
                <c:pt idx="415">
                  <c:v>3.9700000000000013E-2</c:v>
                </c:pt>
                <c:pt idx="416">
                  <c:v>3.4299999999999997E-2</c:v>
                </c:pt>
                <c:pt idx="417">
                  <c:v>6.3200000000000006E-2</c:v>
                </c:pt>
                <c:pt idx="418">
                  <c:v>8.3299999999999999E-2</c:v>
                </c:pt>
                <c:pt idx="419">
                  <c:v>9.2399999999999996E-2</c:v>
                </c:pt>
                <c:pt idx="420">
                  <c:v>0.10009999999999999</c:v>
                </c:pt>
                <c:pt idx="421">
                  <c:v>7.1199999999999999E-2</c:v>
                </c:pt>
                <c:pt idx="422">
                  <c:v>5.8099999999999999E-2</c:v>
                </c:pt>
                <c:pt idx="423">
                  <c:v>6.5999999999999989E-2</c:v>
                </c:pt>
                <c:pt idx="424">
                  <c:v>5.11E-2</c:v>
                </c:pt>
                <c:pt idx="425">
                  <c:v>9.5899999999999985E-2</c:v>
                </c:pt>
                <c:pt idx="426">
                  <c:v>7.279999999999999E-2</c:v>
                </c:pt>
                <c:pt idx="427">
                  <c:v>9.3399999999999983E-2</c:v>
                </c:pt>
                <c:pt idx="428">
                  <c:v>4.0400000000000005E-2</c:v>
                </c:pt>
                <c:pt idx="429">
                  <c:v>9.4699999999999993E-2</c:v>
                </c:pt>
                <c:pt idx="430">
                  <c:v>8.7099999999999983E-2</c:v>
                </c:pt>
                <c:pt idx="431">
                  <c:v>3.8400000000000004E-2</c:v>
                </c:pt>
                <c:pt idx="432">
                  <c:v>4.02E-2</c:v>
                </c:pt>
                <c:pt idx="433">
                  <c:v>6.3500000000000001E-2</c:v>
                </c:pt>
                <c:pt idx="434">
                  <c:v>4.3799999999999999E-2</c:v>
                </c:pt>
                <c:pt idx="435">
                  <c:v>8.8000000000000009E-2</c:v>
                </c:pt>
                <c:pt idx="436">
                  <c:v>8.6500000000000007E-2</c:v>
                </c:pt>
                <c:pt idx="437">
                  <c:v>8.3900000000000002E-2</c:v>
                </c:pt>
                <c:pt idx="438">
                  <c:v>0.1022</c:v>
                </c:pt>
                <c:pt idx="439">
                  <c:v>6.0800000000000007E-2</c:v>
                </c:pt>
                <c:pt idx="440">
                  <c:v>4.3200000000000002E-2</c:v>
                </c:pt>
                <c:pt idx="441">
                  <c:v>6.0099999999999994E-2</c:v>
                </c:pt>
                <c:pt idx="442">
                  <c:v>4.3799999999999999E-2</c:v>
                </c:pt>
                <c:pt idx="443">
                  <c:v>3.9300000000000009E-2</c:v>
                </c:pt>
                <c:pt idx="444">
                  <c:v>8.5800000000000001E-2</c:v>
                </c:pt>
                <c:pt idx="445">
                  <c:v>6.5699999999999995E-2</c:v>
                </c:pt>
                <c:pt idx="446">
                  <c:v>5.460000000000001E-2</c:v>
                </c:pt>
                <c:pt idx="447">
                  <c:v>8.7899999999999992E-2</c:v>
                </c:pt>
                <c:pt idx="448">
                  <c:v>7.3800000000000004E-2</c:v>
                </c:pt>
                <c:pt idx="449">
                  <c:v>6.4899999999999999E-2</c:v>
                </c:pt>
                <c:pt idx="450">
                  <c:v>0.10830000000000001</c:v>
                </c:pt>
                <c:pt idx="451">
                  <c:v>8.2699999999999996E-2</c:v>
                </c:pt>
                <c:pt idx="452">
                  <c:v>7.5000000000000011E-2</c:v>
                </c:pt>
                <c:pt idx="453">
                  <c:v>6.6200000000000009E-2</c:v>
                </c:pt>
                <c:pt idx="454">
                  <c:v>7.4200000000000002E-2</c:v>
                </c:pt>
                <c:pt idx="455">
                  <c:v>4.0200000000000007E-2</c:v>
                </c:pt>
                <c:pt idx="456">
                  <c:v>7.1999999999999995E-2</c:v>
                </c:pt>
                <c:pt idx="457">
                  <c:v>4.3400000000000015E-2</c:v>
                </c:pt>
                <c:pt idx="458">
                  <c:v>5.5100000000000003E-2</c:v>
                </c:pt>
                <c:pt idx="459">
                  <c:v>6.7100000000000007E-2</c:v>
                </c:pt>
                <c:pt idx="460">
                  <c:v>8.5599999999999996E-2</c:v>
                </c:pt>
                <c:pt idx="461">
                  <c:v>4.1800000000000011E-2</c:v>
                </c:pt>
                <c:pt idx="462">
                  <c:v>0.11019999999999999</c:v>
                </c:pt>
                <c:pt idx="463">
                  <c:v>7.9899999999999999E-2</c:v>
                </c:pt>
                <c:pt idx="464">
                  <c:v>8.6900000000000005E-2</c:v>
                </c:pt>
                <c:pt idx="465">
                  <c:v>5.1500000000000004E-2</c:v>
                </c:pt>
                <c:pt idx="466">
                  <c:v>8.9300000000000004E-2</c:v>
                </c:pt>
                <c:pt idx="467">
                  <c:v>3.8900000000000004E-2</c:v>
                </c:pt>
                <c:pt idx="468">
                  <c:v>4.590000000000001E-2</c:v>
                </c:pt>
                <c:pt idx="469">
                  <c:v>3.5799999999999998E-2</c:v>
                </c:pt>
                <c:pt idx="470">
                  <c:v>6.6400000000000001E-2</c:v>
                </c:pt>
                <c:pt idx="471">
                  <c:v>0.10299999999999999</c:v>
                </c:pt>
                <c:pt idx="472">
                  <c:v>6.4500000000000002E-2</c:v>
                </c:pt>
                <c:pt idx="473">
                  <c:v>5.9900000000000002E-2</c:v>
                </c:pt>
                <c:pt idx="474">
                  <c:v>9.7299999999999998E-2</c:v>
                </c:pt>
                <c:pt idx="475">
                  <c:v>8.0199999999999994E-2</c:v>
                </c:pt>
                <c:pt idx="476">
                  <c:v>7.2199999999999986E-2</c:v>
                </c:pt>
                <c:pt idx="477">
                  <c:v>9.8000000000000004E-2</c:v>
                </c:pt>
                <c:pt idx="478">
                  <c:v>3.6500000000000005E-2</c:v>
                </c:pt>
                <c:pt idx="479">
                  <c:v>8.6400000000000005E-2</c:v>
                </c:pt>
                <c:pt idx="480">
                  <c:v>6.9599999999999995E-2</c:v>
                </c:pt>
                <c:pt idx="481">
                  <c:v>9.3199999999999991E-2</c:v>
                </c:pt>
                <c:pt idx="482">
                  <c:v>0.10419999999999999</c:v>
                </c:pt>
                <c:pt idx="483">
                  <c:v>6.0900000000000003E-2</c:v>
                </c:pt>
                <c:pt idx="484">
                  <c:v>5.0600000000000006E-2</c:v>
                </c:pt>
                <c:pt idx="485">
                  <c:v>0.08</c:v>
                </c:pt>
                <c:pt idx="486">
                  <c:v>4.8099999999999997E-2</c:v>
                </c:pt>
                <c:pt idx="487">
                  <c:v>3.78E-2</c:v>
                </c:pt>
                <c:pt idx="488">
                  <c:v>6.0100000000000008E-2</c:v>
                </c:pt>
                <c:pt idx="489">
                  <c:v>9.1399999999999995E-2</c:v>
                </c:pt>
                <c:pt idx="490">
                  <c:v>6.0699999999999997E-2</c:v>
                </c:pt>
                <c:pt idx="491">
                  <c:v>0.1038</c:v>
                </c:pt>
                <c:pt idx="492">
                  <c:v>4.1400000000000006E-2</c:v>
                </c:pt>
                <c:pt idx="493">
                  <c:v>8.1599999999999992E-2</c:v>
                </c:pt>
                <c:pt idx="494">
                  <c:v>6.3399999999999998E-2</c:v>
                </c:pt>
                <c:pt idx="495">
                  <c:v>5.7199999999999994E-2</c:v>
                </c:pt>
                <c:pt idx="496">
                  <c:v>9.0199999999999989E-2</c:v>
                </c:pt>
                <c:pt idx="497">
                  <c:v>5.5400000000000005E-2</c:v>
                </c:pt>
                <c:pt idx="498">
                  <c:v>9.509999999999999E-2</c:v>
                </c:pt>
                <c:pt idx="499">
                  <c:v>7.4500000000000011E-2</c:v>
                </c:pt>
                <c:pt idx="500">
                  <c:v>0.11179999999999998</c:v>
                </c:pt>
              </c:numCache>
            </c:numRef>
          </c:yVal>
          <c:smooth val="0"/>
          <c:extLst>
            <c:ext xmlns:c16="http://schemas.microsoft.com/office/drawing/2014/chart" uri="{C3380CC4-5D6E-409C-BE32-E72D297353CC}">
              <c16:uniqueId val="{00000000-6DF0-4290-92F4-6C08BA8CB657}"/>
            </c:ext>
          </c:extLst>
        </c:ser>
        <c:ser>
          <c:idx val="2"/>
          <c:order val="1"/>
          <c:tx>
            <c:v>SP500</c:v>
          </c:tx>
          <c:spPr>
            <a:ln w="25400" cap="rnd">
              <a:noFill/>
              <a:round/>
            </a:ln>
            <a:effectLst/>
          </c:spPr>
          <c:marker>
            <c:symbol val="circle"/>
            <c:size val="7"/>
            <c:spPr>
              <a:solidFill>
                <a:srgbClr val="C00000"/>
              </a:solidFill>
              <a:ln w="9525">
                <a:solidFill>
                  <a:srgbClr val="C00000"/>
                </a:solidFill>
              </a:ln>
              <a:effectLst/>
            </c:spPr>
          </c:marker>
          <c:dLbls>
            <c:dLbl>
              <c:idx val="0"/>
              <c:layout>
                <c:manualLayout>
                  <c:x val="-4.1526592067989365E-2"/>
                  <c:y val="-0.11737127920189727"/>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50000"/>
                          </a:schemeClr>
                        </a:solidFill>
                        <a:latin typeface="+mn-lt"/>
                        <a:ea typeface="+mn-ea"/>
                        <a:cs typeface="+mn-cs"/>
                      </a:defRPr>
                    </a:pPr>
                    <a:r>
                      <a:rPr lang="en-US" sz="1050">
                        <a:solidFill>
                          <a:schemeClr val="tx1">
                            <a:lumMod val="50000"/>
                          </a:schemeClr>
                        </a:solidFill>
                      </a:rPr>
                      <a:t>SP 500</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131840759833898"/>
                      <c:h val="6.7525174191118725E-2"/>
                    </c:manualLayout>
                  </c15:layout>
                  <c15:showDataLabelsRange val="0"/>
                </c:ext>
                <c:ext xmlns:c16="http://schemas.microsoft.com/office/drawing/2014/chart" uri="{C3380CC4-5D6E-409C-BE32-E72D297353CC}">
                  <c16:uniqueId val="{00000001-6DF0-4290-92F4-6C08BA8CB65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CALs'!$C$9</c:f>
              <c:numCache>
                <c:formatCode>0.00%</c:formatCode>
                <c:ptCount val="1"/>
                <c:pt idx="0">
                  <c:v>0.13</c:v>
                </c:pt>
              </c:numCache>
            </c:numRef>
          </c:xVal>
          <c:yVal>
            <c:numRef>
              <c:f>'frontiers, weights, CALs'!$B$9</c:f>
              <c:numCache>
                <c:formatCode>0.00%</c:formatCode>
                <c:ptCount val="1"/>
                <c:pt idx="0">
                  <c:v>0.08</c:v>
                </c:pt>
              </c:numCache>
            </c:numRef>
          </c:yVal>
          <c:smooth val="0"/>
          <c:extLst>
            <c:ext xmlns:c16="http://schemas.microsoft.com/office/drawing/2014/chart" uri="{C3380CC4-5D6E-409C-BE32-E72D297353CC}">
              <c16:uniqueId val="{00000002-6DF0-4290-92F4-6C08BA8CB657}"/>
            </c:ext>
          </c:extLst>
        </c:ser>
        <c:ser>
          <c:idx val="3"/>
          <c:order val="2"/>
          <c:tx>
            <c:v>Gold</c:v>
          </c:tx>
          <c:spPr>
            <a:ln w="25400" cap="rnd">
              <a:noFill/>
              <a:round/>
            </a:ln>
            <a:effectLst/>
          </c:spPr>
          <c:marker>
            <c:symbol val="circle"/>
            <c:size val="7"/>
            <c:spPr>
              <a:solidFill>
                <a:srgbClr val="00B050"/>
              </a:solidFill>
              <a:ln w="9525">
                <a:solidFill>
                  <a:srgbClr val="00B050"/>
                </a:solidFill>
              </a:ln>
              <a:effectLst/>
            </c:spPr>
          </c:marker>
          <c:dLbls>
            <c:dLbl>
              <c:idx val="0"/>
              <c:layout>
                <c:manualLayout>
                  <c:x val="0.17725018994728464"/>
                  <c:y val="-6.8500627618409129E-3"/>
                </c:manualLayout>
              </c:layout>
              <c:tx>
                <c:rich>
                  <a:bodyPr/>
                  <a:lstStyle/>
                  <a:p>
                    <a:r>
                      <a:rPr lang="en-US"/>
                      <a:t>GLD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DF0-4290-92F4-6C08BA8CB65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CALs'!$C$6</c:f>
              <c:numCache>
                <c:formatCode>0.00%</c:formatCode>
                <c:ptCount val="1"/>
                <c:pt idx="0">
                  <c:v>0.14286319478792225</c:v>
                </c:pt>
              </c:numCache>
            </c:numRef>
          </c:xVal>
          <c:yVal>
            <c:numRef>
              <c:f>'frontiers, weights, CALs'!$B$6</c:f>
              <c:numCache>
                <c:formatCode>0.00%</c:formatCode>
                <c:ptCount val="1"/>
                <c:pt idx="0">
                  <c:v>0.05</c:v>
                </c:pt>
              </c:numCache>
            </c:numRef>
          </c:yVal>
          <c:smooth val="0"/>
          <c:extLst>
            <c:ext xmlns:c16="http://schemas.microsoft.com/office/drawing/2014/chart" uri="{C3380CC4-5D6E-409C-BE32-E72D297353CC}">
              <c16:uniqueId val="{00000004-6DF0-4290-92F4-6C08BA8CB657}"/>
            </c:ext>
          </c:extLst>
        </c:ser>
        <c:ser>
          <c:idx val="4"/>
          <c:order val="3"/>
          <c:tx>
            <c:v>AMZN</c:v>
          </c:tx>
          <c:spPr>
            <a:ln w="25400" cap="rnd">
              <a:noFill/>
              <a:round/>
            </a:ln>
            <a:effectLst/>
          </c:spPr>
          <c:marker>
            <c:symbol val="circle"/>
            <c:size val="7"/>
            <c:spPr>
              <a:solidFill>
                <a:srgbClr val="7030A0"/>
              </a:solidFill>
              <a:ln w="9525">
                <a:solidFill>
                  <a:srgbClr val="7030A0"/>
                </a:solidFill>
              </a:ln>
              <a:effectLst/>
            </c:spPr>
          </c:marker>
          <c:dLbls>
            <c:dLbl>
              <c:idx val="0"/>
              <c:layout>
                <c:manualLayout>
                  <c:x val="-8.6703099523649851E-2"/>
                  <c:y val="-0.14341073632983123"/>
                </c:manualLayout>
              </c:layout>
              <c:tx>
                <c:rich>
                  <a:bodyPr/>
                  <a:lstStyle/>
                  <a:p>
                    <a:r>
                      <a:rPr lang="en-US"/>
                      <a:t>AMZN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DF0-4290-92F4-6C08BA8CB65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CALs'!$C$5</c:f>
              <c:numCache>
                <c:formatCode>0.00%</c:formatCode>
                <c:ptCount val="1"/>
                <c:pt idx="0">
                  <c:v>0.25</c:v>
                </c:pt>
              </c:numCache>
            </c:numRef>
          </c:xVal>
          <c:yVal>
            <c:numRef>
              <c:f>'frontiers, weights, CALs'!$B$5</c:f>
              <c:numCache>
                <c:formatCode>0.00%</c:formatCode>
                <c:ptCount val="1"/>
                <c:pt idx="0">
                  <c:v>0.12</c:v>
                </c:pt>
              </c:numCache>
            </c:numRef>
          </c:yVal>
          <c:smooth val="0"/>
          <c:extLst>
            <c:ext xmlns:c16="http://schemas.microsoft.com/office/drawing/2014/chart" uri="{C3380CC4-5D6E-409C-BE32-E72D297353CC}">
              <c16:uniqueId val="{00000006-6DF0-4290-92F4-6C08BA8CB657}"/>
            </c:ext>
          </c:extLst>
        </c:ser>
        <c:ser>
          <c:idx val="5"/>
          <c:order val="4"/>
          <c:tx>
            <c:v>Baseline Portfolio</c:v>
          </c:tx>
          <c:spPr>
            <a:ln w="25400" cap="rnd">
              <a:noFill/>
              <a:round/>
            </a:ln>
            <a:effectLst/>
          </c:spPr>
          <c:marker>
            <c:symbol val="circle"/>
            <c:size val="7"/>
            <c:spPr>
              <a:solidFill>
                <a:schemeClr val="tx1">
                  <a:lumMod val="95000"/>
                  <a:lumOff val="5000"/>
                </a:schemeClr>
              </a:solidFill>
              <a:ln w="9525">
                <a:solidFill>
                  <a:schemeClr val="tx1">
                    <a:lumMod val="95000"/>
                    <a:lumOff val="5000"/>
                  </a:schemeClr>
                </a:solidFill>
              </a:ln>
              <a:effectLst/>
            </c:spPr>
          </c:marker>
          <c:dLbls>
            <c:dLbl>
              <c:idx val="0"/>
              <c:layout>
                <c:manualLayout>
                  <c:x val="0.2023252830000071"/>
                  <c:y val="-2.4947586215799213E-2"/>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r>
                      <a:rPr lang="en-US" sz="1050">
                        <a:solidFill>
                          <a:schemeClr val="tx1">
                            <a:lumMod val="50000"/>
                          </a:schemeClr>
                        </a:solidFill>
                      </a:rPr>
                      <a:t>Baseline example</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DF0-4290-92F4-6C08BA8CB6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CALs'!$C$17</c:f>
              <c:numCache>
                <c:formatCode>0.00%</c:formatCode>
                <c:ptCount val="1"/>
                <c:pt idx="0">
                  <c:v>0.11725123130784018</c:v>
                </c:pt>
              </c:numCache>
            </c:numRef>
          </c:xVal>
          <c:yVal>
            <c:numRef>
              <c:f>'frontiers, weights, CALs'!$B$17</c:f>
              <c:numCache>
                <c:formatCode>0.00%</c:formatCode>
                <c:ptCount val="1"/>
                <c:pt idx="0">
                  <c:v>6.8000000000000005E-2</c:v>
                </c:pt>
              </c:numCache>
            </c:numRef>
          </c:yVal>
          <c:smooth val="0"/>
          <c:extLst>
            <c:ext xmlns:c16="http://schemas.microsoft.com/office/drawing/2014/chart" uri="{C3380CC4-5D6E-409C-BE32-E72D297353CC}">
              <c16:uniqueId val="{00000008-6DF0-4290-92F4-6C08BA8CB657}"/>
            </c:ext>
          </c:extLst>
        </c:ser>
        <c:dLbls>
          <c:showLegendKey val="0"/>
          <c:showVal val="0"/>
          <c:showCatName val="0"/>
          <c:showSerName val="0"/>
          <c:showPercent val="0"/>
          <c:showBubbleSize val="0"/>
        </c:dLbls>
        <c:axId val="838679544"/>
        <c:axId val="838675584"/>
      </c:scatterChart>
      <c:valAx>
        <c:axId val="838679544"/>
        <c:scaling>
          <c:orientation val="minMax"/>
          <c:max val="0.26"/>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mn-lt"/>
                <a:ea typeface="+mn-ea"/>
                <a:cs typeface="+mn-cs"/>
              </a:defRPr>
            </a:pPr>
            <a:endParaRPr lang="en-US"/>
          </a:p>
        </c:txPr>
        <c:crossAx val="838675584"/>
        <c:crosses val="autoZero"/>
        <c:crossBetween val="midCat"/>
        <c:majorUnit val="6.0000000000000012E-2"/>
      </c:valAx>
      <c:valAx>
        <c:axId val="838675584"/>
        <c:scaling>
          <c:orientation val="minMax"/>
          <c:max val="0.15000000000000002"/>
          <c:min val="2.0000000000000004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mn-lt"/>
                <a:ea typeface="+mn-ea"/>
                <a:cs typeface="+mn-cs"/>
              </a:defRPr>
            </a:pPr>
            <a:endParaRPr lang="en-US"/>
          </a:p>
        </c:txPr>
        <c:crossAx val="838679544"/>
        <c:crosses val="autoZero"/>
        <c:crossBetween val="midCat"/>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68165086848819E-2"/>
          <c:y val="7.036788771754568E-2"/>
          <c:w val="0.84503301836975497"/>
          <c:h val="0.84538067113139503"/>
        </c:manualLayout>
      </c:layout>
      <c:scatterChart>
        <c:scatterStyle val="lineMarker"/>
        <c:varyColors val="0"/>
        <c:ser>
          <c:idx val="0"/>
          <c:order val="0"/>
          <c:tx>
            <c:v>Baseline Portfolio 3 Assets</c:v>
          </c:tx>
          <c:spPr>
            <a:ln w="25400" cap="rnd">
              <a:noFill/>
              <a:round/>
            </a:ln>
            <a:effectLst/>
          </c:spPr>
          <c:marker>
            <c:symbol val="circle"/>
            <c:size val="3"/>
            <c:spPr>
              <a:solidFill>
                <a:schemeClr val="accent1"/>
              </a:solidFill>
              <a:ln w="9525">
                <a:solidFill>
                  <a:schemeClr val="accent1"/>
                </a:solidFill>
              </a:ln>
              <a:effectLst/>
            </c:spPr>
          </c:marker>
          <c:xVal>
            <c:numRef>
              <c:f>'frontiers, weights, CALs'!$F$34:$F$534</c:f>
              <c:numCache>
                <c:formatCode>0.00%</c:formatCode>
                <c:ptCount val="501"/>
                <c:pt idx="0">
                  <c:v>0.11725123130784018</c:v>
                </c:pt>
                <c:pt idx="1">
                  <c:v>0.16356098972217364</c:v>
                </c:pt>
                <c:pt idx="2">
                  <c:v>0.14856814190809664</c:v>
                </c:pt>
                <c:pt idx="3">
                  <c:v>0.19985006098431143</c:v>
                </c:pt>
                <c:pt idx="4">
                  <c:v>0.11458249965710857</c:v>
                </c:pt>
                <c:pt idx="5">
                  <c:v>0.21863973499169911</c:v>
                </c:pt>
                <c:pt idx="6">
                  <c:v>0.12538274465388025</c:v>
                </c:pt>
                <c:pt idx="7">
                  <c:v>8.5166098348254532E-2</c:v>
                </c:pt>
                <c:pt idx="8">
                  <c:v>0.11551850589194386</c:v>
                </c:pt>
                <c:pt idx="9">
                  <c:v>0.19583608429636279</c:v>
                </c:pt>
                <c:pt idx="10">
                  <c:v>0.14930918744825697</c:v>
                </c:pt>
                <c:pt idx="11">
                  <c:v>0.1252026798252949</c:v>
                </c:pt>
                <c:pt idx="12">
                  <c:v>0.19317673860181475</c:v>
                </c:pt>
                <c:pt idx="13">
                  <c:v>0.11344392756682142</c:v>
                </c:pt>
                <c:pt idx="14">
                  <c:v>0.22798505420331308</c:v>
                </c:pt>
                <c:pt idx="15">
                  <c:v>0.19722333478953619</c:v>
                </c:pt>
                <c:pt idx="16">
                  <c:v>0.14268607364816457</c:v>
                </c:pt>
                <c:pt idx="17">
                  <c:v>0.14050902617926372</c:v>
                </c:pt>
                <c:pt idx="18">
                  <c:v>0.12827363548415321</c:v>
                </c:pt>
                <c:pt idx="19">
                  <c:v>0.14766845061155229</c:v>
                </c:pt>
                <c:pt idx="20">
                  <c:v>0.11222293209224159</c:v>
                </c:pt>
                <c:pt idx="21">
                  <c:v>0.13105973937524346</c:v>
                </c:pt>
                <c:pt idx="22">
                  <c:v>0.11147159485128633</c:v>
                </c:pt>
                <c:pt idx="23">
                  <c:v>0.13314824663357644</c:v>
                </c:pt>
                <c:pt idx="24">
                  <c:v>0.16296107736831689</c:v>
                </c:pt>
                <c:pt idx="25">
                  <c:v>0.17551280887621595</c:v>
                </c:pt>
                <c:pt idx="26">
                  <c:v>0.12376329259420711</c:v>
                </c:pt>
                <c:pt idx="27">
                  <c:v>0.10125481716513386</c:v>
                </c:pt>
                <c:pt idx="28">
                  <c:v>0.10427418610886378</c:v>
                </c:pt>
                <c:pt idx="29">
                  <c:v>0.12721745099619367</c:v>
                </c:pt>
                <c:pt idx="30">
                  <c:v>0.14885142883943922</c:v>
                </c:pt>
                <c:pt idx="31">
                  <c:v>0.10226249930053685</c:v>
                </c:pt>
                <c:pt idx="32">
                  <c:v>0.12822483155310191</c:v>
                </c:pt>
                <c:pt idx="33">
                  <c:v>0.13951164745286176</c:v>
                </c:pt>
                <c:pt idx="34">
                  <c:v>0.13365296247059455</c:v>
                </c:pt>
                <c:pt idx="35">
                  <c:v>0.11518851114122575</c:v>
                </c:pt>
                <c:pt idx="36">
                  <c:v>0.10690784445317876</c:v>
                </c:pt>
                <c:pt idx="37">
                  <c:v>0.17318677683055558</c:v>
                </c:pt>
                <c:pt idx="38">
                  <c:v>0.17070322220338149</c:v>
                </c:pt>
                <c:pt idx="39">
                  <c:v>0.22003566890164711</c:v>
                </c:pt>
                <c:pt idx="40">
                  <c:v>0.22055671858964579</c:v>
                </c:pt>
                <c:pt idx="41">
                  <c:v>0.17633467352111154</c:v>
                </c:pt>
                <c:pt idx="42">
                  <c:v>0.19818884816328178</c:v>
                </c:pt>
                <c:pt idx="43">
                  <c:v>0.20605970273078911</c:v>
                </c:pt>
                <c:pt idx="44">
                  <c:v>0.15183610630640737</c:v>
                </c:pt>
                <c:pt idx="45">
                  <c:v>0.15796091184724256</c:v>
                </c:pt>
                <c:pt idx="46">
                  <c:v>0.13057242235319311</c:v>
                </c:pt>
                <c:pt idx="47">
                  <c:v>0.18867612455484292</c:v>
                </c:pt>
                <c:pt idx="48">
                  <c:v>0.15656011098435785</c:v>
                </c:pt>
                <c:pt idx="49">
                  <c:v>0.10515416873384377</c:v>
                </c:pt>
                <c:pt idx="50">
                  <c:v>0.15687235919172204</c:v>
                </c:pt>
                <c:pt idx="51">
                  <c:v>0.14399167455637768</c:v>
                </c:pt>
                <c:pt idx="52">
                  <c:v>0.12737608109203188</c:v>
                </c:pt>
                <c:pt idx="53">
                  <c:v>0.10468804672589815</c:v>
                </c:pt>
                <c:pt idx="54">
                  <c:v>0.22237907916747598</c:v>
                </c:pt>
                <c:pt idx="55">
                  <c:v>0.12617522767538336</c:v>
                </c:pt>
                <c:pt idx="56">
                  <c:v>0.20201702136408434</c:v>
                </c:pt>
                <c:pt idx="57">
                  <c:v>0.15642169224274888</c:v>
                </c:pt>
                <c:pt idx="58">
                  <c:v>0.14557290912479121</c:v>
                </c:pt>
                <c:pt idx="59">
                  <c:v>0.18463309655845533</c:v>
                </c:pt>
                <c:pt idx="60">
                  <c:v>0.21493620014286766</c:v>
                </c:pt>
                <c:pt idx="61">
                  <c:v>9.6227589866824836E-2</c:v>
                </c:pt>
                <c:pt idx="62">
                  <c:v>9.3252058963269172E-2</c:v>
                </c:pt>
                <c:pt idx="63">
                  <c:v>0.1435235929856829</c:v>
                </c:pt>
                <c:pt idx="64">
                  <c:v>0.1872613072334742</c:v>
                </c:pt>
                <c:pt idx="65">
                  <c:v>0.10879217685952938</c:v>
                </c:pt>
                <c:pt idx="66">
                  <c:v>0.16779822687555693</c:v>
                </c:pt>
                <c:pt idx="67">
                  <c:v>0.1036875894074745</c:v>
                </c:pt>
                <c:pt idx="68">
                  <c:v>8.6818066857833123E-2</c:v>
                </c:pt>
                <c:pt idx="69">
                  <c:v>0.22356604865947163</c:v>
                </c:pt>
                <c:pt idx="70">
                  <c:v>0.10236067971376901</c:v>
                </c:pt>
                <c:pt idx="71">
                  <c:v>0.15224632207985925</c:v>
                </c:pt>
                <c:pt idx="72">
                  <c:v>9.0216300859342777E-2</c:v>
                </c:pt>
                <c:pt idx="73">
                  <c:v>0.14846452079734263</c:v>
                </c:pt>
                <c:pt idx="74">
                  <c:v>0.12363875138573331</c:v>
                </c:pt>
                <c:pt idx="75">
                  <c:v>0.17345009599507416</c:v>
                </c:pt>
                <c:pt idx="76">
                  <c:v>0.11078191674785638</c:v>
                </c:pt>
                <c:pt idx="77">
                  <c:v>8.9628472245318003E-2</c:v>
                </c:pt>
                <c:pt idx="78">
                  <c:v>0.11004222968982721</c:v>
                </c:pt>
                <c:pt idx="79">
                  <c:v>9.9505527275440167E-2</c:v>
                </c:pt>
                <c:pt idx="80">
                  <c:v>0.19170600700397072</c:v>
                </c:pt>
                <c:pt idx="81">
                  <c:v>0.13589029999202543</c:v>
                </c:pt>
                <c:pt idx="82">
                  <c:v>0.14288414515985592</c:v>
                </c:pt>
                <c:pt idx="83">
                  <c:v>0.17634685769790434</c:v>
                </c:pt>
                <c:pt idx="84">
                  <c:v>0.14388458244472468</c:v>
                </c:pt>
                <c:pt idx="85">
                  <c:v>0.14771460355742441</c:v>
                </c:pt>
                <c:pt idx="86">
                  <c:v>0.1654128187268413</c:v>
                </c:pt>
                <c:pt idx="87">
                  <c:v>0.16250978172677974</c:v>
                </c:pt>
                <c:pt idx="88">
                  <c:v>0.10497961199193709</c:v>
                </c:pt>
                <c:pt idx="89">
                  <c:v>0.12358534990135442</c:v>
                </c:pt>
                <c:pt idx="90">
                  <c:v>0.19440254245071356</c:v>
                </c:pt>
                <c:pt idx="91">
                  <c:v>0.13409249635328899</c:v>
                </c:pt>
                <c:pt idx="92">
                  <c:v>0.1347356227340212</c:v>
                </c:pt>
                <c:pt idx="93">
                  <c:v>0.18858194078908563</c:v>
                </c:pt>
                <c:pt idx="94">
                  <c:v>0.10719077968056617</c:v>
                </c:pt>
                <c:pt idx="95">
                  <c:v>0.13819060717575651</c:v>
                </c:pt>
                <c:pt idx="96">
                  <c:v>0.1432629891024601</c:v>
                </c:pt>
                <c:pt idx="97">
                  <c:v>0.15613650592639361</c:v>
                </c:pt>
                <c:pt idx="98">
                  <c:v>0.17150228122701278</c:v>
                </c:pt>
                <c:pt idx="99">
                  <c:v>0.11031649456262756</c:v>
                </c:pt>
                <c:pt idx="100">
                  <c:v>0.1693927893686093</c:v>
                </c:pt>
                <c:pt idx="101">
                  <c:v>0.12241187796738583</c:v>
                </c:pt>
                <c:pt idx="102">
                  <c:v>8.8822142399021919E-2</c:v>
                </c:pt>
                <c:pt idx="103">
                  <c:v>0.13163236154008132</c:v>
                </c:pt>
                <c:pt idx="104">
                  <c:v>0.1008317533388873</c:v>
                </c:pt>
                <c:pt idx="105">
                  <c:v>0.22109426387416001</c:v>
                </c:pt>
                <c:pt idx="106">
                  <c:v>0.12228324351625623</c:v>
                </c:pt>
                <c:pt idx="107">
                  <c:v>0.15464054796898499</c:v>
                </c:pt>
                <c:pt idx="108">
                  <c:v>0.15811659792624685</c:v>
                </c:pt>
                <c:pt idx="109">
                  <c:v>0.10131178523502272</c:v>
                </c:pt>
                <c:pt idx="110">
                  <c:v>0.15392954776752696</c:v>
                </c:pt>
                <c:pt idx="111">
                  <c:v>0.14217956876762672</c:v>
                </c:pt>
                <c:pt idx="112">
                  <c:v>0.16376583240399456</c:v>
                </c:pt>
                <c:pt idx="113">
                  <c:v>0.1438553390886104</c:v>
                </c:pt>
                <c:pt idx="114">
                  <c:v>0.11384814243720413</c:v>
                </c:pt>
                <c:pt idx="115">
                  <c:v>0.17132740616063699</c:v>
                </c:pt>
                <c:pt idx="116">
                  <c:v>0.12660586369564109</c:v>
                </c:pt>
                <c:pt idx="117">
                  <c:v>0.11670138404412427</c:v>
                </c:pt>
                <c:pt idx="118">
                  <c:v>0.12044008695405549</c:v>
                </c:pt>
                <c:pt idx="119">
                  <c:v>0.16236665637213102</c:v>
                </c:pt>
                <c:pt idx="120">
                  <c:v>0.1565084634088299</c:v>
                </c:pt>
                <c:pt idx="121">
                  <c:v>0.16346555859033335</c:v>
                </c:pt>
                <c:pt idx="122">
                  <c:v>0.12318096350635441</c:v>
                </c:pt>
                <c:pt idx="123">
                  <c:v>0.21368106866981956</c:v>
                </c:pt>
                <c:pt idx="124">
                  <c:v>0.18444511982877984</c:v>
                </c:pt>
                <c:pt idx="125">
                  <c:v>0.15257145716057446</c:v>
                </c:pt>
                <c:pt idx="126">
                  <c:v>0.13085790619823165</c:v>
                </c:pt>
                <c:pt idx="127">
                  <c:v>9.9719355189912415E-2</c:v>
                </c:pt>
                <c:pt idx="128">
                  <c:v>0.10488186269710695</c:v>
                </c:pt>
                <c:pt idx="129">
                  <c:v>0.16174640827828565</c:v>
                </c:pt>
                <c:pt idx="130">
                  <c:v>0.14856691041352685</c:v>
                </c:pt>
                <c:pt idx="131">
                  <c:v>0.16400104798726856</c:v>
                </c:pt>
                <c:pt idx="132">
                  <c:v>0.20779204621776853</c:v>
                </c:pt>
                <c:pt idx="133">
                  <c:v>0.18386920270869533</c:v>
                </c:pt>
                <c:pt idx="134">
                  <c:v>0.13785831676079063</c:v>
                </c:pt>
                <c:pt idx="135">
                  <c:v>0.19666292289153048</c:v>
                </c:pt>
                <c:pt idx="136">
                  <c:v>0.15420044695734972</c:v>
                </c:pt>
                <c:pt idx="137">
                  <c:v>0.1153132014568303</c:v>
                </c:pt>
                <c:pt idx="138">
                  <c:v>0.12609449387981497</c:v>
                </c:pt>
                <c:pt idx="139">
                  <c:v>0.12404955754223081</c:v>
                </c:pt>
                <c:pt idx="140">
                  <c:v>0.21603336282252256</c:v>
                </c:pt>
                <c:pt idx="141">
                  <c:v>0.17563106593723843</c:v>
                </c:pt>
                <c:pt idx="142">
                  <c:v>0.15468480352816241</c:v>
                </c:pt>
                <c:pt idx="143">
                  <c:v>0.16829104029417929</c:v>
                </c:pt>
                <c:pt idx="144">
                  <c:v>0.22264781949821544</c:v>
                </c:pt>
                <c:pt idx="145">
                  <c:v>0.18774852684816087</c:v>
                </c:pt>
                <c:pt idx="146">
                  <c:v>0.15003051505080481</c:v>
                </c:pt>
                <c:pt idx="147">
                  <c:v>0.11797180134165808</c:v>
                </c:pt>
                <c:pt idx="148">
                  <c:v>0.14543379698425477</c:v>
                </c:pt>
                <c:pt idx="149">
                  <c:v>0.14661038654304481</c:v>
                </c:pt>
                <c:pt idx="150">
                  <c:v>0.16731067030963487</c:v>
                </c:pt>
                <c:pt idx="151">
                  <c:v>0.10779542274610807</c:v>
                </c:pt>
                <c:pt idx="152">
                  <c:v>0.12967283982081054</c:v>
                </c:pt>
                <c:pt idx="153">
                  <c:v>0.10463247305162864</c:v>
                </c:pt>
                <c:pt idx="154">
                  <c:v>0.15755433092211146</c:v>
                </c:pt>
                <c:pt idx="155">
                  <c:v>9.7909981260559623E-2</c:v>
                </c:pt>
                <c:pt idx="156">
                  <c:v>0.13068359771050037</c:v>
                </c:pt>
                <c:pt idx="157">
                  <c:v>0.1649357170628456</c:v>
                </c:pt>
                <c:pt idx="158">
                  <c:v>0.14460607866878578</c:v>
                </c:pt>
                <c:pt idx="159">
                  <c:v>0.13767173917351697</c:v>
                </c:pt>
                <c:pt idx="160">
                  <c:v>0.11797180134165808</c:v>
                </c:pt>
                <c:pt idx="161">
                  <c:v>8.7154706598402215E-2</c:v>
                </c:pt>
                <c:pt idx="162">
                  <c:v>0.11721150281583763</c:v>
                </c:pt>
                <c:pt idx="163">
                  <c:v>0.2012059351644673</c:v>
                </c:pt>
                <c:pt idx="164">
                  <c:v>0.21493620014286766</c:v>
                </c:pt>
                <c:pt idx="165">
                  <c:v>0.16102876519705991</c:v>
                </c:pt>
                <c:pt idx="166">
                  <c:v>0.10340648032703829</c:v>
                </c:pt>
                <c:pt idx="167">
                  <c:v>0.16749061805775223</c:v>
                </c:pt>
                <c:pt idx="168">
                  <c:v>8.4543995358599883E-2</c:v>
                </c:pt>
                <c:pt idx="169">
                  <c:v>0.15692770259632244</c:v>
                </c:pt>
                <c:pt idx="170">
                  <c:v>0.13570364439349888</c:v>
                </c:pt>
                <c:pt idx="171">
                  <c:v>0.1693927893686093</c:v>
                </c:pt>
                <c:pt idx="172">
                  <c:v>0.15746191330629672</c:v>
                </c:pt>
                <c:pt idx="173">
                  <c:v>0.14314335148273011</c:v>
                </c:pt>
                <c:pt idx="174">
                  <c:v>0.13917052962569432</c:v>
                </c:pt>
                <c:pt idx="175">
                  <c:v>0.11778233967043768</c:v>
                </c:pt>
                <c:pt idx="176">
                  <c:v>0.1595326198974715</c:v>
                </c:pt>
                <c:pt idx="177">
                  <c:v>0.11983844558917099</c:v>
                </c:pt>
                <c:pt idx="178">
                  <c:v>0.14772671885135488</c:v>
                </c:pt>
                <c:pt idx="179">
                  <c:v>0.20390465831555626</c:v>
                </c:pt>
                <c:pt idx="180">
                  <c:v>0.11655745439523343</c:v>
                </c:pt>
                <c:pt idx="181">
                  <c:v>0.13066754466585193</c:v>
                </c:pt>
                <c:pt idx="182">
                  <c:v>0.17431218230191309</c:v>
                </c:pt>
                <c:pt idx="183">
                  <c:v>8.7968095309106042E-2</c:v>
                </c:pt>
                <c:pt idx="184">
                  <c:v>0.11891170039436344</c:v>
                </c:pt>
                <c:pt idx="185">
                  <c:v>0.15875440186387629</c:v>
                </c:pt>
                <c:pt idx="186">
                  <c:v>0.1547799068643691</c:v>
                </c:pt>
                <c:pt idx="187">
                  <c:v>0.13066754466585193</c:v>
                </c:pt>
                <c:pt idx="188">
                  <c:v>0.17249415236179697</c:v>
                </c:pt>
                <c:pt idx="189">
                  <c:v>0.11577922992738018</c:v>
                </c:pt>
                <c:pt idx="190">
                  <c:v>0.18709825079193518</c:v>
                </c:pt>
                <c:pt idx="191">
                  <c:v>0.13696807424678517</c:v>
                </c:pt>
                <c:pt idx="192">
                  <c:v>0.16800709897641727</c:v>
                </c:pt>
                <c:pt idx="193">
                  <c:v>0.17265422101605463</c:v>
                </c:pt>
                <c:pt idx="194">
                  <c:v>0.14247448490104961</c:v>
                </c:pt>
                <c:pt idx="195">
                  <c:v>0.16027909707171786</c:v>
                </c:pt>
                <c:pt idx="196">
                  <c:v>0.22816526736977699</c:v>
                </c:pt>
                <c:pt idx="197">
                  <c:v>0.11861443931843504</c:v>
                </c:pt>
                <c:pt idx="198">
                  <c:v>0.14372949662702325</c:v>
                </c:pt>
                <c:pt idx="199">
                  <c:v>0.15787776080617189</c:v>
                </c:pt>
                <c:pt idx="200">
                  <c:v>0.15473133015768478</c:v>
                </c:pt>
                <c:pt idx="201">
                  <c:v>0.16766501171077691</c:v>
                </c:pt>
                <c:pt idx="202">
                  <c:v>0.1437141089102342</c:v>
                </c:pt>
                <c:pt idx="203">
                  <c:v>9.1605090219723601E-2</c:v>
                </c:pt>
                <c:pt idx="204">
                  <c:v>0.22125246892339342</c:v>
                </c:pt>
                <c:pt idx="205">
                  <c:v>0.18294100100523131</c:v>
                </c:pt>
                <c:pt idx="206">
                  <c:v>0.10859194334306396</c:v>
                </c:pt>
                <c:pt idx="207">
                  <c:v>9.848368377054742E-2</c:v>
                </c:pt>
                <c:pt idx="208">
                  <c:v>0.19989480589731473</c:v>
                </c:pt>
                <c:pt idx="209">
                  <c:v>0.12842309746299843</c:v>
                </c:pt>
                <c:pt idx="210">
                  <c:v>0.10364463571047589</c:v>
                </c:pt>
                <c:pt idx="211">
                  <c:v>0.11980771433187946</c:v>
                </c:pt>
                <c:pt idx="212">
                  <c:v>0.12004207270633235</c:v>
                </c:pt>
                <c:pt idx="213">
                  <c:v>0.21337283691380846</c:v>
                </c:pt>
                <c:pt idx="214">
                  <c:v>0.12378182948306143</c:v>
                </c:pt>
                <c:pt idx="215">
                  <c:v>0.1215741937434771</c:v>
                </c:pt>
                <c:pt idx="216">
                  <c:v>0.14193976131244421</c:v>
                </c:pt>
                <c:pt idx="217">
                  <c:v>0.15330329485430769</c:v>
                </c:pt>
                <c:pt idx="218">
                  <c:v>0.21270651620818257</c:v>
                </c:pt>
                <c:pt idx="219">
                  <c:v>0.16048114296930505</c:v>
                </c:pt>
                <c:pt idx="220">
                  <c:v>0.12732796569713342</c:v>
                </c:pt>
                <c:pt idx="221">
                  <c:v>0.17086173603906896</c:v>
                </c:pt>
                <c:pt idx="222">
                  <c:v>0.1639598204168371</c:v>
                </c:pt>
                <c:pt idx="223">
                  <c:v>0.12117033460010176</c:v>
                </c:pt>
                <c:pt idx="224">
                  <c:v>0.12127209148109917</c:v>
                </c:pt>
                <c:pt idx="225">
                  <c:v>0.17488942197824542</c:v>
                </c:pt>
                <c:pt idx="226">
                  <c:v>0.14120801618075016</c:v>
                </c:pt>
                <c:pt idx="227">
                  <c:v>0.22760699869283615</c:v>
                </c:pt>
                <c:pt idx="228">
                  <c:v>9.4726269679809641E-2</c:v>
                </c:pt>
                <c:pt idx="229">
                  <c:v>0.14432435477343333</c:v>
                </c:pt>
                <c:pt idx="230">
                  <c:v>0.19141826477881677</c:v>
                </c:pt>
                <c:pt idx="231">
                  <c:v>0.13881987570867743</c:v>
                </c:pt>
                <c:pt idx="232">
                  <c:v>0.13876335415072338</c:v>
                </c:pt>
                <c:pt idx="233">
                  <c:v>0.14035429585212492</c:v>
                </c:pt>
                <c:pt idx="234">
                  <c:v>0.11140659787320667</c:v>
                </c:pt>
                <c:pt idx="235">
                  <c:v>0.15320408837586061</c:v>
                </c:pt>
                <c:pt idx="236">
                  <c:v>0.15577807574851452</c:v>
                </c:pt>
                <c:pt idx="237">
                  <c:v>0.16269736602184057</c:v>
                </c:pt>
                <c:pt idx="238">
                  <c:v>0.18271714957916316</c:v>
                </c:pt>
                <c:pt idx="239">
                  <c:v>0.13269519543657107</c:v>
                </c:pt>
                <c:pt idx="240">
                  <c:v>0.17368823926923355</c:v>
                </c:pt>
                <c:pt idx="241">
                  <c:v>0.12033518983065349</c:v>
                </c:pt>
                <c:pt idx="242">
                  <c:v>0.1163799555418127</c:v>
                </c:pt>
                <c:pt idx="243">
                  <c:v>9.6805303681284566E-2</c:v>
                </c:pt>
                <c:pt idx="244">
                  <c:v>0.11834356963670521</c:v>
                </c:pt>
                <c:pt idx="245">
                  <c:v>0.11639811201095671</c:v>
                </c:pt>
                <c:pt idx="246">
                  <c:v>0.17162321640758385</c:v>
                </c:pt>
                <c:pt idx="247">
                  <c:v>0.16180620500292114</c:v>
                </c:pt>
                <c:pt idx="248">
                  <c:v>0.16118488110126325</c:v>
                </c:pt>
                <c:pt idx="249">
                  <c:v>0.15332946090916938</c:v>
                </c:pt>
                <c:pt idx="250">
                  <c:v>8.6569536777690498E-2</c:v>
                </c:pt>
                <c:pt idx="251">
                  <c:v>0.13905145320120357</c:v>
                </c:pt>
                <c:pt idx="252">
                  <c:v>0.14249302796096702</c:v>
                </c:pt>
                <c:pt idx="253">
                  <c:v>0.16319554371645154</c:v>
                </c:pt>
                <c:pt idx="254">
                  <c:v>0.1760950326805614</c:v>
                </c:pt>
                <c:pt idx="255">
                  <c:v>0.1423954765126591</c:v>
                </c:pt>
                <c:pt idx="256">
                  <c:v>0.12971103542440093</c:v>
                </c:pt>
                <c:pt idx="257">
                  <c:v>0.19989752103601563</c:v>
                </c:pt>
                <c:pt idx="258">
                  <c:v>0.16593311090444149</c:v>
                </c:pt>
                <c:pt idx="259">
                  <c:v>0.20488434217630966</c:v>
                </c:pt>
                <c:pt idx="260">
                  <c:v>0.15253469327396754</c:v>
                </c:pt>
                <c:pt idx="261">
                  <c:v>0.12499202749337698</c:v>
                </c:pt>
                <c:pt idx="262">
                  <c:v>0.11087994433136059</c:v>
                </c:pt>
                <c:pt idx="263">
                  <c:v>0.17172724621631597</c:v>
                </c:pt>
                <c:pt idx="264">
                  <c:v>0.11063970958098622</c:v>
                </c:pt>
                <c:pt idx="265">
                  <c:v>0.14203327827735629</c:v>
                </c:pt>
                <c:pt idx="266">
                  <c:v>0.11280395827680381</c:v>
                </c:pt>
                <c:pt idx="267">
                  <c:v>0.14658148515404817</c:v>
                </c:pt>
                <c:pt idx="268">
                  <c:v>0.14854385058280747</c:v>
                </c:pt>
                <c:pt idx="269">
                  <c:v>0.10029097848921301</c:v>
                </c:pt>
                <c:pt idx="270">
                  <c:v>0.13377078219147659</c:v>
                </c:pt>
                <c:pt idx="271">
                  <c:v>0.17342088466782199</c:v>
                </c:pt>
                <c:pt idx="272">
                  <c:v>9.3739862685882303E-2</c:v>
                </c:pt>
                <c:pt idx="273">
                  <c:v>0.14697597081980057</c:v>
                </c:pt>
                <c:pt idx="274">
                  <c:v>9.1449374368957712E-2</c:v>
                </c:pt>
                <c:pt idx="275">
                  <c:v>0.10409955273234169</c:v>
                </c:pt>
                <c:pt idx="276">
                  <c:v>0.13856852902539649</c:v>
                </c:pt>
                <c:pt idx="277">
                  <c:v>0.13120857119699658</c:v>
                </c:pt>
                <c:pt idx="278">
                  <c:v>0.16647618609723763</c:v>
                </c:pt>
                <c:pt idx="279">
                  <c:v>0.12750815823099557</c:v>
                </c:pt>
                <c:pt idx="280">
                  <c:v>0.15911604216797057</c:v>
                </c:pt>
                <c:pt idx="281">
                  <c:v>0.1252026798252949</c:v>
                </c:pt>
                <c:pt idx="282">
                  <c:v>0.17986985392701052</c:v>
                </c:pt>
                <c:pt idx="283">
                  <c:v>0.2115336971191743</c:v>
                </c:pt>
                <c:pt idx="284">
                  <c:v>0.11740371081763985</c:v>
                </c:pt>
                <c:pt idx="285">
                  <c:v>0.12101764824544189</c:v>
                </c:pt>
                <c:pt idx="286">
                  <c:v>0.11113133255270558</c:v>
                </c:pt>
                <c:pt idx="287">
                  <c:v>0.16037102976079501</c:v>
                </c:pt>
                <c:pt idx="288">
                  <c:v>0.19873184876356778</c:v>
                </c:pt>
                <c:pt idx="289">
                  <c:v>0.10211645032217466</c:v>
                </c:pt>
                <c:pt idx="290">
                  <c:v>0.21719067160730243</c:v>
                </c:pt>
                <c:pt idx="291">
                  <c:v>0.11967296297515448</c:v>
                </c:pt>
                <c:pt idx="292">
                  <c:v>0.14941047848475153</c:v>
                </c:pt>
                <c:pt idx="293">
                  <c:v>9.0469023343152863E-2</c:v>
                </c:pt>
                <c:pt idx="294">
                  <c:v>0.18854843992010481</c:v>
                </c:pt>
                <c:pt idx="295">
                  <c:v>0.11492986493941969</c:v>
                </c:pt>
                <c:pt idx="296">
                  <c:v>0.12737431030544163</c:v>
                </c:pt>
                <c:pt idx="297">
                  <c:v>0.1268813550890375</c:v>
                </c:pt>
                <c:pt idx="298">
                  <c:v>0.19890651555856687</c:v>
                </c:pt>
                <c:pt idx="299">
                  <c:v>0.14288414515985592</c:v>
                </c:pt>
                <c:pt idx="300">
                  <c:v>0.22798505420331308</c:v>
                </c:pt>
                <c:pt idx="301">
                  <c:v>0.18978011621737148</c:v>
                </c:pt>
                <c:pt idx="302">
                  <c:v>0.12220388069196646</c:v>
                </c:pt>
                <c:pt idx="303">
                  <c:v>0.17106881092757148</c:v>
                </c:pt>
                <c:pt idx="304">
                  <c:v>0.12955764721961149</c:v>
                </c:pt>
                <c:pt idx="305">
                  <c:v>8.4543995358599883E-2</c:v>
                </c:pt>
                <c:pt idx="306">
                  <c:v>0.12782520735429179</c:v>
                </c:pt>
                <c:pt idx="307">
                  <c:v>0.12386348087453808</c:v>
                </c:pt>
                <c:pt idx="308">
                  <c:v>0.1631372362682742</c:v>
                </c:pt>
                <c:pt idx="309">
                  <c:v>0.1712272457134309</c:v>
                </c:pt>
                <c:pt idx="310">
                  <c:v>0.15466053135397156</c:v>
                </c:pt>
                <c:pt idx="311">
                  <c:v>0.14870395113909987</c:v>
                </c:pt>
                <c:pt idx="312">
                  <c:v>0.20812830959689477</c:v>
                </c:pt>
                <c:pt idx="313">
                  <c:v>0.14278237460801363</c:v>
                </c:pt>
                <c:pt idx="314">
                  <c:v>0.22755815258919787</c:v>
                </c:pt>
                <c:pt idx="315">
                  <c:v>0.13944114313643496</c:v>
                </c:pt>
                <c:pt idx="316">
                  <c:v>0.11965104300731104</c:v>
                </c:pt>
                <c:pt idx="317">
                  <c:v>0.16361978170451663</c:v>
                </c:pt>
                <c:pt idx="318">
                  <c:v>0.12927538352148074</c:v>
                </c:pt>
                <c:pt idx="319">
                  <c:v>0.1693762181380038</c:v>
                </c:pt>
                <c:pt idx="320">
                  <c:v>0.15121986113709446</c:v>
                </c:pt>
                <c:pt idx="321">
                  <c:v>0.10297807092542298</c:v>
                </c:pt>
                <c:pt idx="322">
                  <c:v>0.10277854514824974</c:v>
                </c:pt>
                <c:pt idx="323">
                  <c:v>0.23077896566178646</c:v>
                </c:pt>
                <c:pt idx="324">
                  <c:v>0.14078633260868206</c:v>
                </c:pt>
                <c:pt idx="325">
                  <c:v>0.13113953055011385</c:v>
                </c:pt>
                <c:pt idx="326">
                  <c:v>0.17882854141868343</c:v>
                </c:pt>
                <c:pt idx="327">
                  <c:v>0.20342094656693729</c:v>
                </c:pt>
                <c:pt idx="328">
                  <c:v>0.15497316243266887</c:v>
                </c:pt>
                <c:pt idx="329">
                  <c:v>0.15254180453834856</c:v>
                </c:pt>
                <c:pt idx="330">
                  <c:v>0.18610320551527068</c:v>
                </c:pt>
                <c:pt idx="331">
                  <c:v>0.14183086489357719</c:v>
                </c:pt>
                <c:pt idx="332">
                  <c:v>0.11486852326193321</c:v>
                </c:pt>
                <c:pt idx="333">
                  <c:v>0.11191622873294448</c:v>
                </c:pt>
                <c:pt idx="334">
                  <c:v>0.17002880903109285</c:v>
                </c:pt>
                <c:pt idx="335">
                  <c:v>0.19133676588026804</c:v>
                </c:pt>
                <c:pt idx="336">
                  <c:v>0.13060658025166524</c:v>
                </c:pt>
                <c:pt idx="337">
                  <c:v>0.14622356472554324</c:v>
                </c:pt>
                <c:pt idx="338">
                  <c:v>0.20779204621776853</c:v>
                </c:pt>
                <c:pt idx="339">
                  <c:v>0.18485495654365125</c:v>
                </c:pt>
                <c:pt idx="340">
                  <c:v>0.12779521784723372</c:v>
                </c:pt>
                <c:pt idx="341">
                  <c:v>0.12828370057581495</c:v>
                </c:pt>
                <c:pt idx="342">
                  <c:v>9.8731188569546505E-2</c:v>
                </c:pt>
                <c:pt idx="343">
                  <c:v>0.11196940332133948</c:v>
                </c:pt>
                <c:pt idx="344">
                  <c:v>0.18256447917992347</c:v>
                </c:pt>
                <c:pt idx="345">
                  <c:v>0.10754317729329763</c:v>
                </c:pt>
                <c:pt idx="346">
                  <c:v>0.18845906616221003</c:v>
                </c:pt>
                <c:pt idx="347">
                  <c:v>0.19593327819378409</c:v>
                </c:pt>
                <c:pt idx="348">
                  <c:v>0.19985006098431143</c:v>
                </c:pt>
                <c:pt idx="349">
                  <c:v>0.13660238303213779</c:v>
                </c:pt>
                <c:pt idx="350">
                  <c:v>0.14551612842669059</c:v>
                </c:pt>
                <c:pt idx="351">
                  <c:v>0.22682147549930931</c:v>
                </c:pt>
                <c:pt idx="352">
                  <c:v>9.2738758889080578E-2</c:v>
                </c:pt>
                <c:pt idx="353">
                  <c:v>0.10184377805519089</c:v>
                </c:pt>
                <c:pt idx="354">
                  <c:v>0.17162321640758385</c:v>
                </c:pt>
                <c:pt idx="355">
                  <c:v>0.14342267808437445</c:v>
                </c:pt>
                <c:pt idx="356">
                  <c:v>0.1337878819171997</c:v>
                </c:pt>
                <c:pt idx="357">
                  <c:v>0.15021206214480404</c:v>
                </c:pt>
                <c:pt idx="358">
                  <c:v>0.22535189753119644</c:v>
                </c:pt>
                <c:pt idx="359">
                  <c:v>0.15138392644166507</c:v>
                </c:pt>
                <c:pt idx="360">
                  <c:v>9.2044877860637489E-2</c:v>
                </c:pt>
                <c:pt idx="361">
                  <c:v>0.1588420596369122</c:v>
                </c:pt>
                <c:pt idx="362">
                  <c:v>0.15653422019944929</c:v>
                </c:pt>
                <c:pt idx="363">
                  <c:v>0.20523717442300632</c:v>
                </c:pt>
                <c:pt idx="364">
                  <c:v>0.21243013216270912</c:v>
                </c:pt>
                <c:pt idx="365">
                  <c:v>0.15322599198089021</c:v>
                </c:pt>
                <c:pt idx="366">
                  <c:v>0.10853705631040983</c:v>
                </c:pt>
                <c:pt idx="367">
                  <c:v>0.14846452079734263</c:v>
                </c:pt>
                <c:pt idx="368">
                  <c:v>0.15888847046706095</c:v>
                </c:pt>
                <c:pt idx="369">
                  <c:v>9.485514262856605E-2</c:v>
                </c:pt>
                <c:pt idx="370">
                  <c:v>0.22796810153240424</c:v>
                </c:pt>
                <c:pt idx="371">
                  <c:v>0.16525340501660526</c:v>
                </c:pt>
                <c:pt idx="372">
                  <c:v>0.14476373531199058</c:v>
                </c:pt>
                <c:pt idx="373">
                  <c:v>0.11284964424688193</c:v>
                </c:pt>
                <c:pt idx="374">
                  <c:v>0.16955356404253838</c:v>
                </c:pt>
                <c:pt idx="375">
                  <c:v>0.14765603334580263</c:v>
                </c:pt>
                <c:pt idx="376">
                  <c:v>0.15466333783065175</c:v>
                </c:pt>
                <c:pt idx="377">
                  <c:v>9.8142839094273321E-2</c:v>
                </c:pt>
                <c:pt idx="378">
                  <c:v>0.17647448079532968</c:v>
                </c:pt>
                <c:pt idx="379">
                  <c:v>0.18122509357279648</c:v>
                </c:pt>
                <c:pt idx="380">
                  <c:v>0.15804385179219066</c:v>
                </c:pt>
                <c:pt idx="381">
                  <c:v>0.22030247358364174</c:v>
                </c:pt>
                <c:pt idx="382">
                  <c:v>0.2037452647415415</c:v>
                </c:pt>
                <c:pt idx="383">
                  <c:v>0.18052801358342915</c:v>
                </c:pt>
                <c:pt idx="384">
                  <c:v>0.17551174366728103</c:v>
                </c:pt>
                <c:pt idx="385">
                  <c:v>0.13264625464275656</c:v>
                </c:pt>
                <c:pt idx="386">
                  <c:v>0.14551612842669059</c:v>
                </c:pt>
                <c:pt idx="387">
                  <c:v>0.13149642719380528</c:v>
                </c:pt>
                <c:pt idx="388">
                  <c:v>0.21615096381591706</c:v>
                </c:pt>
                <c:pt idx="389">
                  <c:v>0.1600779363426465</c:v>
                </c:pt>
                <c:pt idx="390">
                  <c:v>0.20064559518817113</c:v>
                </c:pt>
                <c:pt idx="391">
                  <c:v>0.18177940726980077</c:v>
                </c:pt>
                <c:pt idx="392">
                  <c:v>0.15128807008597853</c:v>
                </c:pt>
                <c:pt idx="393">
                  <c:v>0.10486979357938513</c:v>
                </c:pt>
                <c:pt idx="394">
                  <c:v>0.11139906730270324</c:v>
                </c:pt>
                <c:pt idx="395">
                  <c:v>0.19607030940680262</c:v>
                </c:pt>
                <c:pt idx="396">
                  <c:v>0.15759477235725511</c:v>
                </c:pt>
                <c:pt idx="397">
                  <c:v>9.1124795208050322E-2</c:v>
                </c:pt>
                <c:pt idx="398">
                  <c:v>0.11455216635889849</c:v>
                </c:pt>
                <c:pt idx="399">
                  <c:v>0.2100263787118751</c:v>
                </c:pt>
                <c:pt idx="400">
                  <c:v>0.14114510631817531</c:v>
                </c:pt>
                <c:pt idx="401">
                  <c:v>0.19889448059291576</c:v>
                </c:pt>
                <c:pt idx="402">
                  <c:v>0.1318126227963721</c:v>
                </c:pt>
                <c:pt idx="403">
                  <c:v>0.15122904601630538</c:v>
                </c:pt>
                <c:pt idx="404">
                  <c:v>0.17162321640758385</c:v>
                </c:pt>
                <c:pt idx="405">
                  <c:v>0.21980113405469437</c:v>
                </c:pt>
                <c:pt idx="406">
                  <c:v>0.10048633291858122</c:v>
                </c:pt>
                <c:pt idx="407">
                  <c:v>0.14688801449069236</c:v>
                </c:pt>
                <c:pt idx="408">
                  <c:v>0.13574213676246769</c:v>
                </c:pt>
                <c:pt idx="409">
                  <c:v>0.19262035223841939</c:v>
                </c:pt>
                <c:pt idx="410">
                  <c:v>0.17773163728736979</c:v>
                </c:pt>
                <c:pt idx="411">
                  <c:v>0.12336353146180344</c:v>
                </c:pt>
                <c:pt idx="412">
                  <c:v>0.22626832585579484</c:v>
                </c:pt>
                <c:pt idx="413">
                  <c:v>9.4517250266987624E-2</c:v>
                </c:pt>
                <c:pt idx="414">
                  <c:v>0.13972474489463621</c:v>
                </c:pt>
                <c:pt idx="415">
                  <c:v>0.10354223255309432</c:v>
                </c:pt>
                <c:pt idx="416">
                  <c:v>0.10062506048147361</c:v>
                </c:pt>
                <c:pt idx="417">
                  <c:v>0.10831056105655873</c:v>
                </c:pt>
                <c:pt idx="418">
                  <c:v>0.14972480292226531</c:v>
                </c:pt>
                <c:pt idx="419">
                  <c:v>0.17414125005676262</c:v>
                </c:pt>
                <c:pt idx="420">
                  <c:v>0.19499017933301319</c:v>
                </c:pt>
                <c:pt idx="421">
                  <c:v>0.1348275590501152</c:v>
                </c:pt>
                <c:pt idx="422">
                  <c:v>0.1481045132586912</c:v>
                </c:pt>
                <c:pt idx="423">
                  <c:v>0.12868734839836607</c:v>
                </c:pt>
                <c:pt idx="424">
                  <c:v>9.5921363431993714E-2</c:v>
                </c:pt>
                <c:pt idx="425">
                  <c:v>0.19548428521219405</c:v>
                </c:pt>
                <c:pt idx="426">
                  <c:v>0.14261261934626665</c:v>
                </c:pt>
                <c:pt idx="427">
                  <c:v>0.17469701519405295</c:v>
                </c:pt>
                <c:pt idx="428">
                  <c:v>8.9521396018973159E-2</c:v>
                </c:pt>
                <c:pt idx="429">
                  <c:v>0.18142938818315871</c:v>
                </c:pt>
                <c:pt idx="430">
                  <c:v>0.16002286477622157</c:v>
                </c:pt>
                <c:pt idx="431">
                  <c:v>9.2909960924777921E-2</c:v>
                </c:pt>
                <c:pt idx="432">
                  <c:v>0.10078649463888158</c:v>
                </c:pt>
                <c:pt idx="433">
                  <c:v>0.13677755660439966</c:v>
                </c:pt>
                <c:pt idx="434">
                  <c:v>0.16218764385050161</c:v>
                </c:pt>
                <c:pt idx="435">
                  <c:v>0.16084386442161083</c:v>
                </c:pt>
                <c:pt idx="436">
                  <c:v>0.16090492966453324</c:v>
                </c:pt>
                <c:pt idx="437">
                  <c:v>0.15752041120956459</c:v>
                </c:pt>
                <c:pt idx="438">
                  <c:v>0.2060357600983995</c:v>
                </c:pt>
                <c:pt idx="439">
                  <c:v>0.11300512228762871</c:v>
                </c:pt>
                <c:pt idx="440">
                  <c:v>9.2586477023349129E-2</c:v>
                </c:pt>
                <c:pt idx="441">
                  <c:v>0.10031604225834115</c:v>
                </c:pt>
                <c:pt idx="442">
                  <c:v>0.17130954694239861</c:v>
                </c:pt>
                <c:pt idx="443">
                  <c:v>0.12298461511106108</c:v>
                </c:pt>
                <c:pt idx="444">
                  <c:v>0.15953793757860393</c:v>
                </c:pt>
                <c:pt idx="445">
                  <c:v>0.13181348506722404</c:v>
                </c:pt>
                <c:pt idx="446">
                  <c:v>0.12719141063288247</c:v>
                </c:pt>
                <c:pt idx="447">
                  <c:v>0.16199793396781731</c:v>
                </c:pt>
                <c:pt idx="448">
                  <c:v>0.12768839674841626</c:v>
                </c:pt>
                <c:pt idx="449">
                  <c:v>0.10893035231386786</c:v>
                </c:pt>
                <c:pt idx="450">
                  <c:v>0.21480252760678736</c:v>
                </c:pt>
                <c:pt idx="451">
                  <c:v>0.15564842940081192</c:v>
                </c:pt>
                <c:pt idx="452">
                  <c:v>0.12923007289834423</c:v>
                </c:pt>
                <c:pt idx="453">
                  <c:v>0.14270556619395688</c:v>
                </c:pt>
                <c:pt idx="454">
                  <c:v>0.14902393628638885</c:v>
                </c:pt>
                <c:pt idx="455">
                  <c:v>0.14070245803241163</c:v>
                </c:pt>
                <c:pt idx="456">
                  <c:v>0.12150225575998375</c:v>
                </c:pt>
                <c:pt idx="457">
                  <c:v>0.15773136041759556</c:v>
                </c:pt>
                <c:pt idx="458">
                  <c:v>0.14007177962935952</c:v>
                </c:pt>
                <c:pt idx="459">
                  <c:v>0.11092698769307908</c:v>
                </c:pt>
                <c:pt idx="460">
                  <c:v>0.15882494006128736</c:v>
                </c:pt>
                <c:pt idx="461">
                  <c:v>0.13174867998887768</c:v>
                </c:pt>
                <c:pt idx="462">
                  <c:v>0.22163563477803824</c:v>
                </c:pt>
                <c:pt idx="463">
                  <c:v>0.14039684888996112</c:v>
                </c:pt>
                <c:pt idx="464">
                  <c:v>0.16596341153526881</c:v>
                </c:pt>
                <c:pt idx="465">
                  <c:v>0.15076198590615805</c:v>
                </c:pt>
                <c:pt idx="466">
                  <c:v>0.1666594254138126</c:v>
                </c:pt>
                <c:pt idx="467">
                  <c:v>0.12725076994652021</c:v>
                </c:pt>
                <c:pt idx="468">
                  <c:v>0.13263166445863475</c:v>
                </c:pt>
                <c:pt idx="469">
                  <c:v>9.8881419850826241E-2</c:v>
                </c:pt>
                <c:pt idx="470">
                  <c:v>0.14463440953257337</c:v>
                </c:pt>
                <c:pt idx="471">
                  <c:v>0.20352035785476325</c:v>
                </c:pt>
                <c:pt idx="472">
                  <c:v>0.10558109558790023</c:v>
                </c:pt>
                <c:pt idx="473">
                  <c:v>0.14373951936770502</c:v>
                </c:pt>
                <c:pt idx="474">
                  <c:v>0.20011909327087471</c:v>
                </c:pt>
                <c:pt idx="475">
                  <c:v>0.1410647047986647</c:v>
                </c:pt>
                <c:pt idx="476">
                  <c:v>0.1226638894067878</c:v>
                </c:pt>
                <c:pt idx="477">
                  <c:v>0.1954818190241796</c:v>
                </c:pt>
                <c:pt idx="478">
                  <c:v>9.7687476045004357E-2</c:v>
                </c:pt>
                <c:pt idx="479">
                  <c:v>0.1660021585356278</c:v>
                </c:pt>
                <c:pt idx="480">
                  <c:v>0.11759225906128853</c:v>
                </c:pt>
                <c:pt idx="481">
                  <c:v>0.17491217370279205</c:v>
                </c:pt>
                <c:pt idx="482">
                  <c:v>0.21615096381591706</c:v>
                </c:pt>
                <c:pt idx="483">
                  <c:v>0.13205961030872734</c:v>
                </c:pt>
                <c:pt idx="484">
                  <c:v>9.232480218773445E-2</c:v>
                </c:pt>
                <c:pt idx="485">
                  <c:v>0.14161387091642524</c:v>
                </c:pt>
                <c:pt idx="486">
                  <c:v>0.15653439717380496</c:v>
                </c:pt>
                <c:pt idx="487">
                  <c:v>0.17777325476986078</c:v>
                </c:pt>
                <c:pt idx="488">
                  <c:v>0.13119469556800784</c:v>
                </c:pt>
                <c:pt idx="489">
                  <c:v>0.17125573243704501</c:v>
                </c:pt>
                <c:pt idx="490">
                  <c:v>0.12361118640101149</c:v>
                </c:pt>
                <c:pt idx="491">
                  <c:v>0.2056997785507276</c:v>
                </c:pt>
                <c:pt idx="492">
                  <c:v>0.11944661678286964</c:v>
                </c:pt>
                <c:pt idx="493">
                  <c:v>0.14457999125766696</c:v>
                </c:pt>
                <c:pt idx="494">
                  <c:v>0.10308411415799533</c:v>
                </c:pt>
                <c:pt idx="495">
                  <c:v>0.11728304474451438</c:v>
                </c:pt>
                <c:pt idx="496">
                  <c:v>0.16636059245990897</c:v>
                </c:pt>
                <c:pt idx="497">
                  <c:v>0.12060394996033565</c:v>
                </c:pt>
                <c:pt idx="498">
                  <c:v>0.17951897463453198</c:v>
                </c:pt>
                <c:pt idx="499">
                  <c:v>0.14630183264239452</c:v>
                </c:pt>
                <c:pt idx="500">
                  <c:v>0.22418370447439889</c:v>
                </c:pt>
              </c:numCache>
            </c:numRef>
          </c:xVal>
          <c:yVal>
            <c:numRef>
              <c:f>'frontiers, weights, CALs'!$E$34:$E$534</c:f>
              <c:numCache>
                <c:formatCode>0.00%</c:formatCode>
                <c:ptCount val="501"/>
                <c:pt idx="0">
                  <c:v>6.8000000000000005E-2</c:v>
                </c:pt>
                <c:pt idx="1">
                  <c:v>8.9099999999999999E-2</c:v>
                </c:pt>
                <c:pt idx="2">
                  <c:v>8.2299999999999998E-2</c:v>
                </c:pt>
                <c:pt idx="3">
                  <c:v>0.1023</c:v>
                </c:pt>
                <c:pt idx="4">
                  <c:v>5.7600000000000005E-2</c:v>
                </c:pt>
                <c:pt idx="5">
                  <c:v>0.10479999999999999</c:v>
                </c:pt>
                <c:pt idx="6">
                  <c:v>7.1500000000000008E-2</c:v>
                </c:pt>
                <c:pt idx="7">
                  <c:v>5.1900000000000002E-2</c:v>
                </c:pt>
                <c:pt idx="8">
                  <c:v>5.3399999999999996E-2</c:v>
                </c:pt>
                <c:pt idx="9">
                  <c:v>0.10100000000000001</c:v>
                </c:pt>
                <c:pt idx="10">
                  <c:v>7.7899999999999997E-2</c:v>
                </c:pt>
                <c:pt idx="11">
                  <c:v>4.9100000000000005E-2</c:v>
                </c:pt>
                <c:pt idx="12">
                  <c:v>9.5199999999999993E-2</c:v>
                </c:pt>
                <c:pt idx="13">
                  <c:v>5.1699999999999996E-2</c:v>
                </c:pt>
                <c:pt idx="14">
                  <c:v>0.1123</c:v>
                </c:pt>
                <c:pt idx="15">
                  <c:v>0.10100000000000001</c:v>
                </c:pt>
                <c:pt idx="16">
                  <c:v>7.6399999999999996E-2</c:v>
                </c:pt>
                <c:pt idx="17">
                  <c:v>7.9000000000000001E-2</c:v>
                </c:pt>
                <c:pt idx="18">
                  <c:v>6.8500000000000005E-2</c:v>
                </c:pt>
                <c:pt idx="19">
                  <c:v>8.2699999999999996E-2</c:v>
                </c:pt>
                <c:pt idx="20">
                  <c:v>6.7699999999999996E-2</c:v>
                </c:pt>
                <c:pt idx="21">
                  <c:v>7.5700000000000003E-2</c:v>
                </c:pt>
                <c:pt idx="22">
                  <c:v>3.8099999999999995E-2</c:v>
                </c:pt>
                <c:pt idx="23">
                  <c:v>6.0300000000000013E-2</c:v>
                </c:pt>
                <c:pt idx="24">
                  <c:v>8.7199999999999986E-2</c:v>
                </c:pt>
                <c:pt idx="25">
                  <c:v>9.2100000000000001E-2</c:v>
                </c:pt>
                <c:pt idx="26">
                  <c:v>6.4100000000000004E-2</c:v>
                </c:pt>
                <c:pt idx="27">
                  <c:v>4.8099999999999997E-2</c:v>
                </c:pt>
                <c:pt idx="28">
                  <c:v>6.3399999999999998E-2</c:v>
                </c:pt>
                <c:pt idx="29">
                  <c:v>7.4099999999999999E-2</c:v>
                </c:pt>
                <c:pt idx="30">
                  <c:v>8.2400000000000001E-2</c:v>
                </c:pt>
                <c:pt idx="31">
                  <c:v>5.74E-2</c:v>
                </c:pt>
                <c:pt idx="32">
                  <c:v>7.0300000000000001E-2</c:v>
                </c:pt>
                <c:pt idx="33">
                  <c:v>7.8800000000000009E-2</c:v>
                </c:pt>
                <c:pt idx="34">
                  <c:v>3.8700000000000005E-2</c:v>
                </c:pt>
                <c:pt idx="35">
                  <c:v>3.0799999999999998E-2</c:v>
                </c:pt>
                <c:pt idx="36">
                  <c:v>5.4600000000000003E-2</c:v>
                </c:pt>
                <c:pt idx="37">
                  <c:v>4.07E-2</c:v>
                </c:pt>
                <c:pt idx="38">
                  <c:v>4.1299999999999996E-2</c:v>
                </c:pt>
                <c:pt idx="39">
                  <c:v>0.10990000000000001</c:v>
                </c:pt>
                <c:pt idx="40">
                  <c:v>0.10229999999999997</c:v>
                </c:pt>
                <c:pt idx="41">
                  <c:v>9.0900000000000009E-2</c:v>
                </c:pt>
                <c:pt idx="42">
                  <c:v>0.1019</c:v>
                </c:pt>
                <c:pt idx="43">
                  <c:v>0.1052</c:v>
                </c:pt>
                <c:pt idx="44">
                  <c:v>3.7100000000000008E-2</c:v>
                </c:pt>
                <c:pt idx="45">
                  <c:v>3.85E-2</c:v>
                </c:pt>
                <c:pt idx="46">
                  <c:v>7.2900000000000006E-2</c:v>
                </c:pt>
                <c:pt idx="47">
                  <c:v>9.8699999999999996E-2</c:v>
                </c:pt>
                <c:pt idx="48">
                  <c:v>3.9200000000000006E-2</c:v>
                </c:pt>
                <c:pt idx="49">
                  <c:v>5.7800000000000004E-2</c:v>
                </c:pt>
                <c:pt idx="50">
                  <c:v>3.8400000000000011E-2</c:v>
                </c:pt>
                <c:pt idx="51">
                  <c:v>8.1199999999999994E-2</c:v>
                </c:pt>
                <c:pt idx="52">
                  <c:v>4.4600000000000008E-2</c:v>
                </c:pt>
                <c:pt idx="53">
                  <c:v>6.3899999999999998E-2</c:v>
                </c:pt>
                <c:pt idx="54">
                  <c:v>0.1108</c:v>
                </c:pt>
                <c:pt idx="55">
                  <c:v>7.0000000000000007E-2</c:v>
                </c:pt>
                <c:pt idx="56">
                  <c:v>0.1003</c:v>
                </c:pt>
                <c:pt idx="57">
                  <c:v>4.5699999999999991E-2</c:v>
                </c:pt>
                <c:pt idx="58">
                  <c:v>5.1800000000000006E-2</c:v>
                </c:pt>
                <c:pt idx="59">
                  <c:v>9.2099999999999987E-2</c:v>
                </c:pt>
                <c:pt idx="60">
                  <c:v>0.10769999999999999</c:v>
                </c:pt>
                <c:pt idx="61">
                  <c:v>5.3900000000000003E-2</c:v>
                </c:pt>
                <c:pt idx="62">
                  <c:v>5.6500000000000002E-2</c:v>
                </c:pt>
                <c:pt idx="63">
                  <c:v>4.2100000000000005E-2</c:v>
                </c:pt>
                <c:pt idx="64">
                  <c:v>9.7799999999999998E-2</c:v>
                </c:pt>
                <c:pt idx="65">
                  <c:v>5.7599999999999998E-2</c:v>
                </c:pt>
                <c:pt idx="66">
                  <c:v>3.6899999999999995E-2</c:v>
                </c:pt>
                <c:pt idx="67">
                  <c:v>5.7599999999999998E-2</c:v>
                </c:pt>
                <c:pt idx="68">
                  <c:v>4.6200000000000005E-2</c:v>
                </c:pt>
                <c:pt idx="69">
                  <c:v>0.11070000000000001</c:v>
                </c:pt>
                <c:pt idx="70">
                  <c:v>3.1000000000000007E-2</c:v>
                </c:pt>
                <c:pt idx="71">
                  <c:v>8.4599999999999995E-2</c:v>
                </c:pt>
                <c:pt idx="72">
                  <c:v>5.2299999999999999E-2</c:v>
                </c:pt>
                <c:pt idx="73">
                  <c:v>7.7200000000000005E-2</c:v>
                </c:pt>
                <c:pt idx="74">
                  <c:v>5.2000000000000005E-2</c:v>
                </c:pt>
                <c:pt idx="75">
                  <c:v>9.11E-2</c:v>
                </c:pt>
                <c:pt idx="76">
                  <c:v>3.5500000000000004E-2</c:v>
                </c:pt>
                <c:pt idx="77">
                  <c:v>4.9500000000000002E-2</c:v>
                </c:pt>
                <c:pt idx="78">
                  <c:v>3.9600000000000003E-2</c:v>
                </c:pt>
                <c:pt idx="79">
                  <c:v>5.57E-2</c:v>
                </c:pt>
                <c:pt idx="80">
                  <c:v>9.9099999999999994E-2</c:v>
                </c:pt>
                <c:pt idx="81">
                  <c:v>7.6799999999999993E-2</c:v>
                </c:pt>
                <c:pt idx="82">
                  <c:v>8.0500000000000002E-2</c:v>
                </c:pt>
                <c:pt idx="83">
                  <c:v>9.3999999999999986E-2</c:v>
                </c:pt>
                <c:pt idx="84">
                  <c:v>7.9700000000000007E-2</c:v>
                </c:pt>
                <c:pt idx="85">
                  <c:v>7.0800000000000002E-2</c:v>
                </c:pt>
                <c:pt idx="86">
                  <c:v>4.5699999999999998E-2</c:v>
                </c:pt>
                <c:pt idx="87">
                  <c:v>8.6800000000000002E-2</c:v>
                </c:pt>
                <c:pt idx="88">
                  <c:v>5.1500000000000004E-2</c:v>
                </c:pt>
                <c:pt idx="89">
                  <c:v>7.2900000000000006E-2</c:v>
                </c:pt>
                <c:pt idx="90">
                  <c:v>0.10079999999999999</c:v>
                </c:pt>
                <c:pt idx="91">
                  <c:v>7.3999999999999996E-2</c:v>
                </c:pt>
                <c:pt idx="92">
                  <c:v>7.7600000000000002E-2</c:v>
                </c:pt>
                <c:pt idx="93">
                  <c:v>9.7799999999999998E-2</c:v>
                </c:pt>
                <c:pt idx="94">
                  <c:v>6.5200000000000008E-2</c:v>
                </c:pt>
                <c:pt idx="95">
                  <c:v>4.1600000000000005E-2</c:v>
                </c:pt>
                <c:pt idx="96">
                  <c:v>5.6899999999999999E-2</c:v>
                </c:pt>
                <c:pt idx="97">
                  <c:v>5.4299999999999994E-2</c:v>
                </c:pt>
                <c:pt idx="98">
                  <c:v>3.6400000000000002E-2</c:v>
                </c:pt>
                <c:pt idx="99">
                  <c:v>6.409999999999999E-2</c:v>
                </c:pt>
                <c:pt idx="100">
                  <c:v>8.6900000000000005E-2</c:v>
                </c:pt>
                <c:pt idx="101">
                  <c:v>6.7100000000000007E-2</c:v>
                </c:pt>
                <c:pt idx="102">
                  <c:v>4.65E-2</c:v>
                </c:pt>
                <c:pt idx="103">
                  <c:v>4.2600000000000006E-2</c:v>
                </c:pt>
                <c:pt idx="104">
                  <c:v>4.8800000000000003E-2</c:v>
                </c:pt>
                <c:pt idx="105">
                  <c:v>0.10949999999999999</c:v>
                </c:pt>
                <c:pt idx="106">
                  <c:v>4.3300000000000012E-2</c:v>
                </c:pt>
                <c:pt idx="107">
                  <c:v>7.8600000000000003E-2</c:v>
                </c:pt>
                <c:pt idx="108">
                  <c:v>8.3499999999999991E-2</c:v>
                </c:pt>
                <c:pt idx="109">
                  <c:v>5.4600000000000003E-2</c:v>
                </c:pt>
                <c:pt idx="110">
                  <c:v>8.3400000000000002E-2</c:v>
                </c:pt>
                <c:pt idx="111">
                  <c:v>8.0600000000000005E-2</c:v>
                </c:pt>
                <c:pt idx="112">
                  <c:v>8.4999999999999992E-2</c:v>
                </c:pt>
                <c:pt idx="113">
                  <c:v>5.4699999999999999E-2</c:v>
                </c:pt>
                <c:pt idx="114">
                  <c:v>6.8599999999999994E-2</c:v>
                </c:pt>
                <c:pt idx="115">
                  <c:v>9.0999999999999998E-2</c:v>
                </c:pt>
                <c:pt idx="116">
                  <c:v>4.1300000000000003E-2</c:v>
                </c:pt>
                <c:pt idx="117">
                  <c:v>6.7900000000000002E-2</c:v>
                </c:pt>
                <c:pt idx="118">
                  <c:v>7.1499999999999994E-2</c:v>
                </c:pt>
                <c:pt idx="119">
                  <c:v>8.3699999999999997E-2</c:v>
                </c:pt>
                <c:pt idx="120">
                  <c:v>8.2299999999999998E-2</c:v>
                </c:pt>
                <c:pt idx="121">
                  <c:v>8.5999999999999993E-2</c:v>
                </c:pt>
                <c:pt idx="122">
                  <c:v>6.2699999999999992E-2</c:v>
                </c:pt>
                <c:pt idx="123">
                  <c:v>0.1017</c:v>
                </c:pt>
                <c:pt idx="124">
                  <c:v>9.7100000000000006E-2</c:v>
                </c:pt>
                <c:pt idx="125">
                  <c:v>8.2199999999999995E-2</c:v>
                </c:pt>
                <c:pt idx="126">
                  <c:v>7.2399999999999992E-2</c:v>
                </c:pt>
                <c:pt idx="127">
                  <c:v>6.0500000000000005E-2</c:v>
                </c:pt>
                <c:pt idx="128">
                  <c:v>5.7099999999999998E-2</c:v>
                </c:pt>
                <c:pt idx="129">
                  <c:v>8.6199999999999999E-2</c:v>
                </c:pt>
                <c:pt idx="130">
                  <c:v>6.5400000000000014E-2</c:v>
                </c:pt>
                <c:pt idx="131">
                  <c:v>8.8999999999999996E-2</c:v>
                </c:pt>
                <c:pt idx="132">
                  <c:v>0.1043</c:v>
                </c:pt>
                <c:pt idx="133">
                  <c:v>9.6799999999999997E-2</c:v>
                </c:pt>
                <c:pt idx="134">
                  <c:v>7.8700000000000006E-2</c:v>
                </c:pt>
                <c:pt idx="135">
                  <c:v>0.10150000000000001</c:v>
                </c:pt>
                <c:pt idx="136">
                  <c:v>8.0299999999999996E-2</c:v>
                </c:pt>
                <c:pt idx="137">
                  <c:v>6.6600000000000006E-2</c:v>
                </c:pt>
                <c:pt idx="138">
                  <c:v>7.3899999999999993E-2</c:v>
                </c:pt>
                <c:pt idx="139">
                  <c:v>7.2999999999999995E-2</c:v>
                </c:pt>
                <c:pt idx="140">
                  <c:v>0.1024</c:v>
                </c:pt>
                <c:pt idx="141">
                  <c:v>9.1899999999999996E-2</c:v>
                </c:pt>
                <c:pt idx="142">
                  <c:v>8.4100000000000008E-2</c:v>
                </c:pt>
                <c:pt idx="143">
                  <c:v>9.0700000000000003E-2</c:v>
                </c:pt>
                <c:pt idx="144">
                  <c:v>0.10309999999999998</c:v>
                </c:pt>
                <c:pt idx="145">
                  <c:v>9.8299999999999985E-2</c:v>
                </c:pt>
                <c:pt idx="146">
                  <c:v>8.3699999999999997E-2</c:v>
                </c:pt>
                <c:pt idx="147">
                  <c:v>7.0199999999999999E-2</c:v>
                </c:pt>
                <c:pt idx="148">
                  <c:v>4.6300000000000008E-2</c:v>
                </c:pt>
                <c:pt idx="149">
                  <c:v>8.0799999999999997E-2</c:v>
                </c:pt>
                <c:pt idx="150">
                  <c:v>8.9799999999999991E-2</c:v>
                </c:pt>
                <c:pt idx="151">
                  <c:v>6.5100000000000005E-2</c:v>
                </c:pt>
                <c:pt idx="152">
                  <c:v>3.4100000000000005E-2</c:v>
                </c:pt>
                <c:pt idx="153">
                  <c:v>3.0400000000000003E-2</c:v>
                </c:pt>
                <c:pt idx="154">
                  <c:v>8.6699999999999999E-2</c:v>
                </c:pt>
                <c:pt idx="155">
                  <c:v>6.08E-2</c:v>
                </c:pt>
                <c:pt idx="156">
                  <c:v>7.5599999999999987E-2</c:v>
                </c:pt>
                <c:pt idx="157">
                  <c:v>3.5799999999999998E-2</c:v>
                </c:pt>
                <c:pt idx="158">
                  <c:v>8.09E-2</c:v>
                </c:pt>
                <c:pt idx="159">
                  <c:v>5.2600000000000001E-2</c:v>
                </c:pt>
                <c:pt idx="160">
                  <c:v>7.0199999999999999E-2</c:v>
                </c:pt>
                <c:pt idx="161">
                  <c:v>4.4000000000000004E-2</c:v>
                </c:pt>
                <c:pt idx="162">
                  <c:v>7.0099999999999996E-2</c:v>
                </c:pt>
                <c:pt idx="163">
                  <c:v>9.8599999999999993E-2</c:v>
                </c:pt>
                <c:pt idx="164">
                  <c:v>0.10769999999999999</c:v>
                </c:pt>
                <c:pt idx="165">
                  <c:v>8.5100000000000009E-2</c:v>
                </c:pt>
                <c:pt idx="166">
                  <c:v>4.9100000000000005E-2</c:v>
                </c:pt>
                <c:pt idx="167">
                  <c:v>9.0600000000000014E-2</c:v>
                </c:pt>
                <c:pt idx="168">
                  <c:v>4.5100000000000001E-2</c:v>
                </c:pt>
                <c:pt idx="169">
                  <c:v>8.4499999999999992E-2</c:v>
                </c:pt>
                <c:pt idx="170">
                  <c:v>3.3000000000000002E-2</c:v>
                </c:pt>
                <c:pt idx="171">
                  <c:v>8.6900000000000005E-2</c:v>
                </c:pt>
                <c:pt idx="172">
                  <c:v>8.4500000000000006E-2</c:v>
                </c:pt>
                <c:pt idx="173">
                  <c:v>8.0699999999999994E-2</c:v>
                </c:pt>
                <c:pt idx="174">
                  <c:v>3.4200000000000001E-2</c:v>
                </c:pt>
                <c:pt idx="175">
                  <c:v>5.2899999999999996E-2</c:v>
                </c:pt>
                <c:pt idx="176">
                  <c:v>3.5299999999999998E-2</c:v>
                </c:pt>
                <c:pt idx="177">
                  <c:v>3.2199999999999999E-2</c:v>
                </c:pt>
                <c:pt idx="178">
                  <c:v>4.3300000000000005E-2</c:v>
                </c:pt>
                <c:pt idx="179">
                  <c:v>0.1036</c:v>
                </c:pt>
                <c:pt idx="180">
                  <c:v>6.3200000000000006E-2</c:v>
                </c:pt>
                <c:pt idx="181">
                  <c:v>6.4899999999999999E-2</c:v>
                </c:pt>
                <c:pt idx="182">
                  <c:v>4.0799999999999996E-2</c:v>
                </c:pt>
                <c:pt idx="183">
                  <c:v>5.0600000000000006E-2</c:v>
                </c:pt>
                <c:pt idx="184">
                  <c:v>6.6599999999999993E-2</c:v>
                </c:pt>
                <c:pt idx="185">
                  <c:v>8.5199999999999998E-2</c:v>
                </c:pt>
                <c:pt idx="186">
                  <c:v>8.4900000000000003E-2</c:v>
                </c:pt>
                <c:pt idx="187">
                  <c:v>6.4899999999999999E-2</c:v>
                </c:pt>
                <c:pt idx="188">
                  <c:v>9.2300000000000007E-2</c:v>
                </c:pt>
                <c:pt idx="189">
                  <c:v>6.88E-2</c:v>
                </c:pt>
                <c:pt idx="190">
                  <c:v>9.4700000000000006E-2</c:v>
                </c:pt>
                <c:pt idx="191">
                  <c:v>5.0999999999999997E-2</c:v>
                </c:pt>
                <c:pt idx="192">
                  <c:v>9.0499999999999997E-2</c:v>
                </c:pt>
                <c:pt idx="193">
                  <c:v>9.2399999999999996E-2</c:v>
                </c:pt>
                <c:pt idx="194">
                  <c:v>4.8400000000000006E-2</c:v>
                </c:pt>
                <c:pt idx="195">
                  <c:v>8.77E-2</c:v>
                </c:pt>
                <c:pt idx="196">
                  <c:v>0.11319999999999998</c:v>
                </c:pt>
                <c:pt idx="197">
                  <c:v>4.0500000000000008E-2</c:v>
                </c:pt>
                <c:pt idx="198">
                  <c:v>5.2400000000000002E-2</c:v>
                </c:pt>
                <c:pt idx="199">
                  <c:v>8.6900000000000005E-2</c:v>
                </c:pt>
                <c:pt idx="200">
                  <c:v>5.0300000000000011E-2</c:v>
                </c:pt>
                <c:pt idx="201">
                  <c:v>8.7999999999999995E-2</c:v>
                </c:pt>
                <c:pt idx="202">
                  <c:v>7.9200000000000007E-2</c:v>
                </c:pt>
                <c:pt idx="203">
                  <c:v>5.5599999999999997E-2</c:v>
                </c:pt>
                <c:pt idx="204">
                  <c:v>0.10779999999999999</c:v>
                </c:pt>
                <c:pt idx="205">
                  <c:v>9.5399999999999999E-2</c:v>
                </c:pt>
                <c:pt idx="206">
                  <c:v>3.0900000000000004E-2</c:v>
                </c:pt>
                <c:pt idx="207">
                  <c:v>5.9200000000000003E-2</c:v>
                </c:pt>
                <c:pt idx="208">
                  <c:v>0.10289999999999999</c:v>
                </c:pt>
                <c:pt idx="209">
                  <c:v>5.9100000000000014E-2</c:v>
                </c:pt>
                <c:pt idx="210">
                  <c:v>5.9499999999999997E-2</c:v>
                </c:pt>
                <c:pt idx="211">
                  <c:v>7.1000000000000008E-2</c:v>
                </c:pt>
                <c:pt idx="212">
                  <c:v>7.1199999999999999E-2</c:v>
                </c:pt>
                <c:pt idx="213">
                  <c:v>0.10790000000000001</c:v>
                </c:pt>
                <c:pt idx="214">
                  <c:v>5.7900000000000007E-2</c:v>
                </c:pt>
                <c:pt idx="215">
                  <c:v>4.080000000000001E-2</c:v>
                </c:pt>
                <c:pt idx="216">
                  <c:v>5.2999999999999999E-2</c:v>
                </c:pt>
                <c:pt idx="217">
                  <c:v>3.6400000000000016E-2</c:v>
                </c:pt>
                <c:pt idx="218">
                  <c:v>0.10439999999999999</c:v>
                </c:pt>
                <c:pt idx="219">
                  <c:v>3.7899999999999996E-2</c:v>
                </c:pt>
                <c:pt idx="220">
                  <c:v>7.3300000000000004E-2</c:v>
                </c:pt>
                <c:pt idx="221">
                  <c:v>8.8000000000000009E-2</c:v>
                </c:pt>
                <c:pt idx="222">
                  <c:v>8.8999999999999996E-2</c:v>
                </c:pt>
                <c:pt idx="223">
                  <c:v>6.8099999999999994E-2</c:v>
                </c:pt>
                <c:pt idx="224">
                  <c:v>7.1199999999999999E-2</c:v>
                </c:pt>
                <c:pt idx="225">
                  <c:v>9.3399999999999997E-2</c:v>
                </c:pt>
                <c:pt idx="226">
                  <c:v>7.1999999999999981E-2</c:v>
                </c:pt>
                <c:pt idx="227">
                  <c:v>0.10779999999999999</c:v>
                </c:pt>
                <c:pt idx="228">
                  <c:v>5.5599999999999997E-2</c:v>
                </c:pt>
                <c:pt idx="229">
                  <c:v>5.6999999999999995E-2</c:v>
                </c:pt>
                <c:pt idx="230">
                  <c:v>9.9699999999999983E-2</c:v>
                </c:pt>
                <c:pt idx="231">
                  <c:v>6.2300000000000015E-2</c:v>
                </c:pt>
                <c:pt idx="232">
                  <c:v>7.1699999999999986E-2</c:v>
                </c:pt>
                <c:pt idx="233">
                  <c:v>7.6600000000000001E-2</c:v>
                </c:pt>
                <c:pt idx="234">
                  <c:v>4.7699999999999992E-2</c:v>
                </c:pt>
                <c:pt idx="235">
                  <c:v>4.3800000000000013E-2</c:v>
                </c:pt>
                <c:pt idx="236">
                  <c:v>8.2900000000000015E-2</c:v>
                </c:pt>
                <c:pt idx="237">
                  <c:v>8.4299999999999986E-2</c:v>
                </c:pt>
                <c:pt idx="238">
                  <c:v>9.5999999999999988E-2</c:v>
                </c:pt>
                <c:pt idx="239">
                  <c:v>7.4299999999999991E-2</c:v>
                </c:pt>
                <c:pt idx="240">
                  <c:v>8.8399999999999992E-2</c:v>
                </c:pt>
                <c:pt idx="241">
                  <c:v>4.2300000000000004E-2</c:v>
                </c:pt>
                <c:pt idx="242">
                  <c:v>5.7099999999999991E-2</c:v>
                </c:pt>
                <c:pt idx="243">
                  <c:v>6.0299999999999999E-2</c:v>
                </c:pt>
                <c:pt idx="244">
                  <c:v>7.0499999999999993E-2</c:v>
                </c:pt>
                <c:pt idx="245">
                  <c:v>4.1900000000000007E-2</c:v>
                </c:pt>
                <c:pt idx="246">
                  <c:v>4.2199999999999994E-2</c:v>
                </c:pt>
                <c:pt idx="247">
                  <c:v>8.7499999999999994E-2</c:v>
                </c:pt>
                <c:pt idx="248">
                  <c:v>8.5900000000000004E-2</c:v>
                </c:pt>
                <c:pt idx="249">
                  <c:v>7.6600000000000001E-2</c:v>
                </c:pt>
                <c:pt idx="250">
                  <c:v>5.28E-2</c:v>
                </c:pt>
                <c:pt idx="251">
                  <c:v>5.6500000000000002E-2</c:v>
                </c:pt>
                <c:pt idx="252">
                  <c:v>7.9699999999999993E-2</c:v>
                </c:pt>
                <c:pt idx="253">
                  <c:v>8.829999999999999E-2</c:v>
                </c:pt>
                <c:pt idx="254">
                  <c:v>9.3899999999999997E-2</c:v>
                </c:pt>
                <c:pt idx="255">
                  <c:v>8.0699999999999994E-2</c:v>
                </c:pt>
                <c:pt idx="256">
                  <c:v>7.5499999999999998E-2</c:v>
                </c:pt>
                <c:pt idx="257">
                  <c:v>9.7400000000000014E-2</c:v>
                </c:pt>
                <c:pt idx="258">
                  <c:v>8.7399999999999992E-2</c:v>
                </c:pt>
                <c:pt idx="259">
                  <c:v>0.1046</c:v>
                </c:pt>
                <c:pt idx="260">
                  <c:v>5.5500000000000001E-2</c:v>
                </c:pt>
                <c:pt idx="261">
                  <c:v>7.2499999999999995E-2</c:v>
                </c:pt>
                <c:pt idx="262">
                  <c:v>3.7199999999999997E-2</c:v>
                </c:pt>
                <c:pt idx="263">
                  <c:v>8.9700000000000002E-2</c:v>
                </c:pt>
                <c:pt idx="264">
                  <c:v>6.6799999999999998E-2</c:v>
                </c:pt>
                <c:pt idx="265">
                  <c:v>5.0700000000000002E-2</c:v>
                </c:pt>
                <c:pt idx="266">
                  <c:v>6.8100000000000008E-2</c:v>
                </c:pt>
                <c:pt idx="267">
                  <c:v>6.6600000000000006E-2</c:v>
                </c:pt>
                <c:pt idx="268">
                  <c:v>8.2199999999999995E-2</c:v>
                </c:pt>
                <c:pt idx="269">
                  <c:v>4.5700000000000005E-2</c:v>
                </c:pt>
                <c:pt idx="270">
                  <c:v>7.7100000000000002E-2</c:v>
                </c:pt>
                <c:pt idx="271">
                  <c:v>9.1200000000000003E-2</c:v>
                </c:pt>
                <c:pt idx="272">
                  <c:v>5.8099999999999999E-2</c:v>
                </c:pt>
                <c:pt idx="273">
                  <c:v>7.6999999999999999E-2</c:v>
                </c:pt>
                <c:pt idx="274">
                  <c:v>5.6099999999999997E-2</c:v>
                </c:pt>
                <c:pt idx="275">
                  <c:v>6.1899999999999997E-2</c:v>
                </c:pt>
                <c:pt idx="276">
                  <c:v>7.8900000000000012E-2</c:v>
                </c:pt>
                <c:pt idx="277">
                  <c:v>6.9499999999999992E-2</c:v>
                </c:pt>
                <c:pt idx="278">
                  <c:v>4.0099999999999997E-2</c:v>
                </c:pt>
                <c:pt idx="279">
                  <c:v>4.6200000000000005E-2</c:v>
                </c:pt>
                <c:pt idx="280">
                  <c:v>8.6800000000000002E-2</c:v>
                </c:pt>
                <c:pt idx="281">
                  <c:v>4.9100000000000005E-2</c:v>
                </c:pt>
                <c:pt idx="282">
                  <c:v>9.3299999999999994E-2</c:v>
                </c:pt>
                <c:pt idx="283">
                  <c:v>0.1072</c:v>
                </c:pt>
                <c:pt idx="284">
                  <c:v>4.5200000000000004E-2</c:v>
                </c:pt>
                <c:pt idx="285">
                  <c:v>3.6600000000000008E-2</c:v>
                </c:pt>
                <c:pt idx="286">
                  <c:v>5.5799999999999995E-2</c:v>
                </c:pt>
                <c:pt idx="287">
                  <c:v>8.7500000000000008E-2</c:v>
                </c:pt>
                <c:pt idx="288">
                  <c:v>9.8000000000000004E-2</c:v>
                </c:pt>
                <c:pt idx="289">
                  <c:v>6.2799999999999995E-2</c:v>
                </c:pt>
                <c:pt idx="290">
                  <c:v>0.10919999999999999</c:v>
                </c:pt>
                <c:pt idx="291">
                  <c:v>5.1600000000000007E-2</c:v>
                </c:pt>
                <c:pt idx="292">
                  <c:v>8.2099999999999992E-2</c:v>
                </c:pt>
                <c:pt idx="293">
                  <c:v>4.8199999999999993E-2</c:v>
                </c:pt>
                <c:pt idx="294">
                  <c:v>9.6199999999999994E-2</c:v>
                </c:pt>
                <c:pt idx="295">
                  <c:v>6.88E-2</c:v>
                </c:pt>
                <c:pt idx="296">
                  <c:v>4.3800000000000006E-2</c:v>
                </c:pt>
                <c:pt idx="297">
                  <c:v>7.3399999999999993E-2</c:v>
                </c:pt>
                <c:pt idx="298">
                  <c:v>9.7900000000000001E-2</c:v>
                </c:pt>
                <c:pt idx="299">
                  <c:v>8.0500000000000002E-2</c:v>
                </c:pt>
                <c:pt idx="300">
                  <c:v>0.1123</c:v>
                </c:pt>
                <c:pt idx="301">
                  <c:v>9.509999999999999E-2</c:v>
                </c:pt>
                <c:pt idx="302">
                  <c:v>5.1100000000000007E-2</c:v>
                </c:pt>
                <c:pt idx="303">
                  <c:v>9.1900000000000009E-2</c:v>
                </c:pt>
                <c:pt idx="304">
                  <c:v>4.2400000000000007E-2</c:v>
                </c:pt>
                <c:pt idx="305">
                  <c:v>4.5100000000000001E-2</c:v>
                </c:pt>
                <c:pt idx="306">
                  <c:v>7.4699999999999989E-2</c:v>
                </c:pt>
                <c:pt idx="307">
                  <c:v>6.8500000000000005E-2</c:v>
                </c:pt>
                <c:pt idx="308">
                  <c:v>4.6299999999999994E-2</c:v>
                </c:pt>
                <c:pt idx="309">
                  <c:v>9.0200000000000002E-2</c:v>
                </c:pt>
                <c:pt idx="310">
                  <c:v>8.4200000000000011E-2</c:v>
                </c:pt>
                <c:pt idx="311">
                  <c:v>6.8200000000000011E-2</c:v>
                </c:pt>
                <c:pt idx="312">
                  <c:v>9.9000000000000005E-2</c:v>
                </c:pt>
                <c:pt idx="313">
                  <c:v>3.5400000000000001E-2</c:v>
                </c:pt>
                <c:pt idx="314">
                  <c:v>0.1115</c:v>
                </c:pt>
                <c:pt idx="315">
                  <c:v>7.9399999999999998E-2</c:v>
                </c:pt>
                <c:pt idx="316">
                  <c:v>5.5300000000000002E-2</c:v>
                </c:pt>
                <c:pt idx="317">
                  <c:v>8.7000000000000008E-2</c:v>
                </c:pt>
                <c:pt idx="318">
                  <c:v>3.9100000000000003E-2</c:v>
                </c:pt>
                <c:pt idx="319">
                  <c:v>9.1199999999999989E-2</c:v>
                </c:pt>
                <c:pt idx="320">
                  <c:v>8.3300000000000013E-2</c:v>
                </c:pt>
                <c:pt idx="321">
                  <c:v>3.6299999999999999E-2</c:v>
                </c:pt>
                <c:pt idx="322">
                  <c:v>6.3E-2</c:v>
                </c:pt>
                <c:pt idx="323">
                  <c:v>0.1142</c:v>
                </c:pt>
                <c:pt idx="324">
                  <c:v>7.3800000000000004E-2</c:v>
                </c:pt>
                <c:pt idx="325">
                  <c:v>7.1300000000000002E-2</c:v>
                </c:pt>
                <c:pt idx="326">
                  <c:v>9.1399999999999995E-2</c:v>
                </c:pt>
                <c:pt idx="327">
                  <c:v>0.1026</c:v>
                </c:pt>
                <c:pt idx="328">
                  <c:v>8.3100000000000007E-2</c:v>
                </c:pt>
                <c:pt idx="329">
                  <c:v>4.130000000000001E-2</c:v>
                </c:pt>
                <c:pt idx="330">
                  <c:v>9.3200000000000005E-2</c:v>
                </c:pt>
                <c:pt idx="331">
                  <c:v>8.0499999999999988E-2</c:v>
                </c:pt>
                <c:pt idx="332">
                  <c:v>3.5099999999999999E-2</c:v>
                </c:pt>
                <c:pt idx="333">
                  <c:v>6.7599999999999993E-2</c:v>
                </c:pt>
                <c:pt idx="334">
                  <c:v>9.1599999999999987E-2</c:v>
                </c:pt>
                <c:pt idx="335">
                  <c:v>9.6299999999999997E-2</c:v>
                </c:pt>
                <c:pt idx="336">
                  <c:v>6.8799999999999986E-2</c:v>
                </c:pt>
                <c:pt idx="337">
                  <c:v>6.93E-2</c:v>
                </c:pt>
                <c:pt idx="338">
                  <c:v>0.1043</c:v>
                </c:pt>
                <c:pt idx="339">
                  <c:v>9.1999999999999998E-2</c:v>
                </c:pt>
                <c:pt idx="340">
                  <c:v>4.0600000000000004E-2</c:v>
                </c:pt>
                <c:pt idx="341">
                  <c:v>4.9400000000000006E-2</c:v>
                </c:pt>
                <c:pt idx="342">
                  <c:v>3.2300000000000009E-2</c:v>
                </c:pt>
                <c:pt idx="343">
                  <c:v>5.6600000000000004E-2</c:v>
                </c:pt>
                <c:pt idx="344">
                  <c:v>9.1300000000000006E-2</c:v>
                </c:pt>
                <c:pt idx="345">
                  <c:v>6.5399999999999986E-2</c:v>
                </c:pt>
                <c:pt idx="346">
                  <c:v>9.7599999999999992E-2</c:v>
                </c:pt>
                <c:pt idx="347">
                  <c:v>9.5699999999999993E-2</c:v>
                </c:pt>
                <c:pt idx="348">
                  <c:v>0.1023</c:v>
                </c:pt>
                <c:pt idx="349">
                  <c:v>7.6999999999999985E-2</c:v>
                </c:pt>
                <c:pt idx="350">
                  <c:v>7.6800000000000007E-2</c:v>
                </c:pt>
                <c:pt idx="351">
                  <c:v>0.1128</c:v>
                </c:pt>
                <c:pt idx="352">
                  <c:v>4.3999999999999997E-2</c:v>
                </c:pt>
                <c:pt idx="353">
                  <c:v>5.04E-2</c:v>
                </c:pt>
                <c:pt idx="354">
                  <c:v>4.2199999999999994E-2</c:v>
                </c:pt>
                <c:pt idx="355">
                  <c:v>5.8400000000000007E-2</c:v>
                </c:pt>
                <c:pt idx="356">
                  <c:v>5.45E-2</c:v>
                </c:pt>
                <c:pt idx="357">
                  <c:v>7.039999999999999E-2</c:v>
                </c:pt>
                <c:pt idx="358">
                  <c:v>0.10999999999999999</c:v>
                </c:pt>
                <c:pt idx="359">
                  <c:v>7.9899999999999999E-2</c:v>
                </c:pt>
                <c:pt idx="360">
                  <c:v>5.2600000000000008E-2</c:v>
                </c:pt>
                <c:pt idx="361">
                  <c:v>4.3499999999999997E-2</c:v>
                </c:pt>
                <c:pt idx="362">
                  <c:v>8.6199999999999999E-2</c:v>
                </c:pt>
                <c:pt idx="363">
                  <c:v>0.1047</c:v>
                </c:pt>
                <c:pt idx="364">
                  <c:v>0.1075</c:v>
                </c:pt>
                <c:pt idx="365">
                  <c:v>8.2500000000000018E-2</c:v>
                </c:pt>
                <c:pt idx="366">
                  <c:v>3.0000000000000006E-2</c:v>
                </c:pt>
                <c:pt idx="367">
                  <c:v>7.7200000000000005E-2</c:v>
                </c:pt>
                <c:pt idx="368">
                  <c:v>8.7100000000000011E-2</c:v>
                </c:pt>
                <c:pt idx="369">
                  <c:v>5.8400000000000007E-2</c:v>
                </c:pt>
                <c:pt idx="370">
                  <c:v>0.11</c:v>
                </c:pt>
                <c:pt idx="371">
                  <c:v>8.8199999999999987E-2</c:v>
                </c:pt>
                <c:pt idx="372">
                  <c:v>4.1399999999999999E-2</c:v>
                </c:pt>
                <c:pt idx="373">
                  <c:v>5.74E-2</c:v>
                </c:pt>
                <c:pt idx="374">
                  <c:v>8.8999999999999996E-2</c:v>
                </c:pt>
                <c:pt idx="375">
                  <c:v>7.8799999999999995E-2</c:v>
                </c:pt>
                <c:pt idx="376">
                  <c:v>7.9199999999999993E-2</c:v>
                </c:pt>
                <c:pt idx="377">
                  <c:v>4.0700000000000007E-2</c:v>
                </c:pt>
                <c:pt idx="378">
                  <c:v>9.3600000000000003E-2</c:v>
                </c:pt>
                <c:pt idx="379">
                  <c:v>9.1999999999999998E-2</c:v>
                </c:pt>
                <c:pt idx="380">
                  <c:v>8.6799999999999988E-2</c:v>
                </c:pt>
                <c:pt idx="381">
                  <c:v>0.10589999999999999</c:v>
                </c:pt>
                <c:pt idx="382">
                  <c:v>0.10339999999999999</c:v>
                </c:pt>
                <c:pt idx="383">
                  <c:v>9.5600000000000004E-2</c:v>
                </c:pt>
                <c:pt idx="384">
                  <c:v>9.240000000000001E-2</c:v>
                </c:pt>
                <c:pt idx="385">
                  <c:v>7.5799999999999992E-2</c:v>
                </c:pt>
                <c:pt idx="386">
                  <c:v>7.6800000000000007E-2</c:v>
                </c:pt>
                <c:pt idx="387">
                  <c:v>7.6100000000000001E-2</c:v>
                </c:pt>
                <c:pt idx="388">
                  <c:v>0.10419999999999999</c:v>
                </c:pt>
                <c:pt idx="389">
                  <c:v>8.5900000000000004E-2</c:v>
                </c:pt>
                <c:pt idx="390">
                  <c:v>0.10299999999999999</c:v>
                </c:pt>
                <c:pt idx="391">
                  <c:v>9.6000000000000002E-2</c:v>
                </c:pt>
                <c:pt idx="392">
                  <c:v>8.43E-2</c:v>
                </c:pt>
                <c:pt idx="393">
                  <c:v>6.0299999999999999E-2</c:v>
                </c:pt>
                <c:pt idx="394">
                  <c:v>6.3699999999999993E-2</c:v>
                </c:pt>
                <c:pt idx="395">
                  <c:v>0.10129999999999999</c:v>
                </c:pt>
                <c:pt idx="396">
                  <c:v>8.6499999999999994E-2</c:v>
                </c:pt>
                <c:pt idx="397">
                  <c:v>5.3099999999999994E-2</c:v>
                </c:pt>
                <c:pt idx="398">
                  <c:v>6.8899999999999989E-2</c:v>
                </c:pt>
                <c:pt idx="399">
                  <c:v>0.10439999999999999</c:v>
                </c:pt>
                <c:pt idx="400">
                  <c:v>6.1100000000000002E-2</c:v>
                </c:pt>
                <c:pt idx="401">
                  <c:v>0.1023</c:v>
                </c:pt>
                <c:pt idx="402">
                  <c:v>7.0800000000000002E-2</c:v>
                </c:pt>
                <c:pt idx="403">
                  <c:v>4.9200000000000008E-2</c:v>
                </c:pt>
                <c:pt idx="404">
                  <c:v>4.2199999999999994E-2</c:v>
                </c:pt>
                <c:pt idx="405">
                  <c:v>0.11019999999999999</c:v>
                </c:pt>
                <c:pt idx="406">
                  <c:v>6.2199999999999998E-2</c:v>
                </c:pt>
                <c:pt idx="407">
                  <c:v>8.0399999999999999E-2</c:v>
                </c:pt>
                <c:pt idx="408">
                  <c:v>3.6400000000000009E-2</c:v>
                </c:pt>
                <c:pt idx="409">
                  <c:v>9.8799999999999985E-2</c:v>
                </c:pt>
                <c:pt idx="410">
                  <c:v>9.3899999999999997E-2</c:v>
                </c:pt>
                <c:pt idx="411">
                  <c:v>3.6000000000000004E-2</c:v>
                </c:pt>
                <c:pt idx="412">
                  <c:v>0.112</c:v>
                </c:pt>
                <c:pt idx="413">
                  <c:v>5.4300000000000001E-2</c:v>
                </c:pt>
                <c:pt idx="414">
                  <c:v>6.3100000000000003E-2</c:v>
                </c:pt>
                <c:pt idx="415">
                  <c:v>3.9700000000000013E-2</c:v>
                </c:pt>
                <c:pt idx="416">
                  <c:v>3.4299999999999997E-2</c:v>
                </c:pt>
                <c:pt idx="417">
                  <c:v>6.3200000000000006E-2</c:v>
                </c:pt>
                <c:pt idx="418">
                  <c:v>8.3299999999999999E-2</c:v>
                </c:pt>
                <c:pt idx="419">
                  <c:v>9.2399999999999996E-2</c:v>
                </c:pt>
                <c:pt idx="420">
                  <c:v>0.10009999999999999</c:v>
                </c:pt>
                <c:pt idx="421">
                  <c:v>7.1199999999999999E-2</c:v>
                </c:pt>
                <c:pt idx="422">
                  <c:v>5.8099999999999999E-2</c:v>
                </c:pt>
                <c:pt idx="423">
                  <c:v>6.5999999999999989E-2</c:v>
                </c:pt>
                <c:pt idx="424">
                  <c:v>5.11E-2</c:v>
                </c:pt>
                <c:pt idx="425">
                  <c:v>9.5899999999999985E-2</c:v>
                </c:pt>
                <c:pt idx="426">
                  <c:v>7.279999999999999E-2</c:v>
                </c:pt>
                <c:pt idx="427">
                  <c:v>9.3399999999999983E-2</c:v>
                </c:pt>
                <c:pt idx="428">
                  <c:v>4.0400000000000005E-2</c:v>
                </c:pt>
                <c:pt idx="429">
                  <c:v>9.4699999999999993E-2</c:v>
                </c:pt>
                <c:pt idx="430">
                  <c:v>8.7099999999999983E-2</c:v>
                </c:pt>
                <c:pt idx="431">
                  <c:v>3.8400000000000004E-2</c:v>
                </c:pt>
                <c:pt idx="432">
                  <c:v>4.02E-2</c:v>
                </c:pt>
                <c:pt idx="433">
                  <c:v>6.3500000000000001E-2</c:v>
                </c:pt>
                <c:pt idx="434">
                  <c:v>4.3799999999999999E-2</c:v>
                </c:pt>
                <c:pt idx="435">
                  <c:v>8.8000000000000009E-2</c:v>
                </c:pt>
                <c:pt idx="436">
                  <c:v>8.6500000000000007E-2</c:v>
                </c:pt>
                <c:pt idx="437">
                  <c:v>8.3900000000000002E-2</c:v>
                </c:pt>
                <c:pt idx="438">
                  <c:v>0.1022</c:v>
                </c:pt>
                <c:pt idx="439">
                  <c:v>6.0800000000000007E-2</c:v>
                </c:pt>
                <c:pt idx="440">
                  <c:v>4.3200000000000002E-2</c:v>
                </c:pt>
                <c:pt idx="441">
                  <c:v>6.0099999999999994E-2</c:v>
                </c:pt>
                <c:pt idx="442">
                  <c:v>4.3799999999999999E-2</c:v>
                </c:pt>
                <c:pt idx="443">
                  <c:v>3.9300000000000009E-2</c:v>
                </c:pt>
                <c:pt idx="444">
                  <c:v>8.5800000000000001E-2</c:v>
                </c:pt>
                <c:pt idx="445">
                  <c:v>6.5699999999999995E-2</c:v>
                </c:pt>
                <c:pt idx="446">
                  <c:v>5.460000000000001E-2</c:v>
                </c:pt>
                <c:pt idx="447">
                  <c:v>8.7899999999999992E-2</c:v>
                </c:pt>
                <c:pt idx="448">
                  <c:v>7.3800000000000004E-2</c:v>
                </c:pt>
                <c:pt idx="449">
                  <c:v>6.4899999999999999E-2</c:v>
                </c:pt>
                <c:pt idx="450">
                  <c:v>0.10830000000000001</c:v>
                </c:pt>
                <c:pt idx="451">
                  <c:v>8.2699999999999996E-2</c:v>
                </c:pt>
                <c:pt idx="452">
                  <c:v>7.5000000000000011E-2</c:v>
                </c:pt>
                <c:pt idx="453">
                  <c:v>6.6200000000000009E-2</c:v>
                </c:pt>
                <c:pt idx="454">
                  <c:v>7.4200000000000002E-2</c:v>
                </c:pt>
                <c:pt idx="455">
                  <c:v>4.0200000000000007E-2</c:v>
                </c:pt>
                <c:pt idx="456">
                  <c:v>7.1999999999999995E-2</c:v>
                </c:pt>
                <c:pt idx="457">
                  <c:v>4.3400000000000015E-2</c:v>
                </c:pt>
                <c:pt idx="458">
                  <c:v>5.5100000000000003E-2</c:v>
                </c:pt>
                <c:pt idx="459">
                  <c:v>6.7100000000000007E-2</c:v>
                </c:pt>
                <c:pt idx="460">
                  <c:v>8.5599999999999996E-2</c:v>
                </c:pt>
                <c:pt idx="461">
                  <c:v>4.1800000000000011E-2</c:v>
                </c:pt>
                <c:pt idx="462">
                  <c:v>0.11019999999999999</c:v>
                </c:pt>
                <c:pt idx="463">
                  <c:v>7.9899999999999999E-2</c:v>
                </c:pt>
                <c:pt idx="464">
                  <c:v>8.6900000000000005E-2</c:v>
                </c:pt>
                <c:pt idx="465">
                  <c:v>5.1500000000000004E-2</c:v>
                </c:pt>
                <c:pt idx="466">
                  <c:v>8.9300000000000004E-2</c:v>
                </c:pt>
                <c:pt idx="467">
                  <c:v>3.8900000000000004E-2</c:v>
                </c:pt>
                <c:pt idx="468">
                  <c:v>4.590000000000001E-2</c:v>
                </c:pt>
                <c:pt idx="469">
                  <c:v>3.5799999999999998E-2</c:v>
                </c:pt>
                <c:pt idx="470">
                  <c:v>6.6400000000000001E-2</c:v>
                </c:pt>
                <c:pt idx="471">
                  <c:v>0.10299999999999999</c:v>
                </c:pt>
                <c:pt idx="472">
                  <c:v>6.4500000000000002E-2</c:v>
                </c:pt>
                <c:pt idx="473">
                  <c:v>5.9900000000000002E-2</c:v>
                </c:pt>
                <c:pt idx="474">
                  <c:v>9.7299999999999998E-2</c:v>
                </c:pt>
                <c:pt idx="475">
                  <c:v>8.0199999999999994E-2</c:v>
                </c:pt>
                <c:pt idx="476">
                  <c:v>7.2199999999999986E-2</c:v>
                </c:pt>
                <c:pt idx="477">
                  <c:v>9.8000000000000004E-2</c:v>
                </c:pt>
                <c:pt idx="478">
                  <c:v>3.6500000000000005E-2</c:v>
                </c:pt>
                <c:pt idx="479">
                  <c:v>8.6400000000000005E-2</c:v>
                </c:pt>
                <c:pt idx="480">
                  <c:v>6.9599999999999995E-2</c:v>
                </c:pt>
                <c:pt idx="481">
                  <c:v>9.3199999999999991E-2</c:v>
                </c:pt>
                <c:pt idx="482">
                  <c:v>0.10419999999999999</c:v>
                </c:pt>
                <c:pt idx="483">
                  <c:v>6.0900000000000003E-2</c:v>
                </c:pt>
                <c:pt idx="484">
                  <c:v>5.0600000000000006E-2</c:v>
                </c:pt>
                <c:pt idx="485">
                  <c:v>0.08</c:v>
                </c:pt>
                <c:pt idx="486">
                  <c:v>4.8099999999999997E-2</c:v>
                </c:pt>
                <c:pt idx="487">
                  <c:v>3.78E-2</c:v>
                </c:pt>
                <c:pt idx="488">
                  <c:v>6.0100000000000008E-2</c:v>
                </c:pt>
                <c:pt idx="489">
                  <c:v>9.1399999999999995E-2</c:v>
                </c:pt>
                <c:pt idx="490">
                  <c:v>6.0699999999999997E-2</c:v>
                </c:pt>
                <c:pt idx="491">
                  <c:v>0.1038</c:v>
                </c:pt>
                <c:pt idx="492">
                  <c:v>4.1400000000000006E-2</c:v>
                </c:pt>
                <c:pt idx="493">
                  <c:v>8.1599999999999992E-2</c:v>
                </c:pt>
                <c:pt idx="494">
                  <c:v>6.3399999999999998E-2</c:v>
                </c:pt>
                <c:pt idx="495">
                  <c:v>5.7199999999999994E-2</c:v>
                </c:pt>
                <c:pt idx="496">
                  <c:v>9.0199999999999989E-2</c:v>
                </c:pt>
                <c:pt idx="497">
                  <c:v>5.5400000000000005E-2</c:v>
                </c:pt>
                <c:pt idx="498">
                  <c:v>9.509999999999999E-2</c:v>
                </c:pt>
                <c:pt idx="499">
                  <c:v>7.4500000000000011E-2</c:v>
                </c:pt>
                <c:pt idx="500">
                  <c:v>0.11179999999999998</c:v>
                </c:pt>
              </c:numCache>
            </c:numRef>
          </c:yVal>
          <c:smooth val="0"/>
          <c:extLst>
            <c:ext xmlns:c16="http://schemas.microsoft.com/office/drawing/2014/chart" uri="{C3380CC4-5D6E-409C-BE32-E72D297353CC}">
              <c16:uniqueId val="{00000000-6DF0-4290-92F4-6C08BA8CB657}"/>
            </c:ext>
          </c:extLst>
        </c:ser>
        <c:ser>
          <c:idx val="2"/>
          <c:order val="1"/>
          <c:tx>
            <c:v>SP500</c:v>
          </c:tx>
          <c:spPr>
            <a:ln w="25400" cap="rnd">
              <a:noFill/>
              <a:round/>
            </a:ln>
            <a:effectLst/>
          </c:spPr>
          <c:marker>
            <c:symbol val="circle"/>
            <c:size val="7"/>
            <c:spPr>
              <a:solidFill>
                <a:srgbClr val="C00000"/>
              </a:solidFill>
              <a:ln w="9525">
                <a:solidFill>
                  <a:srgbClr val="C00000"/>
                </a:solidFill>
              </a:ln>
              <a:effectLst/>
            </c:spPr>
          </c:marker>
          <c:dLbls>
            <c:dLbl>
              <c:idx val="0"/>
              <c:layout>
                <c:manualLayout>
                  <c:x val="-4.1526592067989365E-2"/>
                  <c:y val="-0.11737127920189727"/>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50000"/>
                          </a:schemeClr>
                        </a:solidFill>
                        <a:latin typeface="+mn-lt"/>
                        <a:ea typeface="+mn-ea"/>
                        <a:cs typeface="+mn-cs"/>
                      </a:defRPr>
                    </a:pPr>
                    <a:r>
                      <a:rPr lang="en-US" sz="1050">
                        <a:solidFill>
                          <a:schemeClr val="tx1">
                            <a:lumMod val="50000"/>
                          </a:schemeClr>
                        </a:solidFill>
                      </a:rPr>
                      <a:t>SP 500</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131840759833898"/>
                      <c:h val="6.7525174191118725E-2"/>
                    </c:manualLayout>
                  </c15:layout>
                  <c15:showDataLabelsRange val="0"/>
                </c:ext>
                <c:ext xmlns:c16="http://schemas.microsoft.com/office/drawing/2014/chart" uri="{C3380CC4-5D6E-409C-BE32-E72D297353CC}">
                  <c16:uniqueId val="{00000001-6DF0-4290-92F4-6C08BA8CB65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CALs'!$C$9</c:f>
              <c:numCache>
                <c:formatCode>0.00%</c:formatCode>
                <c:ptCount val="1"/>
                <c:pt idx="0">
                  <c:v>0.13</c:v>
                </c:pt>
              </c:numCache>
            </c:numRef>
          </c:xVal>
          <c:yVal>
            <c:numRef>
              <c:f>'frontiers, weights, CALs'!$B$9</c:f>
              <c:numCache>
                <c:formatCode>0.00%</c:formatCode>
                <c:ptCount val="1"/>
                <c:pt idx="0">
                  <c:v>0.08</c:v>
                </c:pt>
              </c:numCache>
            </c:numRef>
          </c:yVal>
          <c:smooth val="0"/>
          <c:extLst>
            <c:ext xmlns:c16="http://schemas.microsoft.com/office/drawing/2014/chart" uri="{C3380CC4-5D6E-409C-BE32-E72D297353CC}">
              <c16:uniqueId val="{00000002-6DF0-4290-92F4-6C08BA8CB657}"/>
            </c:ext>
          </c:extLst>
        </c:ser>
        <c:ser>
          <c:idx val="3"/>
          <c:order val="2"/>
          <c:tx>
            <c:v>Gold</c:v>
          </c:tx>
          <c:spPr>
            <a:ln w="25400" cap="rnd">
              <a:noFill/>
              <a:round/>
            </a:ln>
            <a:effectLst/>
          </c:spPr>
          <c:marker>
            <c:symbol val="circle"/>
            <c:size val="7"/>
            <c:spPr>
              <a:solidFill>
                <a:srgbClr val="00B050"/>
              </a:solidFill>
              <a:ln w="9525">
                <a:solidFill>
                  <a:srgbClr val="00B050"/>
                </a:solidFill>
              </a:ln>
              <a:effectLst/>
            </c:spPr>
          </c:marker>
          <c:dLbls>
            <c:dLbl>
              <c:idx val="0"/>
              <c:layout>
                <c:manualLayout>
                  <c:x val="0.17725018994728464"/>
                  <c:y val="-6.8500627618409129E-3"/>
                </c:manualLayout>
              </c:layout>
              <c:tx>
                <c:rich>
                  <a:bodyPr/>
                  <a:lstStyle/>
                  <a:p>
                    <a:r>
                      <a:rPr lang="en-US"/>
                      <a:t>GLD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DF0-4290-92F4-6C08BA8CB65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CALs'!$C$6</c:f>
              <c:numCache>
                <c:formatCode>0.00%</c:formatCode>
                <c:ptCount val="1"/>
                <c:pt idx="0">
                  <c:v>0.14286319478792225</c:v>
                </c:pt>
              </c:numCache>
            </c:numRef>
          </c:xVal>
          <c:yVal>
            <c:numRef>
              <c:f>'frontiers, weights, CALs'!$B$6</c:f>
              <c:numCache>
                <c:formatCode>0.00%</c:formatCode>
                <c:ptCount val="1"/>
                <c:pt idx="0">
                  <c:v>0.05</c:v>
                </c:pt>
              </c:numCache>
            </c:numRef>
          </c:yVal>
          <c:smooth val="0"/>
          <c:extLst>
            <c:ext xmlns:c16="http://schemas.microsoft.com/office/drawing/2014/chart" uri="{C3380CC4-5D6E-409C-BE32-E72D297353CC}">
              <c16:uniqueId val="{00000004-6DF0-4290-92F4-6C08BA8CB657}"/>
            </c:ext>
          </c:extLst>
        </c:ser>
        <c:ser>
          <c:idx val="4"/>
          <c:order val="3"/>
          <c:tx>
            <c:v>AMZN</c:v>
          </c:tx>
          <c:spPr>
            <a:ln w="25400" cap="rnd">
              <a:noFill/>
              <a:round/>
            </a:ln>
            <a:effectLst/>
          </c:spPr>
          <c:marker>
            <c:symbol val="circle"/>
            <c:size val="7"/>
            <c:spPr>
              <a:solidFill>
                <a:srgbClr val="7030A0"/>
              </a:solidFill>
              <a:ln w="9525">
                <a:solidFill>
                  <a:srgbClr val="7030A0"/>
                </a:solidFill>
              </a:ln>
              <a:effectLst/>
            </c:spPr>
          </c:marker>
          <c:dLbls>
            <c:dLbl>
              <c:idx val="0"/>
              <c:layout>
                <c:manualLayout>
                  <c:x val="-8.6703099523649851E-2"/>
                  <c:y val="-0.14341073632983123"/>
                </c:manualLayout>
              </c:layout>
              <c:tx>
                <c:rich>
                  <a:bodyPr/>
                  <a:lstStyle/>
                  <a:p>
                    <a:r>
                      <a:rPr lang="en-US"/>
                      <a:t>AMZN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DF0-4290-92F4-6C08BA8CB65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CALs'!$C$5</c:f>
              <c:numCache>
                <c:formatCode>0.00%</c:formatCode>
                <c:ptCount val="1"/>
                <c:pt idx="0">
                  <c:v>0.25</c:v>
                </c:pt>
              </c:numCache>
            </c:numRef>
          </c:xVal>
          <c:yVal>
            <c:numRef>
              <c:f>'frontiers, weights, CALs'!$B$5</c:f>
              <c:numCache>
                <c:formatCode>0.00%</c:formatCode>
                <c:ptCount val="1"/>
                <c:pt idx="0">
                  <c:v>0.12</c:v>
                </c:pt>
              </c:numCache>
            </c:numRef>
          </c:yVal>
          <c:smooth val="0"/>
          <c:extLst>
            <c:ext xmlns:c16="http://schemas.microsoft.com/office/drawing/2014/chart" uri="{C3380CC4-5D6E-409C-BE32-E72D297353CC}">
              <c16:uniqueId val="{00000006-6DF0-4290-92F4-6C08BA8CB657}"/>
            </c:ext>
          </c:extLst>
        </c:ser>
        <c:ser>
          <c:idx val="5"/>
          <c:order val="4"/>
          <c:tx>
            <c:v>Baseline Portfolio</c:v>
          </c:tx>
          <c:spPr>
            <a:ln w="25400" cap="rnd">
              <a:noFill/>
              <a:round/>
            </a:ln>
            <a:effectLst/>
          </c:spPr>
          <c:marker>
            <c:symbol val="circle"/>
            <c:size val="7"/>
            <c:spPr>
              <a:solidFill>
                <a:schemeClr val="tx1">
                  <a:lumMod val="95000"/>
                  <a:lumOff val="5000"/>
                </a:schemeClr>
              </a:solidFill>
              <a:ln w="9525">
                <a:solidFill>
                  <a:schemeClr val="tx1">
                    <a:lumMod val="95000"/>
                    <a:lumOff val="5000"/>
                  </a:schemeClr>
                </a:solidFill>
              </a:ln>
              <a:effectLst/>
            </c:spPr>
          </c:marker>
          <c:dLbls>
            <c:dLbl>
              <c:idx val="0"/>
              <c:layout>
                <c:manualLayout>
                  <c:x val="0.2023252830000071"/>
                  <c:y val="-2.4947586215799213E-2"/>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r>
                      <a:rPr lang="en-US" sz="1050">
                        <a:solidFill>
                          <a:schemeClr val="tx1">
                            <a:lumMod val="50000"/>
                          </a:schemeClr>
                        </a:solidFill>
                      </a:rPr>
                      <a:t>Baseline example</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DF0-4290-92F4-6C08BA8CB6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CALs'!$C$17</c:f>
              <c:numCache>
                <c:formatCode>0.00%</c:formatCode>
                <c:ptCount val="1"/>
                <c:pt idx="0">
                  <c:v>0.11725123130784018</c:v>
                </c:pt>
              </c:numCache>
            </c:numRef>
          </c:xVal>
          <c:yVal>
            <c:numRef>
              <c:f>'frontiers, weights, CALs'!$B$17</c:f>
              <c:numCache>
                <c:formatCode>0.00%</c:formatCode>
                <c:ptCount val="1"/>
                <c:pt idx="0">
                  <c:v>6.8000000000000005E-2</c:v>
                </c:pt>
              </c:numCache>
            </c:numRef>
          </c:yVal>
          <c:smooth val="0"/>
          <c:extLst>
            <c:ext xmlns:c16="http://schemas.microsoft.com/office/drawing/2014/chart" uri="{C3380CC4-5D6E-409C-BE32-E72D297353CC}">
              <c16:uniqueId val="{00000008-6DF0-4290-92F4-6C08BA8CB657}"/>
            </c:ext>
          </c:extLst>
        </c:ser>
        <c:dLbls>
          <c:showLegendKey val="0"/>
          <c:showVal val="0"/>
          <c:showCatName val="0"/>
          <c:showSerName val="0"/>
          <c:showPercent val="0"/>
          <c:showBubbleSize val="0"/>
        </c:dLbls>
        <c:axId val="838679544"/>
        <c:axId val="838675584"/>
      </c:scatterChart>
      <c:valAx>
        <c:axId val="838679544"/>
        <c:scaling>
          <c:orientation val="minMax"/>
          <c:max val="0.26"/>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mn-lt"/>
                <a:ea typeface="+mn-ea"/>
                <a:cs typeface="+mn-cs"/>
              </a:defRPr>
            </a:pPr>
            <a:endParaRPr lang="en-US"/>
          </a:p>
        </c:txPr>
        <c:crossAx val="838675584"/>
        <c:crosses val="autoZero"/>
        <c:crossBetween val="midCat"/>
        <c:majorUnit val="6.0000000000000012E-2"/>
      </c:valAx>
      <c:valAx>
        <c:axId val="838675584"/>
        <c:scaling>
          <c:orientation val="minMax"/>
          <c:max val="0.15000000000000002"/>
          <c:min val="2.0000000000000004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mn-lt"/>
                <a:ea typeface="+mn-ea"/>
                <a:cs typeface="+mn-cs"/>
              </a:defRPr>
            </a:pPr>
            <a:endParaRPr lang="en-US"/>
          </a:p>
        </c:txPr>
        <c:crossAx val="838679544"/>
        <c:crosses val="autoZero"/>
        <c:crossBetween val="midCat"/>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US">
                <a:solidFill>
                  <a:schemeClr val="tx1">
                    <a:lumMod val="50000"/>
                  </a:schemeClr>
                </a:solidFill>
              </a:rPr>
              <a:t>2 Frontiers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8.8868165086848819E-2"/>
          <c:y val="0.11809076038502908"/>
          <c:w val="0.84503301836975497"/>
          <c:h val="0.79765795764859604"/>
        </c:manualLayout>
      </c:layout>
      <c:scatterChart>
        <c:scatterStyle val="lineMarker"/>
        <c:varyColors val="0"/>
        <c:ser>
          <c:idx val="0"/>
          <c:order val="0"/>
          <c:tx>
            <c:v>Baseline Portfolio 3 Assets</c:v>
          </c:tx>
          <c:spPr>
            <a:ln w="25400" cap="rnd">
              <a:noFill/>
              <a:round/>
            </a:ln>
            <a:effectLst/>
          </c:spPr>
          <c:marker>
            <c:symbol val="circle"/>
            <c:size val="3"/>
            <c:spPr>
              <a:solidFill>
                <a:schemeClr val="accent1"/>
              </a:solidFill>
              <a:ln w="9525">
                <a:solidFill>
                  <a:schemeClr val="accent1"/>
                </a:solidFill>
              </a:ln>
              <a:effectLst/>
            </c:spPr>
          </c:marker>
          <c:xVal>
            <c:numRef>
              <c:f>'frontiers, weights, CALs'!$F$34:$F$534</c:f>
              <c:numCache>
                <c:formatCode>0.00%</c:formatCode>
                <c:ptCount val="501"/>
                <c:pt idx="0">
                  <c:v>0.11725123130784018</c:v>
                </c:pt>
                <c:pt idx="1">
                  <c:v>0.11021960644981359</c:v>
                </c:pt>
                <c:pt idx="2">
                  <c:v>0.23073454592957382</c:v>
                </c:pt>
                <c:pt idx="3">
                  <c:v>0.11616369947226908</c:v>
                </c:pt>
                <c:pt idx="4">
                  <c:v>0.18975395559384522</c:v>
                </c:pt>
                <c:pt idx="5">
                  <c:v>0.21550498728961526</c:v>
                </c:pt>
                <c:pt idx="6">
                  <c:v>0.11257549793263411</c:v>
                </c:pt>
                <c:pt idx="7">
                  <c:v>0.11079199031832065</c:v>
                </c:pt>
                <c:pt idx="8">
                  <c:v>0.16831018916846571</c:v>
                </c:pt>
                <c:pt idx="9">
                  <c:v>0.20650818319803574</c:v>
                </c:pt>
                <c:pt idx="10">
                  <c:v>0.20867794471676415</c:v>
                </c:pt>
                <c:pt idx="11">
                  <c:v>0.10312222395851804</c:v>
                </c:pt>
                <c:pt idx="12">
                  <c:v>0.14392215581031589</c:v>
                </c:pt>
                <c:pt idx="13">
                  <c:v>0.15821346596656533</c:v>
                </c:pt>
                <c:pt idx="14">
                  <c:v>0.12282962897386235</c:v>
                </c:pt>
                <c:pt idx="15">
                  <c:v>0.11689527232469075</c:v>
                </c:pt>
                <c:pt idx="16">
                  <c:v>0.15172378294881697</c:v>
                </c:pt>
                <c:pt idx="17">
                  <c:v>0.12497939124184466</c:v>
                </c:pt>
                <c:pt idx="18">
                  <c:v>0.16157376109675406</c:v>
                </c:pt>
                <c:pt idx="19">
                  <c:v>0.18878358635818124</c:v>
                </c:pt>
                <c:pt idx="20">
                  <c:v>0.14901216065124098</c:v>
                </c:pt>
                <c:pt idx="21">
                  <c:v>0.11808713191692392</c:v>
                </c:pt>
                <c:pt idx="22">
                  <c:v>0.14319857211235851</c:v>
                </c:pt>
                <c:pt idx="23">
                  <c:v>0.11457977824948799</c:v>
                </c:pt>
                <c:pt idx="24">
                  <c:v>0.19297514234859245</c:v>
                </c:pt>
                <c:pt idx="25">
                  <c:v>0.11362224328921135</c:v>
                </c:pt>
                <c:pt idx="26">
                  <c:v>0.16774722848806942</c:v>
                </c:pt>
                <c:pt idx="27">
                  <c:v>0.18177940726980077</c:v>
                </c:pt>
                <c:pt idx="28">
                  <c:v>0.12143498891363547</c:v>
                </c:pt>
                <c:pt idx="29">
                  <c:v>0.20443944947466916</c:v>
                </c:pt>
                <c:pt idx="30">
                  <c:v>0.11209166299300802</c:v>
                </c:pt>
                <c:pt idx="31">
                  <c:v>0.15966316243308543</c:v>
                </c:pt>
                <c:pt idx="32">
                  <c:v>0.14342141649748913</c:v>
                </c:pt>
                <c:pt idx="33">
                  <c:v>0.10099286597328187</c:v>
                </c:pt>
                <c:pt idx="34">
                  <c:v>0.15320895613049232</c:v>
                </c:pt>
                <c:pt idx="35">
                  <c:v>0.13181348506722404</c:v>
                </c:pt>
                <c:pt idx="36">
                  <c:v>0.13114587486419477</c:v>
                </c:pt>
                <c:pt idx="37">
                  <c:v>0.13696295553107166</c:v>
                </c:pt>
                <c:pt idx="38">
                  <c:v>0.1954818190241796</c:v>
                </c:pt>
                <c:pt idx="39">
                  <c:v>0.22240071090749169</c:v>
                </c:pt>
                <c:pt idx="40">
                  <c:v>0.18941611312146664</c:v>
                </c:pt>
                <c:pt idx="41">
                  <c:v>0.13886338627204828</c:v>
                </c:pt>
                <c:pt idx="42">
                  <c:v>0.14273972636396542</c:v>
                </c:pt>
                <c:pt idx="43">
                  <c:v>0.20629397583399581</c:v>
                </c:pt>
                <c:pt idx="44">
                  <c:v>0.11181427991691191</c:v>
                </c:pt>
                <c:pt idx="45">
                  <c:v>0.22316067268527298</c:v>
                </c:pt>
                <c:pt idx="46">
                  <c:v>0.16930905000986429</c:v>
                </c:pt>
                <c:pt idx="47">
                  <c:v>0.12802846868998058</c:v>
                </c:pt>
                <c:pt idx="48">
                  <c:v>0.2055927599452223</c:v>
                </c:pt>
                <c:pt idx="49">
                  <c:v>0.10777130342767975</c:v>
                </c:pt>
                <c:pt idx="50">
                  <c:v>0.12163397803889688</c:v>
                </c:pt>
                <c:pt idx="51">
                  <c:v>0.15436080952025297</c:v>
                </c:pt>
                <c:pt idx="52">
                  <c:v>0.11883680421320504</c:v>
                </c:pt>
                <c:pt idx="53">
                  <c:v>0.12579479900698434</c:v>
                </c:pt>
                <c:pt idx="54">
                  <c:v>0.10795096041489245</c:v>
                </c:pt>
                <c:pt idx="55">
                  <c:v>0.18416587965996073</c:v>
                </c:pt>
                <c:pt idx="56">
                  <c:v>0.11475293710571238</c:v>
                </c:pt>
                <c:pt idx="57">
                  <c:v>0.10746491605648441</c:v>
                </c:pt>
                <c:pt idx="58">
                  <c:v>0.13610931893617803</c:v>
                </c:pt>
                <c:pt idx="59">
                  <c:v>0.21390080061509562</c:v>
                </c:pt>
                <c:pt idx="60">
                  <c:v>0.13657148671654373</c:v>
                </c:pt>
                <c:pt idx="61">
                  <c:v>0.18619135609949303</c:v>
                </c:pt>
                <c:pt idx="62">
                  <c:v>0.12993505016678428</c:v>
                </c:pt>
                <c:pt idx="63">
                  <c:v>9.9803875605768338E-2</c:v>
                </c:pt>
                <c:pt idx="64">
                  <c:v>8.6753604749856009E-2</c:v>
                </c:pt>
                <c:pt idx="65">
                  <c:v>0.12588735195657896</c:v>
                </c:pt>
                <c:pt idx="66">
                  <c:v>0.13968431921476876</c:v>
                </c:pt>
                <c:pt idx="67">
                  <c:v>0.14306198321359997</c:v>
                </c:pt>
                <c:pt idx="68">
                  <c:v>0.14661038654304481</c:v>
                </c:pt>
                <c:pt idx="69">
                  <c:v>0.14658939186402842</c:v>
                </c:pt>
                <c:pt idx="70">
                  <c:v>0.18878570855599758</c:v>
                </c:pt>
                <c:pt idx="71">
                  <c:v>9.1670337671782107E-2</c:v>
                </c:pt>
                <c:pt idx="72">
                  <c:v>0.19314303824633802</c:v>
                </c:pt>
                <c:pt idx="73">
                  <c:v>0.14724162064006149</c:v>
                </c:pt>
                <c:pt idx="74">
                  <c:v>0.10261071064934303</c:v>
                </c:pt>
                <c:pt idx="75">
                  <c:v>0.13378948318367084</c:v>
                </c:pt>
                <c:pt idx="76">
                  <c:v>0.15198736949543312</c:v>
                </c:pt>
                <c:pt idx="77">
                  <c:v>0.11209689621181197</c:v>
                </c:pt>
                <c:pt idx="78">
                  <c:v>0.16425623875230577</c:v>
                </c:pt>
                <c:pt idx="79">
                  <c:v>0.1883065591976765</c:v>
                </c:pt>
                <c:pt idx="80">
                  <c:v>0.12210713682061515</c:v>
                </c:pt>
                <c:pt idx="81">
                  <c:v>0.13226478123078894</c:v>
                </c:pt>
                <c:pt idx="82">
                  <c:v>0.13205961030872734</c:v>
                </c:pt>
                <c:pt idx="83">
                  <c:v>9.3150960417989356E-2</c:v>
                </c:pt>
                <c:pt idx="84">
                  <c:v>0.12300212768958572</c:v>
                </c:pt>
                <c:pt idx="85">
                  <c:v>0.14510230001553912</c:v>
                </c:pt>
                <c:pt idx="86">
                  <c:v>0.12598396391962821</c:v>
                </c:pt>
                <c:pt idx="87">
                  <c:v>0.14002195374495624</c:v>
                </c:pt>
                <c:pt idx="88">
                  <c:v>0.1089846130476064</c:v>
                </c:pt>
                <c:pt idx="89">
                  <c:v>0.14858212456878755</c:v>
                </c:pt>
                <c:pt idx="90">
                  <c:v>0.16957940062039023</c:v>
                </c:pt>
                <c:pt idx="91">
                  <c:v>0.14127285214664753</c:v>
                </c:pt>
                <c:pt idx="92">
                  <c:v>0.20011909327087471</c:v>
                </c:pt>
                <c:pt idx="93">
                  <c:v>0.11358224927012245</c:v>
                </c:pt>
                <c:pt idx="94">
                  <c:v>0.13518410414785356</c:v>
                </c:pt>
                <c:pt idx="95">
                  <c:v>0.17970665154323434</c:v>
                </c:pt>
                <c:pt idx="96">
                  <c:v>0.12417210896899507</c:v>
                </c:pt>
                <c:pt idx="97">
                  <c:v>0.11072111826975692</c:v>
                </c:pt>
                <c:pt idx="98">
                  <c:v>0.22095808357120025</c:v>
                </c:pt>
                <c:pt idx="99">
                  <c:v>0.18301335700629745</c:v>
                </c:pt>
                <c:pt idx="100">
                  <c:v>0.14624513679060383</c:v>
                </c:pt>
                <c:pt idx="101">
                  <c:v>0.17456474382036011</c:v>
                </c:pt>
                <c:pt idx="102">
                  <c:v>0.14107747307381122</c:v>
                </c:pt>
                <c:pt idx="103">
                  <c:v>0.18883821032289236</c:v>
                </c:pt>
                <c:pt idx="104">
                  <c:v>0.21542214333894358</c:v>
                </c:pt>
                <c:pt idx="105">
                  <c:v>0.18444284856210943</c:v>
                </c:pt>
                <c:pt idx="106">
                  <c:v>9.3928543607346801E-2</c:v>
                </c:pt>
                <c:pt idx="107">
                  <c:v>0.18230193716085749</c:v>
                </c:pt>
                <c:pt idx="108">
                  <c:v>0.17110378662492726</c:v>
                </c:pt>
                <c:pt idx="109">
                  <c:v>0.12444430158710626</c:v>
                </c:pt>
                <c:pt idx="110">
                  <c:v>0.20595658649863843</c:v>
                </c:pt>
                <c:pt idx="111">
                  <c:v>0.17951897463453198</c:v>
                </c:pt>
                <c:pt idx="112">
                  <c:v>0.18383813366059398</c:v>
                </c:pt>
                <c:pt idx="113">
                  <c:v>0.15138331073813049</c:v>
                </c:pt>
                <c:pt idx="114">
                  <c:v>0.18832567955949597</c:v>
                </c:pt>
                <c:pt idx="115">
                  <c:v>0.14901216065124098</c:v>
                </c:pt>
                <c:pt idx="116">
                  <c:v>0.18861838165335643</c:v>
                </c:pt>
                <c:pt idx="117">
                  <c:v>0.11188566363979476</c:v>
                </c:pt>
                <c:pt idx="118">
                  <c:v>0.15786579645056059</c:v>
                </c:pt>
                <c:pt idx="119">
                  <c:v>0.20709452520001939</c:v>
                </c:pt>
                <c:pt idx="120">
                  <c:v>0.21783678462970923</c:v>
                </c:pt>
                <c:pt idx="121">
                  <c:v>0.12166591784251947</c:v>
                </c:pt>
                <c:pt idx="122">
                  <c:v>8.9959057518330388E-2</c:v>
                </c:pt>
                <c:pt idx="123">
                  <c:v>0.11057269569917536</c:v>
                </c:pt>
                <c:pt idx="124">
                  <c:v>0.14035429585212492</c:v>
                </c:pt>
                <c:pt idx="125">
                  <c:v>0.14707387912643036</c:v>
                </c:pt>
                <c:pt idx="126">
                  <c:v>0.14501853254873417</c:v>
                </c:pt>
                <c:pt idx="127">
                  <c:v>9.4763892067113026E-2</c:v>
                </c:pt>
                <c:pt idx="128">
                  <c:v>0.17457324264445023</c:v>
                </c:pt>
                <c:pt idx="129">
                  <c:v>0.15839298889077483</c:v>
                </c:pt>
                <c:pt idx="130">
                  <c:v>0.10100705186309458</c:v>
                </c:pt>
                <c:pt idx="131">
                  <c:v>0.15790157373574243</c:v>
                </c:pt>
                <c:pt idx="132">
                  <c:v>0.16930905000986429</c:v>
                </c:pt>
                <c:pt idx="133">
                  <c:v>0.22751379351912021</c:v>
                </c:pt>
                <c:pt idx="134">
                  <c:v>0.22786768513186059</c:v>
                </c:pt>
                <c:pt idx="135">
                  <c:v>0.10387921911075473</c:v>
                </c:pt>
                <c:pt idx="136">
                  <c:v>0.10880198742840261</c:v>
                </c:pt>
                <c:pt idx="137">
                  <c:v>0.14654694560282358</c:v>
                </c:pt>
                <c:pt idx="138">
                  <c:v>0.19693154186765452</c:v>
                </c:pt>
                <c:pt idx="139">
                  <c:v>0.11298807903531602</c:v>
                </c:pt>
                <c:pt idx="140">
                  <c:v>0.14541099449412104</c:v>
                </c:pt>
                <c:pt idx="141">
                  <c:v>8.921570608693595E-2</c:v>
                </c:pt>
                <c:pt idx="142">
                  <c:v>0.10503200364359663</c:v>
                </c:pt>
                <c:pt idx="143">
                  <c:v>0.13482590273918613</c:v>
                </c:pt>
                <c:pt idx="144">
                  <c:v>0.17599958985915709</c:v>
                </c:pt>
                <c:pt idx="145">
                  <c:v>0.13478471935802461</c:v>
                </c:pt>
                <c:pt idx="146">
                  <c:v>0.18316190764039669</c:v>
                </c:pt>
                <c:pt idx="147">
                  <c:v>0.16861007737990646</c:v>
                </c:pt>
                <c:pt idx="148">
                  <c:v>0.17798424040898764</c:v>
                </c:pt>
                <c:pt idx="149">
                  <c:v>0.13245804926614715</c:v>
                </c:pt>
                <c:pt idx="150">
                  <c:v>0.14375369946005745</c:v>
                </c:pt>
                <c:pt idx="151">
                  <c:v>0.1475276372070824</c:v>
                </c:pt>
                <c:pt idx="152">
                  <c:v>0.14270153569938795</c:v>
                </c:pt>
                <c:pt idx="153">
                  <c:v>0.10817717657760505</c:v>
                </c:pt>
                <c:pt idx="154">
                  <c:v>0.19186670031919625</c:v>
                </c:pt>
                <c:pt idx="155">
                  <c:v>0.11631339978482103</c:v>
                </c:pt>
                <c:pt idx="156">
                  <c:v>0.17110378662492726</c:v>
                </c:pt>
                <c:pt idx="157">
                  <c:v>0.21055055682561125</c:v>
                </c:pt>
                <c:pt idx="158">
                  <c:v>0.14138062608603669</c:v>
                </c:pt>
                <c:pt idx="159">
                  <c:v>0.1172081234140164</c:v>
                </c:pt>
                <c:pt idx="160">
                  <c:v>0.17480321934275717</c:v>
                </c:pt>
                <c:pt idx="161">
                  <c:v>0.14551612842669059</c:v>
                </c:pt>
                <c:pt idx="162">
                  <c:v>0.14978360367085419</c:v>
                </c:pt>
                <c:pt idx="163">
                  <c:v>0.1448538585977914</c:v>
                </c:pt>
                <c:pt idx="164">
                  <c:v>0.13690728561786855</c:v>
                </c:pt>
                <c:pt idx="165">
                  <c:v>0.10992375789804437</c:v>
                </c:pt>
                <c:pt idx="166">
                  <c:v>0.11979038783479752</c:v>
                </c:pt>
                <c:pt idx="167">
                  <c:v>9.7627168945311635E-2</c:v>
                </c:pt>
                <c:pt idx="168">
                  <c:v>0.11991828726325196</c:v>
                </c:pt>
                <c:pt idx="169">
                  <c:v>0.1263392163474733</c:v>
                </c:pt>
                <c:pt idx="170">
                  <c:v>0.22169582629489196</c:v>
                </c:pt>
                <c:pt idx="171">
                  <c:v>0.1422314640215272</c:v>
                </c:pt>
                <c:pt idx="172">
                  <c:v>0.12270679503762384</c:v>
                </c:pt>
                <c:pt idx="173">
                  <c:v>0.1819389659664227</c:v>
                </c:pt>
                <c:pt idx="174">
                  <c:v>0.2055911670094793</c:v>
                </c:pt>
                <c:pt idx="175">
                  <c:v>0.2039960604056171</c:v>
                </c:pt>
                <c:pt idx="176">
                  <c:v>0.15550614441871902</c:v>
                </c:pt>
                <c:pt idx="177">
                  <c:v>0.12778623229670119</c:v>
                </c:pt>
                <c:pt idx="178">
                  <c:v>0.12887963104847588</c:v>
                </c:pt>
                <c:pt idx="179">
                  <c:v>0.21846752396624214</c:v>
                </c:pt>
                <c:pt idx="180">
                  <c:v>9.4684376489571925E-2</c:v>
                </c:pt>
                <c:pt idx="181">
                  <c:v>0.15541296965627072</c:v>
                </c:pt>
                <c:pt idx="182">
                  <c:v>0.19497254048051157</c:v>
                </c:pt>
                <c:pt idx="183">
                  <c:v>0.1950605085850648</c:v>
                </c:pt>
                <c:pt idx="184">
                  <c:v>0.13598773370373968</c:v>
                </c:pt>
                <c:pt idx="185">
                  <c:v>0.20788261700204791</c:v>
                </c:pt>
                <c:pt idx="186">
                  <c:v>9.4803317057776601E-2</c:v>
                </c:pt>
                <c:pt idx="187">
                  <c:v>0.16565579017951335</c:v>
                </c:pt>
                <c:pt idx="188">
                  <c:v>0.1704534244116252</c:v>
                </c:pt>
                <c:pt idx="189">
                  <c:v>0.16757006991954634</c:v>
                </c:pt>
                <c:pt idx="190">
                  <c:v>0.15522642748774002</c:v>
                </c:pt>
                <c:pt idx="191">
                  <c:v>9.530865184659161E-2</c:v>
                </c:pt>
                <c:pt idx="192">
                  <c:v>0.12731561425491528</c:v>
                </c:pt>
                <c:pt idx="193">
                  <c:v>0.12285106781089235</c:v>
                </c:pt>
                <c:pt idx="194">
                  <c:v>0.12576390772883286</c:v>
                </c:pt>
                <c:pt idx="195">
                  <c:v>0.18311960358627075</c:v>
                </c:pt>
                <c:pt idx="196">
                  <c:v>0.17352871179985538</c:v>
                </c:pt>
                <c:pt idx="197">
                  <c:v>0.18601141041076108</c:v>
                </c:pt>
                <c:pt idx="198">
                  <c:v>0.19038236733477817</c:v>
                </c:pt>
                <c:pt idx="199">
                  <c:v>0.12418827241105637</c:v>
                </c:pt>
                <c:pt idx="200">
                  <c:v>0.14362429201985114</c:v>
                </c:pt>
                <c:pt idx="201">
                  <c:v>0.22530879108521967</c:v>
                </c:pt>
                <c:pt idx="202">
                  <c:v>0.10877002419120686</c:v>
                </c:pt>
                <c:pt idx="203">
                  <c:v>0.15976973450330648</c:v>
                </c:pt>
                <c:pt idx="204">
                  <c:v>0.12584876479546414</c:v>
                </c:pt>
                <c:pt idx="205">
                  <c:v>0.22710032485953383</c:v>
                </c:pt>
                <c:pt idx="206">
                  <c:v>0.13748657858942187</c:v>
                </c:pt>
                <c:pt idx="207">
                  <c:v>0.15790157373574243</c:v>
                </c:pt>
                <c:pt idx="208">
                  <c:v>0.16708487517130421</c:v>
                </c:pt>
                <c:pt idx="209">
                  <c:v>0.10235757333402468</c:v>
                </c:pt>
                <c:pt idx="210">
                  <c:v>0.10151302911963307</c:v>
                </c:pt>
                <c:pt idx="211">
                  <c:v>0.16503990243210731</c:v>
                </c:pt>
                <c:pt idx="212">
                  <c:v>0.13866916885526986</c:v>
                </c:pt>
                <c:pt idx="213">
                  <c:v>0.12579634065440523</c:v>
                </c:pt>
                <c:pt idx="214">
                  <c:v>9.485514262856605E-2</c:v>
                </c:pt>
                <c:pt idx="215">
                  <c:v>0.1661089438563402</c:v>
                </c:pt>
                <c:pt idx="216">
                  <c:v>0.19296904184935901</c:v>
                </c:pt>
                <c:pt idx="217">
                  <c:v>0.15463040773319134</c:v>
                </c:pt>
                <c:pt idx="218">
                  <c:v>0.15593546894025478</c:v>
                </c:pt>
                <c:pt idx="219">
                  <c:v>0.21011261741694479</c:v>
                </c:pt>
                <c:pt idx="220">
                  <c:v>8.5246810682082313E-2</c:v>
                </c:pt>
                <c:pt idx="221">
                  <c:v>0.17348291469485144</c:v>
                </c:pt>
                <c:pt idx="222">
                  <c:v>0.19378915390902626</c:v>
                </c:pt>
                <c:pt idx="223">
                  <c:v>0.1688546084146548</c:v>
                </c:pt>
                <c:pt idx="224">
                  <c:v>0.13607166797393139</c:v>
                </c:pt>
                <c:pt idx="225">
                  <c:v>0.11306370786539416</c:v>
                </c:pt>
                <c:pt idx="226">
                  <c:v>0.12601166553311655</c:v>
                </c:pt>
                <c:pt idx="227">
                  <c:v>0.15902161740178841</c:v>
                </c:pt>
                <c:pt idx="228">
                  <c:v>0.14006785555997076</c:v>
                </c:pt>
                <c:pt idx="229">
                  <c:v>0.18137557473708704</c:v>
                </c:pt>
                <c:pt idx="230">
                  <c:v>0.15415836501181943</c:v>
                </c:pt>
                <c:pt idx="231">
                  <c:v>0.21521414907148848</c:v>
                </c:pt>
                <c:pt idx="232">
                  <c:v>0.16896160332487375</c:v>
                </c:pt>
                <c:pt idx="233">
                  <c:v>0.17143412446153314</c:v>
                </c:pt>
                <c:pt idx="234">
                  <c:v>0.1231208972669012</c:v>
                </c:pt>
                <c:pt idx="235">
                  <c:v>0.12169363174226301</c:v>
                </c:pt>
                <c:pt idx="236">
                  <c:v>0.15821346596656533</c:v>
                </c:pt>
                <c:pt idx="237">
                  <c:v>0.1630608256589566</c:v>
                </c:pt>
                <c:pt idx="238">
                  <c:v>0.16196673066388831</c:v>
                </c:pt>
                <c:pt idx="239">
                  <c:v>0.10299800641817392</c:v>
                </c:pt>
                <c:pt idx="240">
                  <c:v>0.10977423115530403</c:v>
                </c:pt>
                <c:pt idx="241">
                  <c:v>0.1106620090421863</c:v>
                </c:pt>
                <c:pt idx="242">
                  <c:v>0.12532290314675576</c:v>
                </c:pt>
                <c:pt idx="243">
                  <c:v>0.2023837741406368</c:v>
                </c:pt>
                <c:pt idx="244">
                  <c:v>0.21579789278502579</c:v>
                </c:pt>
                <c:pt idx="245">
                  <c:v>0.15103932602444922</c:v>
                </c:pt>
                <c:pt idx="246">
                  <c:v>0.12660586369564109</c:v>
                </c:pt>
                <c:pt idx="247">
                  <c:v>0.16429348261076213</c:v>
                </c:pt>
                <c:pt idx="248">
                  <c:v>0.10911930910890175</c:v>
                </c:pt>
                <c:pt idx="249">
                  <c:v>0.12747870028514321</c:v>
                </c:pt>
                <c:pt idx="250">
                  <c:v>0.10862652523873362</c:v>
                </c:pt>
                <c:pt idx="251">
                  <c:v>0.1091852171227794</c:v>
                </c:pt>
                <c:pt idx="252">
                  <c:v>0.17780004065258329</c:v>
                </c:pt>
                <c:pt idx="253">
                  <c:v>0.20503232520891271</c:v>
                </c:pt>
                <c:pt idx="254">
                  <c:v>0.19361436030504642</c:v>
                </c:pt>
                <c:pt idx="255">
                  <c:v>0.12778623229670119</c:v>
                </c:pt>
                <c:pt idx="256">
                  <c:v>0.17426566089642961</c:v>
                </c:pt>
                <c:pt idx="257">
                  <c:v>0.18428914964454712</c:v>
                </c:pt>
                <c:pt idx="258">
                  <c:v>0.15759477235725511</c:v>
                </c:pt>
                <c:pt idx="259">
                  <c:v>0.10916817524561721</c:v>
                </c:pt>
                <c:pt idx="260">
                  <c:v>0.14020575877396457</c:v>
                </c:pt>
                <c:pt idx="261">
                  <c:v>0.10403749532944821</c:v>
                </c:pt>
                <c:pt idx="262">
                  <c:v>0.14271929302435038</c:v>
                </c:pt>
                <c:pt idx="263">
                  <c:v>0.15492236761674907</c:v>
                </c:pt>
                <c:pt idx="264">
                  <c:v>0.19091458583394352</c:v>
                </c:pt>
                <c:pt idx="265">
                  <c:v>0.20311806728818418</c:v>
                </c:pt>
                <c:pt idx="266">
                  <c:v>0.12908111579272027</c:v>
                </c:pt>
                <c:pt idx="267">
                  <c:v>0.22796810153240424</c:v>
                </c:pt>
                <c:pt idx="268">
                  <c:v>0.14364211190915352</c:v>
                </c:pt>
                <c:pt idx="269">
                  <c:v>0.11242494848385243</c:v>
                </c:pt>
                <c:pt idx="270">
                  <c:v>0.13872780878408533</c:v>
                </c:pt>
                <c:pt idx="271">
                  <c:v>0.13653963751924017</c:v>
                </c:pt>
                <c:pt idx="272">
                  <c:v>0.22477929125662549</c:v>
                </c:pt>
                <c:pt idx="273">
                  <c:v>0.14383852850083009</c:v>
                </c:pt>
                <c:pt idx="274">
                  <c:v>0.14253121597662402</c:v>
                </c:pt>
                <c:pt idx="275">
                  <c:v>0.14234083895253141</c:v>
                </c:pt>
                <c:pt idx="276">
                  <c:v>0.12634733810954826</c:v>
                </c:pt>
                <c:pt idx="277">
                  <c:v>0.15319723909580643</c:v>
                </c:pt>
                <c:pt idx="278">
                  <c:v>0.13042890449648409</c:v>
                </c:pt>
                <c:pt idx="279">
                  <c:v>0.13005286647359171</c:v>
                </c:pt>
                <c:pt idx="280">
                  <c:v>0.1126666069065847</c:v>
                </c:pt>
                <c:pt idx="281">
                  <c:v>0.11776379109510374</c:v>
                </c:pt>
                <c:pt idx="282">
                  <c:v>0.15122904601630538</c:v>
                </c:pt>
                <c:pt idx="283">
                  <c:v>0.11405861637815073</c:v>
                </c:pt>
                <c:pt idx="284">
                  <c:v>0.15882494006128736</c:v>
                </c:pt>
                <c:pt idx="285">
                  <c:v>0.17352871179985538</c:v>
                </c:pt>
                <c:pt idx="286">
                  <c:v>0.11426981198150329</c:v>
                </c:pt>
                <c:pt idx="287">
                  <c:v>0.14891734872416412</c:v>
                </c:pt>
                <c:pt idx="288">
                  <c:v>0.11232997453423363</c:v>
                </c:pt>
                <c:pt idx="289">
                  <c:v>0.15755433092211146</c:v>
                </c:pt>
                <c:pt idx="290">
                  <c:v>0.10202353407895605</c:v>
                </c:pt>
                <c:pt idx="291">
                  <c:v>0.12598518077923238</c:v>
                </c:pt>
                <c:pt idx="292">
                  <c:v>0.16861007737990646</c:v>
                </c:pt>
                <c:pt idx="293">
                  <c:v>0.19733553463504688</c:v>
                </c:pt>
                <c:pt idx="294">
                  <c:v>0.19159756204282866</c:v>
                </c:pt>
                <c:pt idx="295">
                  <c:v>0.17492966063457135</c:v>
                </c:pt>
                <c:pt idx="296">
                  <c:v>0.13787632528512209</c:v>
                </c:pt>
                <c:pt idx="297">
                  <c:v>0.22003566890164711</c:v>
                </c:pt>
                <c:pt idx="298">
                  <c:v>0.13595269139714533</c:v>
                </c:pt>
                <c:pt idx="299">
                  <c:v>0.11781207850366232</c:v>
                </c:pt>
                <c:pt idx="300">
                  <c:v>0.11813964415123197</c:v>
                </c:pt>
                <c:pt idx="301">
                  <c:v>0.16986055205471751</c:v>
                </c:pt>
                <c:pt idx="302">
                  <c:v>0.12357329786371277</c:v>
                </c:pt>
                <c:pt idx="303">
                  <c:v>0.20001667962183764</c:v>
                </c:pt>
                <c:pt idx="304">
                  <c:v>0.1758890755387974</c:v>
                </c:pt>
                <c:pt idx="305">
                  <c:v>0.16358735821349704</c:v>
                </c:pt>
                <c:pt idx="306">
                  <c:v>9.9414809297724338E-2</c:v>
                </c:pt>
                <c:pt idx="307">
                  <c:v>0.11026672954319319</c:v>
                </c:pt>
                <c:pt idx="308">
                  <c:v>0.1764618690328652</c:v>
                </c:pt>
                <c:pt idx="309">
                  <c:v>0.16495169160747575</c:v>
                </c:pt>
                <c:pt idx="310">
                  <c:v>0.11302788947516264</c:v>
                </c:pt>
                <c:pt idx="311">
                  <c:v>0.12819289474915688</c:v>
                </c:pt>
                <c:pt idx="312">
                  <c:v>9.876122573818856E-2</c:v>
                </c:pt>
                <c:pt idx="313">
                  <c:v>0.1423954765126591</c:v>
                </c:pt>
                <c:pt idx="314">
                  <c:v>0.15652657450052024</c:v>
                </c:pt>
                <c:pt idx="315">
                  <c:v>0.10510529253159168</c:v>
                </c:pt>
                <c:pt idx="316">
                  <c:v>0.173698557380633</c:v>
                </c:pt>
                <c:pt idx="317">
                  <c:v>0.16134736039596606</c:v>
                </c:pt>
                <c:pt idx="318">
                  <c:v>0.14279614691348497</c:v>
                </c:pt>
                <c:pt idx="319">
                  <c:v>0.22534670472526153</c:v>
                </c:pt>
                <c:pt idx="320">
                  <c:v>0.16717063606922497</c:v>
                </c:pt>
                <c:pt idx="321">
                  <c:v>0.14332187871767102</c:v>
                </c:pt>
                <c:pt idx="322">
                  <c:v>0.20443944947466916</c:v>
                </c:pt>
                <c:pt idx="323">
                  <c:v>0.11979038783479752</c:v>
                </c:pt>
                <c:pt idx="324">
                  <c:v>0.13080458759581637</c:v>
                </c:pt>
                <c:pt idx="325">
                  <c:v>0.20386922214303443</c:v>
                </c:pt>
                <c:pt idx="326">
                  <c:v>8.30881009015359E-2</c:v>
                </c:pt>
                <c:pt idx="327">
                  <c:v>0.14436156288064542</c:v>
                </c:pt>
                <c:pt idx="328">
                  <c:v>0.10935572283232922</c:v>
                </c:pt>
                <c:pt idx="329">
                  <c:v>8.7781393853752679E-2</c:v>
                </c:pt>
                <c:pt idx="330">
                  <c:v>0.22319372570066737</c:v>
                </c:pt>
                <c:pt idx="331">
                  <c:v>0.10510529253159168</c:v>
                </c:pt>
                <c:pt idx="332">
                  <c:v>0.10677880168510129</c:v>
                </c:pt>
                <c:pt idx="333">
                  <c:v>0.22639457789894332</c:v>
                </c:pt>
                <c:pt idx="334">
                  <c:v>8.9512960635052458E-2</c:v>
                </c:pt>
                <c:pt idx="335">
                  <c:v>8.7723544175085294E-2</c:v>
                </c:pt>
                <c:pt idx="336">
                  <c:v>0.14911223994148709</c:v>
                </c:pt>
                <c:pt idx="337">
                  <c:v>0.12742514942974728</c:v>
                </c:pt>
                <c:pt idx="338">
                  <c:v>0.14362429201985114</c:v>
                </c:pt>
                <c:pt idx="339">
                  <c:v>0.16269736602184057</c:v>
                </c:pt>
                <c:pt idx="340">
                  <c:v>0.20018354388093543</c:v>
                </c:pt>
                <c:pt idx="341">
                  <c:v>9.6632903832980371E-2</c:v>
                </c:pt>
                <c:pt idx="342">
                  <c:v>0.10007681681927492</c:v>
                </c:pt>
                <c:pt idx="343">
                  <c:v>0.17822495541453712</c:v>
                </c:pt>
                <c:pt idx="344">
                  <c:v>0.19386204626362089</c:v>
                </c:pt>
                <c:pt idx="345">
                  <c:v>0.11082521936402445</c:v>
                </c:pt>
                <c:pt idx="346">
                  <c:v>0.14507823571909587</c:v>
                </c:pt>
                <c:pt idx="347">
                  <c:v>0.17295826049735347</c:v>
                </c:pt>
                <c:pt idx="348">
                  <c:v>0.11348286734030169</c:v>
                </c:pt>
                <c:pt idx="349">
                  <c:v>9.2184449912310354E-2</c:v>
                </c:pt>
                <c:pt idx="350">
                  <c:v>0.13678258051781755</c:v>
                </c:pt>
                <c:pt idx="351">
                  <c:v>0.13266827570267295</c:v>
                </c:pt>
                <c:pt idx="352">
                  <c:v>9.5488046013866665E-2</c:v>
                </c:pt>
                <c:pt idx="353">
                  <c:v>0.15526005513218064</c:v>
                </c:pt>
                <c:pt idx="354">
                  <c:v>0.15911604216797057</c:v>
                </c:pt>
                <c:pt idx="355">
                  <c:v>0.11511367300845471</c:v>
                </c:pt>
                <c:pt idx="356">
                  <c:v>0.22914613339778442</c:v>
                </c:pt>
                <c:pt idx="357">
                  <c:v>0.14856691041352685</c:v>
                </c:pt>
                <c:pt idx="358">
                  <c:v>0.12802629572460006</c:v>
                </c:pt>
                <c:pt idx="359">
                  <c:v>0.13552707094155814</c:v>
                </c:pt>
                <c:pt idx="360">
                  <c:v>0.13288136399057771</c:v>
                </c:pt>
                <c:pt idx="361">
                  <c:v>0.10857700001546629</c:v>
                </c:pt>
                <c:pt idx="362">
                  <c:v>0.14972380943145944</c:v>
                </c:pt>
                <c:pt idx="363">
                  <c:v>0.1225052203148481</c:v>
                </c:pt>
                <c:pt idx="364">
                  <c:v>0.15408922038507056</c:v>
                </c:pt>
                <c:pt idx="365">
                  <c:v>0.19170474899204937</c:v>
                </c:pt>
                <c:pt idx="366">
                  <c:v>0.1022058075120271</c:v>
                </c:pt>
                <c:pt idx="367">
                  <c:v>0.12239700141397034</c:v>
                </c:pt>
                <c:pt idx="368">
                  <c:v>0.14389730007914114</c:v>
                </c:pt>
                <c:pt idx="369">
                  <c:v>0.14229842232820408</c:v>
                </c:pt>
                <c:pt idx="370">
                  <c:v>0.10399043098813944</c:v>
                </c:pt>
                <c:pt idx="371">
                  <c:v>0.11808713191692392</c:v>
                </c:pt>
                <c:pt idx="372">
                  <c:v>0.13155976902464805</c:v>
                </c:pt>
                <c:pt idx="373">
                  <c:v>0.20443944947466916</c:v>
                </c:pt>
                <c:pt idx="374">
                  <c:v>0.14527975172444971</c:v>
                </c:pt>
                <c:pt idx="375">
                  <c:v>0.15329555430049285</c:v>
                </c:pt>
                <c:pt idx="376">
                  <c:v>0.16963352737004533</c:v>
                </c:pt>
                <c:pt idx="377">
                  <c:v>0.16237033683937349</c:v>
                </c:pt>
                <c:pt idx="378">
                  <c:v>0.14449574118502828</c:v>
                </c:pt>
                <c:pt idx="379">
                  <c:v>0.12285193461574141</c:v>
                </c:pt>
                <c:pt idx="380">
                  <c:v>0.1950605085850648</c:v>
                </c:pt>
                <c:pt idx="381">
                  <c:v>0.11057269569917536</c:v>
                </c:pt>
                <c:pt idx="382">
                  <c:v>0.18422214831687497</c:v>
                </c:pt>
                <c:pt idx="383">
                  <c:v>0.12349620667241695</c:v>
                </c:pt>
                <c:pt idx="384">
                  <c:v>0.12490410674624269</c:v>
                </c:pt>
                <c:pt idx="385">
                  <c:v>0.16037102976079501</c:v>
                </c:pt>
                <c:pt idx="386">
                  <c:v>0.14914858658990757</c:v>
                </c:pt>
                <c:pt idx="387">
                  <c:v>0.14447470720136033</c:v>
                </c:pt>
                <c:pt idx="388">
                  <c:v>0.1654051172814644</c:v>
                </c:pt>
                <c:pt idx="389">
                  <c:v>0.12704371913038393</c:v>
                </c:pt>
                <c:pt idx="390">
                  <c:v>8.6993438499348263E-2</c:v>
                </c:pt>
                <c:pt idx="391">
                  <c:v>9.3265974083552111E-2</c:v>
                </c:pt>
                <c:pt idx="392">
                  <c:v>0.17781683419393798</c:v>
                </c:pt>
                <c:pt idx="393">
                  <c:v>0.11969121910017981</c:v>
                </c:pt>
                <c:pt idx="394">
                  <c:v>9.7597510795805822E-2</c:v>
                </c:pt>
                <c:pt idx="395">
                  <c:v>0.20768935358683535</c:v>
                </c:pt>
                <c:pt idx="396">
                  <c:v>0.17599958985915709</c:v>
                </c:pt>
                <c:pt idx="397">
                  <c:v>9.267216598506206E-2</c:v>
                </c:pt>
                <c:pt idx="398">
                  <c:v>0.15541968974944023</c:v>
                </c:pt>
                <c:pt idx="399">
                  <c:v>9.1420486845837728E-2</c:v>
                </c:pt>
                <c:pt idx="400">
                  <c:v>0.11883432606360783</c:v>
                </c:pt>
                <c:pt idx="401">
                  <c:v>0.12992282210827444</c:v>
                </c:pt>
                <c:pt idx="402">
                  <c:v>0.16365029627256608</c:v>
                </c:pt>
                <c:pt idx="403">
                  <c:v>0.13253798897562014</c:v>
                </c:pt>
                <c:pt idx="404">
                  <c:v>0.13324499185950603</c:v>
                </c:pt>
                <c:pt idx="405">
                  <c:v>0.17763036286219461</c:v>
                </c:pt>
                <c:pt idx="406">
                  <c:v>0.20337474939001726</c:v>
                </c:pt>
                <c:pt idx="407">
                  <c:v>0.15385780356354831</c:v>
                </c:pt>
                <c:pt idx="408">
                  <c:v>0.22615546793334362</c:v>
                </c:pt>
                <c:pt idx="409">
                  <c:v>0.19908062190392128</c:v>
                </c:pt>
                <c:pt idx="410">
                  <c:v>0.17516211406429652</c:v>
                </c:pt>
                <c:pt idx="411">
                  <c:v>0.14535643859244679</c:v>
                </c:pt>
                <c:pt idx="412">
                  <c:v>0.1997632282433916</c:v>
                </c:pt>
                <c:pt idx="413">
                  <c:v>8.6061072155189822E-2</c:v>
                </c:pt>
                <c:pt idx="414">
                  <c:v>0.15675971094803051</c:v>
                </c:pt>
                <c:pt idx="415">
                  <c:v>0.22263355472836124</c:v>
                </c:pt>
                <c:pt idx="416">
                  <c:v>0.17974842301086646</c:v>
                </c:pt>
                <c:pt idx="417">
                  <c:v>0.17214082688206792</c:v>
                </c:pt>
                <c:pt idx="418">
                  <c:v>0.1106414357808876</c:v>
                </c:pt>
                <c:pt idx="419">
                  <c:v>0.11458249965710857</c:v>
                </c:pt>
                <c:pt idx="420">
                  <c:v>0.18667936740841565</c:v>
                </c:pt>
                <c:pt idx="421">
                  <c:v>0.13183148672005435</c:v>
                </c:pt>
                <c:pt idx="422">
                  <c:v>0.18363169428203435</c:v>
                </c:pt>
                <c:pt idx="423">
                  <c:v>9.6200071392762321E-2</c:v>
                </c:pt>
                <c:pt idx="424">
                  <c:v>0.22091150242861765</c:v>
                </c:pt>
                <c:pt idx="425">
                  <c:v>0.22488661129356233</c:v>
                </c:pt>
                <c:pt idx="426">
                  <c:v>8.954724381023374E-2</c:v>
                </c:pt>
                <c:pt idx="427">
                  <c:v>0.13284476770388245</c:v>
                </c:pt>
                <c:pt idx="428">
                  <c:v>0.12397956968073395</c:v>
                </c:pt>
                <c:pt idx="429">
                  <c:v>0.12177141531735969</c:v>
                </c:pt>
                <c:pt idx="430">
                  <c:v>0.13957154863575311</c:v>
                </c:pt>
                <c:pt idx="431">
                  <c:v>0.14605579834557458</c:v>
                </c:pt>
                <c:pt idx="432">
                  <c:v>0.20523717442300632</c:v>
                </c:pt>
                <c:pt idx="433">
                  <c:v>0.12523219449999748</c:v>
                </c:pt>
                <c:pt idx="434">
                  <c:v>0.14772671885135488</c:v>
                </c:pt>
                <c:pt idx="435">
                  <c:v>8.7781393853752679E-2</c:v>
                </c:pt>
                <c:pt idx="436">
                  <c:v>0.10341011045106401</c:v>
                </c:pt>
                <c:pt idx="437">
                  <c:v>0.12817145367819371</c:v>
                </c:pt>
                <c:pt idx="438">
                  <c:v>0.22826049257251901</c:v>
                </c:pt>
                <c:pt idx="439">
                  <c:v>0.17555904226138722</c:v>
                </c:pt>
                <c:pt idx="440">
                  <c:v>0.14286319478792225</c:v>
                </c:pt>
                <c:pt idx="441">
                  <c:v>0.18713712152431072</c:v>
                </c:pt>
                <c:pt idx="442">
                  <c:v>0.14791167547499814</c:v>
                </c:pt>
                <c:pt idx="443">
                  <c:v>0.17088590079657343</c:v>
                </c:pt>
                <c:pt idx="444">
                  <c:v>0.18862976213593227</c:v>
                </c:pt>
                <c:pt idx="445">
                  <c:v>0.1838945452699817</c:v>
                </c:pt>
                <c:pt idx="446">
                  <c:v>0.12891071303866339</c:v>
                </c:pt>
                <c:pt idx="447">
                  <c:v>0.13803140509669531</c:v>
                </c:pt>
                <c:pt idx="448">
                  <c:v>0.13655568993594053</c:v>
                </c:pt>
                <c:pt idx="449">
                  <c:v>0.21384035847483293</c:v>
                </c:pt>
                <c:pt idx="450">
                  <c:v>0.14268350862021417</c:v>
                </c:pt>
                <c:pt idx="451">
                  <c:v>0.11317351544113403</c:v>
                </c:pt>
                <c:pt idx="452">
                  <c:v>0.16893548543276629</c:v>
                </c:pt>
                <c:pt idx="453">
                  <c:v>9.49492235474996E-2</c:v>
                </c:pt>
                <c:pt idx="454">
                  <c:v>0.18313104338925951</c:v>
                </c:pt>
                <c:pt idx="455">
                  <c:v>0.18806576675345099</c:v>
                </c:pt>
                <c:pt idx="456">
                  <c:v>0.22545109531121743</c:v>
                </c:pt>
                <c:pt idx="457">
                  <c:v>0.10637235894077167</c:v>
                </c:pt>
                <c:pt idx="458">
                  <c:v>0.16231322948665861</c:v>
                </c:pt>
                <c:pt idx="459">
                  <c:v>0.15167129482077812</c:v>
                </c:pt>
                <c:pt idx="460">
                  <c:v>0.16292217468447406</c:v>
                </c:pt>
                <c:pt idx="461">
                  <c:v>0.12811691594335703</c:v>
                </c:pt>
                <c:pt idx="462">
                  <c:v>0.14547665146439553</c:v>
                </c:pt>
                <c:pt idx="463">
                  <c:v>0.22541608328848073</c:v>
                </c:pt>
                <c:pt idx="464">
                  <c:v>0.12541547052184465</c:v>
                </c:pt>
                <c:pt idx="465">
                  <c:v>0.13681134312438345</c:v>
                </c:pt>
                <c:pt idx="466">
                  <c:v>0.1620134976802981</c:v>
                </c:pt>
                <c:pt idx="467">
                  <c:v>0.22586359173564324</c:v>
                </c:pt>
                <c:pt idx="468">
                  <c:v>0.14065979587617519</c:v>
                </c:pt>
                <c:pt idx="469">
                  <c:v>0.18192585760244337</c:v>
                </c:pt>
                <c:pt idx="470">
                  <c:v>8.4159718826840479E-2</c:v>
                </c:pt>
                <c:pt idx="471">
                  <c:v>0.19475841019425999</c:v>
                </c:pt>
                <c:pt idx="472">
                  <c:v>0.14353774050189461</c:v>
                </c:pt>
                <c:pt idx="473">
                  <c:v>0.1303200484194198</c:v>
                </c:pt>
                <c:pt idx="474">
                  <c:v>0.10947686914456736</c:v>
                </c:pt>
                <c:pt idx="475">
                  <c:v>0.1993401288526436</c:v>
                </c:pt>
                <c:pt idx="476">
                  <c:v>0.19127814382564362</c:v>
                </c:pt>
                <c:pt idx="477">
                  <c:v>0.12473384057611257</c:v>
                </c:pt>
                <c:pt idx="478">
                  <c:v>0.11298807903531602</c:v>
                </c:pt>
                <c:pt idx="479">
                  <c:v>0.10116851598907071</c:v>
                </c:pt>
                <c:pt idx="480">
                  <c:v>0.13214231723187822</c:v>
                </c:pt>
                <c:pt idx="481">
                  <c:v>0.2041250840925076</c:v>
                </c:pt>
                <c:pt idx="482">
                  <c:v>9.4516859503863418E-2</c:v>
                </c:pt>
                <c:pt idx="483">
                  <c:v>0.16775613278714263</c:v>
                </c:pt>
                <c:pt idx="484">
                  <c:v>0.16549304046708507</c:v>
                </c:pt>
                <c:pt idx="485">
                  <c:v>8.5410098481060306E-2</c:v>
                </c:pt>
                <c:pt idx="486">
                  <c:v>0.11634455385092141</c:v>
                </c:pt>
                <c:pt idx="487">
                  <c:v>0.21674859738325294</c:v>
                </c:pt>
                <c:pt idx="488">
                  <c:v>0.10031604225834115</c:v>
                </c:pt>
                <c:pt idx="489">
                  <c:v>0.11231729421598491</c:v>
                </c:pt>
                <c:pt idx="490">
                  <c:v>0.10881327021309481</c:v>
                </c:pt>
                <c:pt idx="491">
                  <c:v>0.13655374662128678</c:v>
                </c:pt>
                <c:pt idx="492">
                  <c:v>0.12387948095252367</c:v>
                </c:pt>
                <c:pt idx="493">
                  <c:v>0.21177477031242697</c:v>
                </c:pt>
                <c:pt idx="494">
                  <c:v>0.16479475874471161</c:v>
                </c:pt>
                <c:pt idx="495">
                  <c:v>0.14920564035653799</c:v>
                </c:pt>
                <c:pt idx="496">
                  <c:v>0.17777325476986078</c:v>
                </c:pt>
                <c:pt idx="497">
                  <c:v>0.19989752103601563</c:v>
                </c:pt>
                <c:pt idx="498">
                  <c:v>0.14652488035107414</c:v>
                </c:pt>
                <c:pt idx="499">
                  <c:v>0.14535344934769509</c:v>
                </c:pt>
                <c:pt idx="500">
                  <c:v>0.19716424380881525</c:v>
                </c:pt>
              </c:numCache>
            </c:numRef>
          </c:xVal>
          <c:yVal>
            <c:numRef>
              <c:f>'frontiers, weights, CALs'!$E$34:$E$534</c:f>
              <c:numCache>
                <c:formatCode>0.00%</c:formatCode>
                <c:ptCount val="501"/>
                <c:pt idx="0">
                  <c:v>6.8000000000000005E-2</c:v>
                </c:pt>
                <c:pt idx="1">
                  <c:v>6.6799999999999998E-2</c:v>
                </c:pt>
                <c:pt idx="2">
                  <c:v>0.1081</c:v>
                </c:pt>
                <c:pt idx="3">
                  <c:v>6.4399999999999999E-2</c:v>
                </c:pt>
                <c:pt idx="4">
                  <c:v>9.9099999999999994E-2</c:v>
                </c:pt>
                <c:pt idx="5">
                  <c:v>0.10819999999999999</c:v>
                </c:pt>
                <c:pt idx="6">
                  <c:v>6.7799999999999999E-2</c:v>
                </c:pt>
                <c:pt idx="7">
                  <c:v>4.0500000000000001E-2</c:v>
                </c:pt>
                <c:pt idx="8">
                  <c:v>8.7499999999999994E-2</c:v>
                </c:pt>
                <c:pt idx="9">
                  <c:v>0.10529999999999999</c:v>
                </c:pt>
                <c:pt idx="10">
                  <c:v>9.8799999999999999E-2</c:v>
                </c:pt>
                <c:pt idx="11">
                  <c:v>3.1100000000000006E-2</c:v>
                </c:pt>
                <c:pt idx="12">
                  <c:v>8.09E-2</c:v>
                </c:pt>
                <c:pt idx="13">
                  <c:v>8.6899999999999991E-2</c:v>
                </c:pt>
                <c:pt idx="14">
                  <c:v>7.2499999999999995E-2</c:v>
                </c:pt>
                <c:pt idx="15">
                  <c:v>6.2600000000000003E-2</c:v>
                </c:pt>
                <c:pt idx="16">
                  <c:v>8.0500000000000002E-2</c:v>
                </c:pt>
                <c:pt idx="17">
                  <c:v>3.9500000000000007E-2</c:v>
                </c:pt>
                <c:pt idx="18">
                  <c:v>3.7999999999999992E-2</c:v>
                </c:pt>
                <c:pt idx="19">
                  <c:v>9.5899999999999999E-2</c:v>
                </c:pt>
                <c:pt idx="20">
                  <c:v>8.1100000000000005E-2</c:v>
                </c:pt>
                <c:pt idx="21">
                  <c:v>3.8800000000000001E-2</c:v>
                </c:pt>
                <c:pt idx="22">
                  <c:v>7.5899999999999995E-2</c:v>
                </c:pt>
                <c:pt idx="23">
                  <c:v>3.7599999999999995E-2</c:v>
                </c:pt>
                <c:pt idx="24">
                  <c:v>9.9999999999999992E-2</c:v>
                </c:pt>
                <c:pt idx="25">
                  <c:v>4.8699999999999993E-2</c:v>
                </c:pt>
                <c:pt idx="26">
                  <c:v>8.77E-2</c:v>
                </c:pt>
                <c:pt idx="27">
                  <c:v>9.6000000000000002E-2</c:v>
                </c:pt>
                <c:pt idx="28">
                  <c:v>3.5800000000000012E-2</c:v>
                </c:pt>
                <c:pt idx="29">
                  <c:v>0.1041</c:v>
                </c:pt>
                <c:pt idx="30">
                  <c:v>4.7E-2</c:v>
                </c:pt>
                <c:pt idx="31">
                  <c:v>8.7300000000000003E-2</c:v>
                </c:pt>
                <c:pt idx="32">
                  <c:v>4.7700000000000006E-2</c:v>
                </c:pt>
                <c:pt idx="33">
                  <c:v>6.2399999999999997E-2</c:v>
                </c:pt>
                <c:pt idx="34">
                  <c:v>5.4800000000000001E-2</c:v>
                </c:pt>
                <c:pt idx="35">
                  <c:v>6.5699999999999995E-2</c:v>
                </c:pt>
                <c:pt idx="36">
                  <c:v>4.8900000000000006E-2</c:v>
                </c:pt>
                <c:pt idx="37">
                  <c:v>4.7100000000000003E-2</c:v>
                </c:pt>
                <c:pt idx="38">
                  <c:v>9.8000000000000004E-2</c:v>
                </c:pt>
                <c:pt idx="39">
                  <c:v>0.1048</c:v>
                </c:pt>
                <c:pt idx="40">
                  <c:v>9.8799999999999985E-2</c:v>
                </c:pt>
                <c:pt idx="41">
                  <c:v>7.9299999999999995E-2</c:v>
                </c:pt>
                <c:pt idx="42">
                  <c:v>7.9900000000000013E-2</c:v>
                </c:pt>
                <c:pt idx="43">
                  <c:v>0.10519999999999999</c:v>
                </c:pt>
                <c:pt idx="44">
                  <c:v>5.2999999999999992E-2</c:v>
                </c:pt>
                <c:pt idx="45">
                  <c:v>0.1115</c:v>
                </c:pt>
                <c:pt idx="46">
                  <c:v>8.9399999999999993E-2</c:v>
                </c:pt>
                <c:pt idx="47">
                  <c:v>6.4599999999999991E-2</c:v>
                </c:pt>
                <c:pt idx="48">
                  <c:v>0.1032</c:v>
                </c:pt>
                <c:pt idx="49">
                  <c:v>4.3399999999999994E-2</c:v>
                </c:pt>
                <c:pt idx="50">
                  <c:v>7.1599999999999997E-2</c:v>
                </c:pt>
                <c:pt idx="51">
                  <c:v>5.2600000000000008E-2</c:v>
                </c:pt>
                <c:pt idx="52">
                  <c:v>6.88E-2</c:v>
                </c:pt>
                <c:pt idx="53">
                  <c:v>5.5200000000000006E-2</c:v>
                </c:pt>
                <c:pt idx="54">
                  <c:v>4.4999999999999998E-2</c:v>
                </c:pt>
                <c:pt idx="55">
                  <c:v>9.5999999999999988E-2</c:v>
                </c:pt>
                <c:pt idx="56">
                  <c:v>6.4200000000000007E-2</c:v>
                </c:pt>
                <c:pt idx="57">
                  <c:v>3.3399999999999999E-2</c:v>
                </c:pt>
                <c:pt idx="58">
                  <c:v>6.5500000000000017E-2</c:v>
                </c:pt>
                <c:pt idx="59">
                  <c:v>0.10780000000000001</c:v>
                </c:pt>
                <c:pt idx="60">
                  <c:v>7.7499999999999986E-2</c:v>
                </c:pt>
                <c:pt idx="61">
                  <c:v>9.6500000000000002E-2</c:v>
                </c:pt>
                <c:pt idx="62">
                  <c:v>7.1700000000000014E-2</c:v>
                </c:pt>
                <c:pt idx="63">
                  <c:v>0.06</c:v>
                </c:pt>
                <c:pt idx="64">
                  <c:v>4.0000000000000008E-2</c:v>
                </c:pt>
                <c:pt idx="65">
                  <c:v>5.7400000000000007E-2</c:v>
                </c:pt>
                <c:pt idx="66">
                  <c:v>6.3799999999999996E-2</c:v>
                </c:pt>
                <c:pt idx="67">
                  <c:v>7.4700000000000003E-2</c:v>
                </c:pt>
                <c:pt idx="68">
                  <c:v>8.0799999999999997E-2</c:v>
                </c:pt>
                <c:pt idx="69">
                  <c:v>4.7200000000000006E-2</c:v>
                </c:pt>
                <c:pt idx="70">
                  <c:v>9.8099999999999993E-2</c:v>
                </c:pt>
                <c:pt idx="71">
                  <c:v>4.6899999999999997E-2</c:v>
                </c:pt>
                <c:pt idx="72">
                  <c:v>9.9699999999999997E-2</c:v>
                </c:pt>
                <c:pt idx="73">
                  <c:v>8.2400000000000001E-2</c:v>
                </c:pt>
                <c:pt idx="74">
                  <c:v>4.7500000000000001E-2</c:v>
                </c:pt>
                <c:pt idx="75">
                  <c:v>7.7199999999999991E-2</c:v>
                </c:pt>
                <c:pt idx="76">
                  <c:v>4.6100000000000009E-2</c:v>
                </c:pt>
                <c:pt idx="77">
                  <c:v>5.5200000000000006E-2</c:v>
                </c:pt>
                <c:pt idx="78">
                  <c:v>3.9899999999999998E-2</c:v>
                </c:pt>
                <c:pt idx="79">
                  <c:v>9.6799999999999983E-2</c:v>
                </c:pt>
                <c:pt idx="80">
                  <c:v>6.3899999999999998E-2</c:v>
                </c:pt>
                <c:pt idx="81">
                  <c:v>5.5100000000000003E-2</c:v>
                </c:pt>
                <c:pt idx="82">
                  <c:v>6.0900000000000003E-2</c:v>
                </c:pt>
                <c:pt idx="83">
                  <c:v>5.7499999999999996E-2</c:v>
                </c:pt>
                <c:pt idx="84">
                  <c:v>5.7100000000000005E-2</c:v>
                </c:pt>
                <c:pt idx="85">
                  <c:v>8.1500000000000003E-2</c:v>
                </c:pt>
                <c:pt idx="86">
                  <c:v>3.9600000000000003E-2</c:v>
                </c:pt>
                <c:pt idx="87">
                  <c:v>4.4199999999999996E-2</c:v>
                </c:pt>
                <c:pt idx="88">
                  <c:v>6.6099999999999992E-2</c:v>
                </c:pt>
                <c:pt idx="89">
                  <c:v>8.2699999999999996E-2</c:v>
                </c:pt>
                <c:pt idx="90">
                  <c:v>9.0299999999999991E-2</c:v>
                </c:pt>
                <c:pt idx="91">
                  <c:v>5.3699999999999998E-2</c:v>
                </c:pt>
                <c:pt idx="92">
                  <c:v>9.7299999999999998E-2</c:v>
                </c:pt>
                <c:pt idx="93">
                  <c:v>6.8099999999999994E-2</c:v>
                </c:pt>
                <c:pt idx="94">
                  <c:v>5.1600000000000007E-2</c:v>
                </c:pt>
                <c:pt idx="95">
                  <c:v>9.5199999999999993E-2</c:v>
                </c:pt>
                <c:pt idx="96">
                  <c:v>7.22E-2</c:v>
                </c:pt>
                <c:pt idx="97">
                  <c:v>6.6900000000000001E-2</c:v>
                </c:pt>
                <c:pt idx="98">
                  <c:v>0.10839999999999998</c:v>
                </c:pt>
                <c:pt idx="99">
                  <c:v>9.6100000000000005E-2</c:v>
                </c:pt>
                <c:pt idx="100">
                  <c:v>8.1799999999999998E-2</c:v>
                </c:pt>
                <c:pt idx="101">
                  <c:v>9.169999999999999E-2</c:v>
                </c:pt>
                <c:pt idx="102">
                  <c:v>4.5100000000000001E-2</c:v>
                </c:pt>
                <c:pt idx="103">
                  <c:v>9.870000000000001E-2</c:v>
                </c:pt>
                <c:pt idx="104">
                  <c:v>0.10469999999999999</c:v>
                </c:pt>
                <c:pt idx="105">
                  <c:v>9.64E-2</c:v>
                </c:pt>
                <c:pt idx="106">
                  <c:v>4.7199999999999999E-2</c:v>
                </c:pt>
                <c:pt idx="107">
                  <c:v>9.5599999999999991E-2</c:v>
                </c:pt>
                <c:pt idx="108">
                  <c:v>3.7199999999999997E-2</c:v>
                </c:pt>
                <c:pt idx="109">
                  <c:v>4.1900000000000014E-2</c:v>
                </c:pt>
                <c:pt idx="110">
                  <c:v>0.1023</c:v>
                </c:pt>
                <c:pt idx="111">
                  <c:v>9.509999999999999E-2</c:v>
                </c:pt>
                <c:pt idx="112">
                  <c:v>9.6300000000000011E-2</c:v>
                </c:pt>
                <c:pt idx="113">
                  <c:v>8.1500000000000003E-2</c:v>
                </c:pt>
                <c:pt idx="114">
                  <c:v>9.6700000000000008E-2</c:v>
                </c:pt>
                <c:pt idx="115">
                  <c:v>8.1100000000000005E-2</c:v>
                </c:pt>
                <c:pt idx="116">
                  <c:v>9.6099999999999991E-2</c:v>
                </c:pt>
                <c:pt idx="117">
                  <c:v>6.770000000000001E-2</c:v>
                </c:pt>
                <c:pt idx="118">
                  <c:v>4.2600000000000006E-2</c:v>
                </c:pt>
                <c:pt idx="119">
                  <c:v>0.1013</c:v>
                </c:pt>
                <c:pt idx="120">
                  <c:v>0.1091</c:v>
                </c:pt>
                <c:pt idx="121">
                  <c:v>5.3300000000000014E-2</c:v>
                </c:pt>
                <c:pt idx="122">
                  <c:v>5.16E-2</c:v>
                </c:pt>
                <c:pt idx="123">
                  <c:v>6.6700000000000009E-2</c:v>
                </c:pt>
                <c:pt idx="124">
                  <c:v>7.6600000000000001E-2</c:v>
                </c:pt>
                <c:pt idx="125">
                  <c:v>6.2399999999999997E-2</c:v>
                </c:pt>
                <c:pt idx="126">
                  <c:v>6.2199999999999991E-2</c:v>
                </c:pt>
                <c:pt idx="127">
                  <c:v>5.8800000000000005E-2</c:v>
                </c:pt>
                <c:pt idx="128">
                  <c:v>9.3299999999999994E-2</c:v>
                </c:pt>
                <c:pt idx="129">
                  <c:v>8.6999999999999994E-2</c:v>
                </c:pt>
                <c:pt idx="130">
                  <c:v>5.0300000000000004E-2</c:v>
                </c:pt>
                <c:pt idx="131">
                  <c:v>4.9799999999999997E-2</c:v>
                </c:pt>
                <c:pt idx="132">
                  <c:v>8.9399999999999993E-2</c:v>
                </c:pt>
                <c:pt idx="133">
                  <c:v>0.11119999999999999</c:v>
                </c:pt>
                <c:pt idx="134">
                  <c:v>0.10590000000000001</c:v>
                </c:pt>
                <c:pt idx="135">
                  <c:v>6.3299999999999995E-2</c:v>
                </c:pt>
                <c:pt idx="136">
                  <c:v>4.1099999999999998E-2</c:v>
                </c:pt>
                <c:pt idx="137">
                  <c:v>3.9100000000000003E-2</c:v>
                </c:pt>
                <c:pt idx="138">
                  <c:v>9.9900000000000003E-2</c:v>
                </c:pt>
                <c:pt idx="139">
                  <c:v>5.5300000000000002E-2</c:v>
                </c:pt>
                <c:pt idx="140">
                  <c:v>7.2500000000000009E-2</c:v>
                </c:pt>
                <c:pt idx="141">
                  <c:v>5.5500000000000001E-2</c:v>
                </c:pt>
                <c:pt idx="142">
                  <c:v>4.3099999999999999E-2</c:v>
                </c:pt>
                <c:pt idx="143">
                  <c:v>5.4600000000000003E-2</c:v>
                </c:pt>
                <c:pt idx="144">
                  <c:v>9.3300000000000008E-2</c:v>
                </c:pt>
                <c:pt idx="145">
                  <c:v>7.7300000000000008E-2</c:v>
                </c:pt>
                <c:pt idx="146">
                  <c:v>9.6400000000000013E-2</c:v>
                </c:pt>
                <c:pt idx="147">
                  <c:v>8.9700000000000002E-2</c:v>
                </c:pt>
                <c:pt idx="148">
                  <c:v>9.3600000000000003E-2</c:v>
                </c:pt>
                <c:pt idx="149">
                  <c:v>6.5100000000000019E-2</c:v>
                </c:pt>
                <c:pt idx="150">
                  <c:v>6.9700000000000012E-2</c:v>
                </c:pt>
                <c:pt idx="151">
                  <c:v>5.7300000000000004E-2</c:v>
                </c:pt>
                <c:pt idx="152">
                  <c:v>5.9800000000000006E-2</c:v>
                </c:pt>
                <c:pt idx="153">
                  <c:v>3.6900000000000002E-2</c:v>
                </c:pt>
                <c:pt idx="154">
                  <c:v>9.9699999999999997E-2</c:v>
                </c:pt>
                <c:pt idx="155">
                  <c:v>6.3799999999999996E-2</c:v>
                </c:pt>
                <c:pt idx="156">
                  <c:v>3.7199999999999997E-2</c:v>
                </c:pt>
                <c:pt idx="157">
                  <c:v>0.10609999999999999</c:v>
                </c:pt>
                <c:pt idx="158">
                  <c:v>4.1900000000000007E-2</c:v>
                </c:pt>
                <c:pt idx="159">
                  <c:v>3.6199999999999996E-2</c:v>
                </c:pt>
                <c:pt idx="160">
                  <c:v>9.1299999999999992E-2</c:v>
                </c:pt>
                <c:pt idx="161">
                  <c:v>7.6800000000000007E-2</c:v>
                </c:pt>
                <c:pt idx="162">
                  <c:v>4.590000000000001E-2</c:v>
                </c:pt>
                <c:pt idx="163">
                  <c:v>7.9399999999999998E-2</c:v>
                </c:pt>
                <c:pt idx="164">
                  <c:v>7.8499999999999986E-2</c:v>
                </c:pt>
                <c:pt idx="165">
                  <c:v>6.6699999999999995E-2</c:v>
                </c:pt>
                <c:pt idx="166">
                  <c:v>3.9800000000000009E-2</c:v>
                </c:pt>
                <c:pt idx="167">
                  <c:v>5.67E-2</c:v>
                </c:pt>
                <c:pt idx="168">
                  <c:v>7.1099999999999997E-2</c:v>
                </c:pt>
                <c:pt idx="169">
                  <c:v>6.7000000000000004E-2</c:v>
                </c:pt>
                <c:pt idx="170">
                  <c:v>0.10729999999999999</c:v>
                </c:pt>
                <c:pt idx="171">
                  <c:v>3.4500000000000003E-2</c:v>
                </c:pt>
                <c:pt idx="172">
                  <c:v>7.2499999999999995E-2</c:v>
                </c:pt>
                <c:pt idx="173">
                  <c:v>9.1600000000000015E-2</c:v>
                </c:pt>
                <c:pt idx="174">
                  <c:v>0.1033</c:v>
                </c:pt>
                <c:pt idx="175">
                  <c:v>0.1037</c:v>
                </c:pt>
                <c:pt idx="176">
                  <c:v>7.9899999999999999E-2</c:v>
                </c:pt>
                <c:pt idx="177">
                  <c:v>5.5400000000000005E-2</c:v>
                </c:pt>
                <c:pt idx="178">
                  <c:v>3.2300000000000009E-2</c:v>
                </c:pt>
                <c:pt idx="179">
                  <c:v>0.10489999999999999</c:v>
                </c:pt>
                <c:pt idx="180">
                  <c:v>5.62E-2</c:v>
                </c:pt>
                <c:pt idx="181">
                  <c:v>4.4000000000000011E-2</c:v>
                </c:pt>
                <c:pt idx="182">
                  <c:v>0.10049999999999999</c:v>
                </c:pt>
                <c:pt idx="183">
                  <c:v>0.1011</c:v>
                </c:pt>
                <c:pt idx="184">
                  <c:v>7.8100000000000003E-2</c:v>
                </c:pt>
                <c:pt idx="185">
                  <c:v>0.10460000000000001</c:v>
                </c:pt>
                <c:pt idx="186">
                  <c:v>4.1900000000000007E-2</c:v>
                </c:pt>
                <c:pt idx="187">
                  <c:v>8.9700000000000002E-2</c:v>
                </c:pt>
                <c:pt idx="188">
                  <c:v>9.1499999999999998E-2</c:v>
                </c:pt>
                <c:pt idx="189">
                  <c:v>9.0200000000000002E-2</c:v>
                </c:pt>
                <c:pt idx="190">
                  <c:v>8.5799999999999987E-2</c:v>
                </c:pt>
                <c:pt idx="191">
                  <c:v>4.5100000000000001E-2</c:v>
                </c:pt>
                <c:pt idx="192">
                  <c:v>7.4200000000000002E-2</c:v>
                </c:pt>
                <c:pt idx="193">
                  <c:v>7.1900000000000006E-2</c:v>
                </c:pt>
                <c:pt idx="194">
                  <c:v>7.0499999999999993E-2</c:v>
                </c:pt>
                <c:pt idx="195">
                  <c:v>9.6299999999999997E-2</c:v>
                </c:pt>
                <c:pt idx="196">
                  <c:v>9.1499999999999984E-2</c:v>
                </c:pt>
                <c:pt idx="197">
                  <c:v>9.7699999999999981E-2</c:v>
                </c:pt>
                <c:pt idx="198">
                  <c:v>9.9199999999999997E-2</c:v>
                </c:pt>
                <c:pt idx="199">
                  <c:v>5.6500000000000009E-2</c:v>
                </c:pt>
                <c:pt idx="200">
                  <c:v>6.4199999999999993E-2</c:v>
                </c:pt>
                <c:pt idx="201">
                  <c:v>0.11029999999999998</c:v>
                </c:pt>
                <c:pt idx="202">
                  <c:v>4.9700000000000001E-2</c:v>
                </c:pt>
                <c:pt idx="203">
                  <c:v>4.5999999999999992E-2</c:v>
                </c:pt>
                <c:pt idx="204">
                  <c:v>5.0700000000000002E-2</c:v>
                </c:pt>
                <c:pt idx="205">
                  <c:v>0.10809999999999999</c:v>
                </c:pt>
                <c:pt idx="206">
                  <c:v>4.9500000000000002E-2</c:v>
                </c:pt>
                <c:pt idx="207">
                  <c:v>4.9799999999999997E-2</c:v>
                </c:pt>
                <c:pt idx="208">
                  <c:v>8.9199999999999988E-2</c:v>
                </c:pt>
                <c:pt idx="209">
                  <c:v>4.2000000000000003E-2</c:v>
                </c:pt>
                <c:pt idx="210">
                  <c:v>6.2600000000000003E-2</c:v>
                </c:pt>
                <c:pt idx="211">
                  <c:v>8.7999999999999995E-2</c:v>
                </c:pt>
                <c:pt idx="212">
                  <c:v>7.8600000000000003E-2</c:v>
                </c:pt>
                <c:pt idx="213">
                  <c:v>3.3700000000000008E-2</c:v>
                </c:pt>
                <c:pt idx="214">
                  <c:v>5.8400000000000007E-2</c:v>
                </c:pt>
                <c:pt idx="215">
                  <c:v>9.0099999999999986E-2</c:v>
                </c:pt>
                <c:pt idx="216">
                  <c:v>9.9499999999999991E-2</c:v>
                </c:pt>
                <c:pt idx="217">
                  <c:v>8.5599999999999996E-2</c:v>
                </c:pt>
                <c:pt idx="218">
                  <c:v>8.2799999999999999E-2</c:v>
                </c:pt>
                <c:pt idx="219">
                  <c:v>0.1067</c:v>
                </c:pt>
                <c:pt idx="220">
                  <c:v>5.0100000000000006E-2</c:v>
                </c:pt>
                <c:pt idx="221">
                  <c:v>8.8499999999999995E-2</c:v>
                </c:pt>
                <c:pt idx="222">
                  <c:v>0.10059999999999999</c:v>
                </c:pt>
                <c:pt idx="223">
                  <c:v>4.5200000000000004E-2</c:v>
                </c:pt>
                <c:pt idx="224">
                  <c:v>7.8100000000000003E-2</c:v>
                </c:pt>
                <c:pt idx="225">
                  <c:v>3.9099999999999996E-2</c:v>
                </c:pt>
                <c:pt idx="226">
                  <c:v>6.8200000000000011E-2</c:v>
                </c:pt>
                <c:pt idx="227">
                  <c:v>4.9899999999999993E-2</c:v>
                </c:pt>
                <c:pt idx="228">
                  <c:v>7.3099999999999998E-2</c:v>
                </c:pt>
                <c:pt idx="229">
                  <c:v>9.5399999999999999E-2</c:v>
                </c:pt>
                <c:pt idx="230">
                  <c:v>8.4699999999999998E-2</c:v>
                </c:pt>
                <c:pt idx="231">
                  <c:v>0.1085</c:v>
                </c:pt>
                <c:pt idx="232">
                  <c:v>9.1200000000000003E-2</c:v>
                </c:pt>
                <c:pt idx="233">
                  <c:v>8.77E-2</c:v>
                </c:pt>
                <c:pt idx="234">
                  <c:v>7.2700000000000001E-2</c:v>
                </c:pt>
                <c:pt idx="235">
                  <c:v>6.7000000000000004E-2</c:v>
                </c:pt>
                <c:pt idx="236">
                  <c:v>8.6899999999999991E-2</c:v>
                </c:pt>
                <c:pt idx="237">
                  <c:v>8.6900000000000005E-2</c:v>
                </c:pt>
                <c:pt idx="238">
                  <c:v>8.6699999999999999E-2</c:v>
                </c:pt>
                <c:pt idx="239">
                  <c:v>5.9400000000000001E-2</c:v>
                </c:pt>
                <c:pt idx="240">
                  <c:v>6.6699999999999995E-2</c:v>
                </c:pt>
                <c:pt idx="241">
                  <c:v>6.6199999999999995E-2</c:v>
                </c:pt>
                <c:pt idx="242">
                  <c:v>4.4400000000000009E-2</c:v>
                </c:pt>
                <c:pt idx="243">
                  <c:v>0.1</c:v>
                </c:pt>
                <c:pt idx="244">
                  <c:v>0.10249999999999999</c:v>
                </c:pt>
                <c:pt idx="245">
                  <c:v>7.5700000000000003E-2</c:v>
                </c:pt>
                <c:pt idx="246">
                  <c:v>4.1300000000000003E-2</c:v>
                </c:pt>
                <c:pt idx="247">
                  <c:v>8.9399999999999979E-2</c:v>
                </c:pt>
                <c:pt idx="248">
                  <c:v>6.6399999999999987E-2</c:v>
                </c:pt>
                <c:pt idx="249">
                  <c:v>6.5199999999999994E-2</c:v>
                </c:pt>
                <c:pt idx="250">
                  <c:v>3.44E-2</c:v>
                </c:pt>
                <c:pt idx="251">
                  <c:v>6.6199999999999995E-2</c:v>
                </c:pt>
                <c:pt idx="252">
                  <c:v>9.0000000000000011E-2</c:v>
                </c:pt>
                <c:pt idx="253">
                  <c:v>0.1048</c:v>
                </c:pt>
                <c:pt idx="254">
                  <c:v>0.1004</c:v>
                </c:pt>
                <c:pt idx="255">
                  <c:v>5.5400000000000005E-2</c:v>
                </c:pt>
                <c:pt idx="256">
                  <c:v>9.3200000000000005E-2</c:v>
                </c:pt>
                <c:pt idx="257">
                  <c:v>9.4600000000000004E-2</c:v>
                </c:pt>
                <c:pt idx="258">
                  <c:v>8.6499999999999994E-2</c:v>
                </c:pt>
                <c:pt idx="259">
                  <c:v>3.3600000000000005E-2</c:v>
                </c:pt>
                <c:pt idx="260">
                  <c:v>5.3600000000000002E-2</c:v>
                </c:pt>
                <c:pt idx="261">
                  <c:v>6.2899999999999998E-2</c:v>
                </c:pt>
                <c:pt idx="262">
                  <c:v>8.0299999999999996E-2</c:v>
                </c:pt>
                <c:pt idx="263">
                  <c:v>8.0399999999999999E-2</c:v>
                </c:pt>
                <c:pt idx="264">
                  <c:v>9.6700000000000008E-2</c:v>
                </c:pt>
                <c:pt idx="265">
                  <c:v>0.10389999999999999</c:v>
                </c:pt>
                <c:pt idx="266">
                  <c:v>7.4099999999999999E-2</c:v>
                </c:pt>
                <c:pt idx="267">
                  <c:v>0.11</c:v>
                </c:pt>
                <c:pt idx="268">
                  <c:v>7.7100000000000002E-2</c:v>
                </c:pt>
                <c:pt idx="269">
                  <c:v>5.9400000000000001E-2</c:v>
                </c:pt>
                <c:pt idx="270">
                  <c:v>6.4399999999999999E-2</c:v>
                </c:pt>
                <c:pt idx="271">
                  <c:v>5.7000000000000009E-2</c:v>
                </c:pt>
                <c:pt idx="272">
                  <c:v>0.1074</c:v>
                </c:pt>
                <c:pt idx="273">
                  <c:v>7.5399999999999995E-2</c:v>
                </c:pt>
                <c:pt idx="274">
                  <c:v>7.9399999999999998E-2</c:v>
                </c:pt>
                <c:pt idx="275">
                  <c:v>7.9399999999999998E-2</c:v>
                </c:pt>
                <c:pt idx="276">
                  <c:v>4.4500000000000005E-2</c:v>
                </c:pt>
                <c:pt idx="277">
                  <c:v>4.7800000000000009E-2</c:v>
                </c:pt>
                <c:pt idx="278">
                  <c:v>7.3399999999999993E-2</c:v>
                </c:pt>
                <c:pt idx="279">
                  <c:v>6.809999999999998E-2</c:v>
                </c:pt>
                <c:pt idx="280">
                  <c:v>6.7499999999999991E-2</c:v>
                </c:pt>
                <c:pt idx="281">
                  <c:v>3.7100000000000008E-2</c:v>
                </c:pt>
                <c:pt idx="282">
                  <c:v>4.9200000000000008E-2</c:v>
                </c:pt>
                <c:pt idx="283">
                  <c:v>6.6900000000000001E-2</c:v>
                </c:pt>
                <c:pt idx="284">
                  <c:v>8.5599999999999996E-2</c:v>
                </c:pt>
                <c:pt idx="285">
                  <c:v>9.1499999999999984E-2</c:v>
                </c:pt>
                <c:pt idx="286">
                  <c:v>3.8399999999999997E-2</c:v>
                </c:pt>
                <c:pt idx="287">
                  <c:v>8.3299999999999999E-2</c:v>
                </c:pt>
                <c:pt idx="288">
                  <c:v>6.2E-2</c:v>
                </c:pt>
                <c:pt idx="289">
                  <c:v>8.6699999999999999E-2</c:v>
                </c:pt>
                <c:pt idx="290">
                  <c:v>5.3300000000000007E-2</c:v>
                </c:pt>
                <c:pt idx="291">
                  <c:v>7.3400000000000007E-2</c:v>
                </c:pt>
                <c:pt idx="292">
                  <c:v>8.9700000000000002E-2</c:v>
                </c:pt>
                <c:pt idx="293">
                  <c:v>9.9100000000000008E-2</c:v>
                </c:pt>
                <c:pt idx="294">
                  <c:v>9.6100000000000005E-2</c:v>
                </c:pt>
                <c:pt idx="295">
                  <c:v>9.3300000000000008E-2</c:v>
                </c:pt>
                <c:pt idx="296">
                  <c:v>7.6200000000000004E-2</c:v>
                </c:pt>
                <c:pt idx="297">
                  <c:v>0.10990000000000001</c:v>
                </c:pt>
                <c:pt idx="298">
                  <c:v>7.7899999999999997E-2</c:v>
                </c:pt>
                <c:pt idx="299">
                  <c:v>6.8099999999999994E-2</c:v>
                </c:pt>
                <c:pt idx="300">
                  <c:v>6.2100000000000002E-2</c:v>
                </c:pt>
                <c:pt idx="301">
                  <c:v>8.9499999999999996E-2</c:v>
                </c:pt>
                <c:pt idx="302">
                  <c:v>0.06</c:v>
                </c:pt>
                <c:pt idx="303">
                  <c:v>0.10290000000000001</c:v>
                </c:pt>
                <c:pt idx="304">
                  <c:v>9.3700000000000006E-2</c:v>
                </c:pt>
                <c:pt idx="305">
                  <c:v>4.2300000000000004E-2</c:v>
                </c:pt>
                <c:pt idx="306">
                  <c:v>6.0899999999999996E-2</c:v>
                </c:pt>
                <c:pt idx="307">
                  <c:v>5.57E-2</c:v>
                </c:pt>
                <c:pt idx="308">
                  <c:v>9.0799999999999992E-2</c:v>
                </c:pt>
                <c:pt idx="309">
                  <c:v>8.9499999999999996E-2</c:v>
                </c:pt>
                <c:pt idx="310">
                  <c:v>6.6699999999999995E-2</c:v>
                </c:pt>
                <c:pt idx="311">
                  <c:v>7.4300000000000005E-2</c:v>
                </c:pt>
                <c:pt idx="312">
                  <c:v>6.1100000000000002E-2</c:v>
                </c:pt>
                <c:pt idx="313">
                  <c:v>8.0699999999999994E-2</c:v>
                </c:pt>
                <c:pt idx="314">
                  <c:v>8.6300000000000002E-2</c:v>
                </c:pt>
                <c:pt idx="315">
                  <c:v>6.3600000000000004E-2</c:v>
                </c:pt>
                <c:pt idx="316">
                  <c:v>9.2299999999999993E-2</c:v>
                </c:pt>
                <c:pt idx="317">
                  <c:v>8.7399999999999992E-2</c:v>
                </c:pt>
                <c:pt idx="318">
                  <c:v>8.0399999999999999E-2</c:v>
                </c:pt>
                <c:pt idx="319">
                  <c:v>0.11229999999999998</c:v>
                </c:pt>
                <c:pt idx="320">
                  <c:v>9.0499999999999997E-2</c:v>
                </c:pt>
                <c:pt idx="321">
                  <c:v>8.1000000000000003E-2</c:v>
                </c:pt>
                <c:pt idx="322">
                  <c:v>0.1041</c:v>
                </c:pt>
                <c:pt idx="323">
                  <c:v>3.9800000000000009E-2</c:v>
                </c:pt>
                <c:pt idx="324">
                  <c:v>3.2500000000000008E-2</c:v>
                </c:pt>
                <c:pt idx="325">
                  <c:v>0.1043</c:v>
                </c:pt>
                <c:pt idx="326">
                  <c:v>4.6300000000000001E-2</c:v>
                </c:pt>
                <c:pt idx="327">
                  <c:v>8.1500000000000003E-2</c:v>
                </c:pt>
                <c:pt idx="328">
                  <c:v>3.8699999999999998E-2</c:v>
                </c:pt>
                <c:pt idx="329">
                  <c:v>4.7799999999999995E-2</c:v>
                </c:pt>
                <c:pt idx="330">
                  <c:v>0.1113</c:v>
                </c:pt>
                <c:pt idx="331">
                  <c:v>6.3600000000000004E-2</c:v>
                </c:pt>
                <c:pt idx="332">
                  <c:v>6.1200000000000004E-2</c:v>
                </c:pt>
                <c:pt idx="333">
                  <c:v>0.1086</c:v>
                </c:pt>
                <c:pt idx="334">
                  <c:v>4.200000000000001E-2</c:v>
                </c:pt>
                <c:pt idx="335">
                  <c:v>4.9200000000000008E-2</c:v>
                </c:pt>
                <c:pt idx="336">
                  <c:v>8.0100000000000005E-2</c:v>
                </c:pt>
                <c:pt idx="337">
                  <c:v>6.25E-2</c:v>
                </c:pt>
                <c:pt idx="338">
                  <c:v>6.4199999999999993E-2</c:v>
                </c:pt>
                <c:pt idx="339">
                  <c:v>8.4299999999999986E-2</c:v>
                </c:pt>
                <c:pt idx="340">
                  <c:v>0.10299999999999999</c:v>
                </c:pt>
                <c:pt idx="341">
                  <c:v>5.1900000000000002E-2</c:v>
                </c:pt>
                <c:pt idx="342">
                  <c:v>4.4900000000000009E-2</c:v>
                </c:pt>
                <c:pt idx="343">
                  <c:v>9.4200000000000006E-2</c:v>
                </c:pt>
                <c:pt idx="344">
                  <c:v>0.1003</c:v>
                </c:pt>
                <c:pt idx="345">
                  <c:v>6.7199999999999996E-2</c:v>
                </c:pt>
                <c:pt idx="346">
                  <c:v>8.0799999999999983E-2</c:v>
                </c:pt>
                <c:pt idx="347">
                  <c:v>3.8200000000000005E-2</c:v>
                </c:pt>
                <c:pt idx="348">
                  <c:v>6.7699999999999996E-2</c:v>
                </c:pt>
                <c:pt idx="349">
                  <c:v>4.4700000000000004E-2</c:v>
                </c:pt>
                <c:pt idx="350">
                  <c:v>7.7799999999999994E-2</c:v>
                </c:pt>
                <c:pt idx="351">
                  <c:v>7.2099999999999997E-2</c:v>
                </c:pt>
                <c:pt idx="352">
                  <c:v>4.7399999999999998E-2</c:v>
                </c:pt>
                <c:pt idx="353">
                  <c:v>3.4900000000000007E-2</c:v>
                </c:pt>
                <c:pt idx="354">
                  <c:v>8.6800000000000002E-2</c:v>
                </c:pt>
                <c:pt idx="355">
                  <c:v>6.0399999999999995E-2</c:v>
                </c:pt>
                <c:pt idx="356">
                  <c:v>0.1133</c:v>
                </c:pt>
                <c:pt idx="357">
                  <c:v>6.5400000000000014E-2</c:v>
                </c:pt>
                <c:pt idx="358">
                  <c:v>4.8600000000000004E-2</c:v>
                </c:pt>
                <c:pt idx="359">
                  <c:v>7.1899999999999992E-2</c:v>
                </c:pt>
                <c:pt idx="360">
                  <c:v>7.51E-2</c:v>
                </c:pt>
                <c:pt idx="361">
                  <c:v>5.62E-2</c:v>
                </c:pt>
                <c:pt idx="362">
                  <c:v>5.6000000000000008E-2</c:v>
                </c:pt>
                <c:pt idx="363">
                  <c:v>6.4600000000000005E-2</c:v>
                </c:pt>
                <c:pt idx="364">
                  <c:v>5.6400000000000013E-2</c:v>
                </c:pt>
                <c:pt idx="365">
                  <c:v>9.9500000000000005E-2</c:v>
                </c:pt>
                <c:pt idx="366">
                  <c:v>5.5399999999999998E-2</c:v>
                </c:pt>
                <c:pt idx="367">
                  <c:v>4.5700000000000011E-2</c:v>
                </c:pt>
                <c:pt idx="368">
                  <c:v>7.4200000000000002E-2</c:v>
                </c:pt>
                <c:pt idx="369">
                  <c:v>3.8699999999999998E-2</c:v>
                </c:pt>
                <c:pt idx="370">
                  <c:v>3.2100000000000004E-2</c:v>
                </c:pt>
                <c:pt idx="371">
                  <c:v>3.8800000000000001E-2</c:v>
                </c:pt>
                <c:pt idx="372">
                  <c:v>6.5000000000000002E-2</c:v>
                </c:pt>
                <c:pt idx="373">
                  <c:v>0.1041</c:v>
                </c:pt>
                <c:pt idx="374">
                  <c:v>8.1799999999999998E-2</c:v>
                </c:pt>
                <c:pt idx="375">
                  <c:v>8.4499999999999992E-2</c:v>
                </c:pt>
                <c:pt idx="376">
                  <c:v>8.9900000000000008E-2</c:v>
                </c:pt>
                <c:pt idx="377">
                  <c:v>8.8300000000000017E-2</c:v>
                </c:pt>
                <c:pt idx="378">
                  <c:v>8.0399999999999999E-2</c:v>
                </c:pt>
                <c:pt idx="379">
                  <c:v>3.5100000000000006E-2</c:v>
                </c:pt>
                <c:pt idx="380">
                  <c:v>0.1011</c:v>
                </c:pt>
                <c:pt idx="381">
                  <c:v>6.6700000000000009E-2</c:v>
                </c:pt>
                <c:pt idx="382">
                  <c:v>9.6099999999999991E-2</c:v>
                </c:pt>
                <c:pt idx="383">
                  <c:v>5.5700000000000006E-2</c:v>
                </c:pt>
                <c:pt idx="384">
                  <c:v>7.0900000000000005E-2</c:v>
                </c:pt>
                <c:pt idx="385">
                  <c:v>8.7500000000000008E-2</c:v>
                </c:pt>
                <c:pt idx="386">
                  <c:v>8.3100000000000007E-2</c:v>
                </c:pt>
                <c:pt idx="387">
                  <c:v>5.8500000000000003E-2</c:v>
                </c:pt>
                <c:pt idx="388">
                  <c:v>4.7300000000000002E-2</c:v>
                </c:pt>
                <c:pt idx="389">
                  <c:v>7.2300000000000003E-2</c:v>
                </c:pt>
                <c:pt idx="390">
                  <c:v>5.2900000000000003E-2</c:v>
                </c:pt>
                <c:pt idx="391">
                  <c:v>4.2500000000000003E-2</c:v>
                </c:pt>
                <c:pt idx="392">
                  <c:v>9.3700000000000006E-2</c:v>
                </c:pt>
                <c:pt idx="393">
                  <c:v>6.7299999999999999E-2</c:v>
                </c:pt>
                <c:pt idx="394">
                  <c:v>6.0000000000000005E-2</c:v>
                </c:pt>
                <c:pt idx="395">
                  <c:v>0.1056</c:v>
                </c:pt>
                <c:pt idx="396">
                  <c:v>9.3300000000000008E-2</c:v>
                </c:pt>
                <c:pt idx="397">
                  <c:v>5.3999999999999999E-2</c:v>
                </c:pt>
                <c:pt idx="398">
                  <c:v>4.8000000000000008E-2</c:v>
                </c:pt>
                <c:pt idx="399">
                  <c:v>5.4399999999999997E-2</c:v>
                </c:pt>
                <c:pt idx="400">
                  <c:v>0.05</c:v>
                </c:pt>
                <c:pt idx="401">
                  <c:v>7.4700000000000003E-2</c:v>
                </c:pt>
                <c:pt idx="402">
                  <c:v>8.6300000000000002E-2</c:v>
                </c:pt>
                <c:pt idx="403">
                  <c:v>5.8799999999999998E-2</c:v>
                </c:pt>
                <c:pt idx="404">
                  <c:v>4.9100000000000005E-2</c:v>
                </c:pt>
                <c:pt idx="405">
                  <c:v>9.2899999999999996E-2</c:v>
                </c:pt>
                <c:pt idx="406">
                  <c:v>0.10419999999999999</c:v>
                </c:pt>
                <c:pt idx="407">
                  <c:v>8.5199999999999998E-2</c:v>
                </c:pt>
                <c:pt idx="408">
                  <c:v>0.1119</c:v>
                </c:pt>
                <c:pt idx="409">
                  <c:v>0.10079999999999999</c:v>
                </c:pt>
                <c:pt idx="410">
                  <c:v>8.9499999999999996E-2</c:v>
                </c:pt>
                <c:pt idx="411">
                  <c:v>7.9199999999999993E-2</c:v>
                </c:pt>
                <c:pt idx="412">
                  <c:v>9.9599999999999994E-2</c:v>
                </c:pt>
                <c:pt idx="413">
                  <c:v>4.1500000000000009E-2</c:v>
                </c:pt>
                <c:pt idx="414">
                  <c:v>4.2499999999999989E-2</c:v>
                </c:pt>
                <c:pt idx="415">
                  <c:v>0.1047</c:v>
                </c:pt>
                <c:pt idx="416">
                  <c:v>9.3900000000000011E-2</c:v>
                </c:pt>
                <c:pt idx="417">
                  <c:v>9.1599999999999987E-2</c:v>
                </c:pt>
                <c:pt idx="418">
                  <c:v>4.4499999999999998E-2</c:v>
                </c:pt>
                <c:pt idx="419">
                  <c:v>5.7600000000000005E-2</c:v>
                </c:pt>
                <c:pt idx="420">
                  <c:v>9.7299999999999998E-2</c:v>
                </c:pt>
                <c:pt idx="421">
                  <c:v>7.6300000000000007E-2</c:v>
                </c:pt>
                <c:pt idx="422">
                  <c:v>9.6799999999999997E-2</c:v>
                </c:pt>
                <c:pt idx="423">
                  <c:v>5.8200000000000002E-2</c:v>
                </c:pt>
                <c:pt idx="424">
                  <c:v>0.1089</c:v>
                </c:pt>
                <c:pt idx="425">
                  <c:v>0.11180000000000001</c:v>
                </c:pt>
                <c:pt idx="426">
                  <c:v>5.5599999999999997E-2</c:v>
                </c:pt>
                <c:pt idx="427">
                  <c:v>5.5899999999999998E-2</c:v>
                </c:pt>
                <c:pt idx="428">
                  <c:v>3.9400000000000004E-2</c:v>
                </c:pt>
                <c:pt idx="429">
                  <c:v>7.1899999999999992E-2</c:v>
                </c:pt>
                <c:pt idx="430">
                  <c:v>7.1799999999999989E-2</c:v>
                </c:pt>
                <c:pt idx="431">
                  <c:v>8.2199999999999995E-2</c:v>
                </c:pt>
                <c:pt idx="432">
                  <c:v>0.1047</c:v>
                </c:pt>
                <c:pt idx="433">
                  <c:v>7.3200000000000001E-2</c:v>
                </c:pt>
                <c:pt idx="434">
                  <c:v>4.3300000000000005E-2</c:v>
                </c:pt>
                <c:pt idx="435">
                  <c:v>4.7799999999999995E-2</c:v>
                </c:pt>
                <c:pt idx="436">
                  <c:v>4.4500000000000005E-2</c:v>
                </c:pt>
                <c:pt idx="437">
                  <c:v>6.9099999999999995E-2</c:v>
                </c:pt>
                <c:pt idx="438">
                  <c:v>0.11260000000000001</c:v>
                </c:pt>
                <c:pt idx="439">
                  <c:v>9.1900000000000009E-2</c:v>
                </c:pt>
                <c:pt idx="440">
                  <c:v>0.05</c:v>
                </c:pt>
                <c:pt idx="441">
                  <c:v>9.8099999999999979E-2</c:v>
                </c:pt>
                <c:pt idx="442">
                  <c:v>8.1799999999999998E-2</c:v>
                </c:pt>
                <c:pt idx="443">
                  <c:v>9.1800000000000007E-2</c:v>
                </c:pt>
                <c:pt idx="444">
                  <c:v>9.8600000000000007E-2</c:v>
                </c:pt>
                <c:pt idx="445">
                  <c:v>9.69E-2</c:v>
                </c:pt>
                <c:pt idx="446">
                  <c:v>7.46E-2</c:v>
                </c:pt>
                <c:pt idx="447">
                  <c:v>4.7200000000000006E-2</c:v>
                </c:pt>
                <c:pt idx="448">
                  <c:v>7.0799999999999988E-2</c:v>
                </c:pt>
                <c:pt idx="449">
                  <c:v>0.10349999999999999</c:v>
                </c:pt>
                <c:pt idx="450">
                  <c:v>7.7500000000000013E-2</c:v>
                </c:pt>
                <c:pt idx="451">
                  <c:v>6.720000000000001E-2</c:v>
                </c:pt>
                <c:pt idx="452">
                  <c:v>4.4400000000000002E-2</c:v>
                </c:pt>
                <c:pt idx="453">
                  <c:v>5.7400000000000007E-2</c:v>
                </c:pt>
                <c:pt idx="454">
                  <c:v>9.6600000000000005E-2</c:v>
                </c:pt>
                <c:pt idx="455">
                  <c:v>9.760000000000002E-2</c:v>
                </c:pt>
                <c:pt idx="456">
                  <c:v>0.107</c:v>
                </c:pt>
                <c:pt idx="457">
                  <c:v>6.5100000000000005E-2</c:v>
                </c:pt>
                <c:pt idx="458">
                  <c:v>4.2999999999999997E-2</c:v>
                </c:pt>
                <c:pt idx="459">
                  <c:v>4.0400000000000005E-2</c:v>
                </c:pt>
                <c:pt idx="460">
                  <c:v>8.8699999999999987E-2</c:v>
                </c:pt>
                <c:pt idx="461">
                  <c:v>7.46E-2</c:v>
                </c:pt>
                <c:pt idx="462">
                  <c:v>3.6500000000000005E-2</c:v>
                </c:pt>
                <c:pt idx="463">
                  <c:v>0.10979999999999998</c:v>
                </c:pt>
                <c:pt idx="464">
                  <c:v>7.3399999999999993E-2</c:v>
                </c:pt>
                <c:pt idx="465">
                  <c:v>7.0199999999999999E-2</c:v>
                </c:pt>
                <c:pt idx="466">
                  <c:v>8.4199999999999997E-2</c:v>
                </c:pt>
                <c:pt idx="467">
                  <c:v>0.1091</c:v>
                </c:pt>
                <c:pt idx="468">
                  <c:v>6.4600000000000005E-2</c:v>
                </c:pt>
                <c:pt idx="469">
                  <c:v>9.4799999999999995E-2</c:v>
                </c:pt>
                <c:pt idx="470">
                  <c:v>4.7199999999999999E-2</c:v>
                </c:pt>
                <c:pt idx="471">
                  <c:v>9.9199999999999997E-2</c:v>
                </c:pt>
                <c:pt idx="472">
                  <c:v>8.1199999999999994E-2</c:v>
                </c:pt>
                <c:pt idx="473">
                  <c:v>7.5499999999999998E-2</c:v>
                </c:pt>
                <c:pt idx="474">
                  <c:v>5.7000000000000002E-2</c:v>
                </c:pt>
                <c:pt idx="475">
                  <c:v>0.1027</c:v>
                </c:pt>
                <c:pt idx="476">
                  <c:v>9.9299999999999986E-2</c:v>
                </c:pt>
                <c:pt idx="477">
                  <c:v>5.800000000000001E-2</c:v>
                </c:pt>
                <c:pt idx="478">
                  <c:v>5.5300000000000002E-2</c:v>
                </c:pt>
                <c:pt idx="479">
                  <c:v>3.8600000000000002E-2</c:v>
                </c:pt>
                <c:pt idx="480">
                  <c:v>3.5200000000000002E-2</c:v>
                </c:pt>
                <c:pt idx="481">
                  <c:v>0.10439999999999999</c:v>
                </c:pt>
                <c:pt idx="482">
                  <c:v>5.0199999999999995E-2</c:v>
                </c:pt>
                <c:pt idx="483">
                  <c:v>9.0699999999999989E-2</c:v>
                </c:pt>
                <c:pt idx="484">
                  <c:v>8.7300000000000016E-2</c:v>
                </c:pt>
                <c:pt idx="485">
                  <c:v>4.1400000000000006E-2</c:v>
                </c:pt>
                <c:pt idx="486">
                  <c:v>4.4300000000000006E-2</c:v>
                </c:pt>
                <c:pt idx="487">
                  <c:v>0.108</c:v>
                </c:pt>
                <c:pt idx="488">
                  <c:v>6.0099999999999994E-2</c:v>
                </c:pt>
                <c:pt idx="489">
                  <c:v>6.7900000000000002E-2</c:v>
                </c:pt>
                <c:pt idx="490">
                  <c:v>5.96E-2</c:v>
                </c:pt>
                <c:pt idx="491">
                  <c:v>5.9200000000000003E-2</c:v>
                </c:pt>
                <c:pt idx="492">
                  <c:v>7.17E-2</c:v>
                </c:pt>
                <c:pt idx="493">
                  <c:v>0.10730000000000001</c:v>
                </c:pt>
                <c:pt idx="494">
                  <c:v>8.9499999999999996E-2</c:v>
                </c:pt>
                <c:pt idx="495">
                  <c:v>8.0900000000000014E-2</c:v>
                </c:pt>
                <c:pt idx="496">
                  <c:v>3.78E-2</c:v>
                </c:pt>
                <c:pt idx="497">
                  <c:v>9.7400000000000014E-2</c:v>
                </c:pt>
                <c:pt idx="498">
                  <c:v>4.6400000000000004E-2</c:v>
                </c:pt>
                <c:pt idx="499">
                  <c:v>7.5599999999999987E-2</c:v>
                </c:pt>
                <c:pt idx="500">
                  <c:v>0.1018</c:v>
                </c:pt>
              </c:numCache>
            </c:numRef>
          </c:yVal>
          <c:smooth val="0"/>
          <c:extLst>
            <c:ext xmlns:c16="http://schemas.microsoft.com/office/drawing/2014/chart" uri="{C3380CC4-5D6E-409C-BE32-E72D297353CC}">
              <c16:uniqueId val="{00000000-DA25-4D62-A862-BCA0EC97CFDC}"/>
            </c:ext>
          </c:extLst>
        </c:ser>
        <c:ser>
          <c:idx val="1"/>
          <c:order val="1"/>
          <c:tx>
            <c:v>All 5 assets</c:v>
          </c:tx>
          <c:spPr>
            <a:ln w="25400" cap="rnd">
              <a:noFill/>
              <a:round/>
            </a:ln>
            <a:effectLst/>
          </c:spPr>
          <c:marker>
            <c:symbol val="circle"/>
            <c:size val="3"/>
            <c:spPr>
              <a:solidFill>
                <a:srgbClr val="0070C0"/>
              </a:solidFill>
              <a:ln w="3175">
                <a:solidFill>
                  <a:srgbClr val="0065B0"/>
                </a:solidFill>
              </a:ln>
              <a:effectLst/>
            </c:spPr>
          </c:marker>
          <c:xVal>
            <c:numRef>
              <c:f>'frontiers, weights, CALs'!$N$34:$N$534</c:f>
              <c:numCache>
                <c:formatCode>0.00%</c:formatCode>
                <c:ptCount val="501"/>
                <c:pt idx="0">
                  <c:v>0.11725123130784018</c:v>
                </c:pt>
                <c:pt idx="1">
                  <c:v>0.15093230376938016</c:v>
                </c:pt>
                <c:pt idx="2">
                  <c:v>0.1990431891744778</c:v>
                </c:pt>
                <c:pt idx="3">
                  <c:v>0.20180870365969908</c:v>
                </c:pt>
                <c:pt idx="4">
                  <c:v>0.24990721968639595</c:v>
                </c:pt>
                <c:pt idx="5">
                  <c:v>0.16914283267346061</c:v>
                </c:pt>
                <c:pt idx="6">
                  <c:v>0.22802149039383932</c:v>
                </c:pt>
                <c:pt idx="7">
                  <c:v>0.22859502094922202</c:v>
                </c:pt>
                <c:pt idx="8">
                  <c:v>0.26991778305174091</c:v>
                </c:pt>
                <c:pt idx="9">
                  <c:v>0.12055670886789942</c:v>
                </c:pt>
                <c:pt idx="10">
                  <c:v>0.18623532891646227</c:v>
                </c:pt>
                <c:pt idx="11">
                  <c:v>0.15119102621103075</c:v>
                </c:pt>
                <c:pt idx="12">
                  <c:v>0.19962717592172421</c:v>
                </c:pt>
                <c:pt idx="13">
                  <c:v>0.19069302262258059</c:v>
                </c:pt>
                <c:pt idx="14">
                  <c:v>0.29771704562811641</c:v>
                </c:pt>
                <c:pt idx="15">
                  <c:v>0.13964058896599157</c:v>
                </c:pt>
                <c:pt idx="16">
                  <c:v>0.17859691637146444</c:v>
                </c:pt>
                <c:pt idx="17">
                  <c:v>0.20702473154720086</c:v>
                </c:pt>
                <c:pt idx="18">
                  <c:v>0.21642143177177239</c:v>
                </c:pt>
                <c:pt idx="19">
                  <c:v>0.3069874333999954</c:v>
                </c:pt>
                <c:pt idx="20">
                  <c:v>0.11907762126348488</c:v>
                </c:pt>
                <c:pt idx="21">
                  <c:v>0.12830919037289695</c:v>
                </c:pt>
                <c:pt idx="22">
                  <c:v>0.14384829989511547</c:v>
                </c:pt>
                <c:pt idx="23">
                  <c:v>0.1346357269314099</c:v>
                </c:pt>
                <c:pt idx="24">
                  <c:v>0.15680959458148833</c:v>
                </c:pt>
                <c:pt idx="25">
                  <c:v>0.29329526650227034</c:v>
                </c:pt>
                <c:pt idx="26">
                  <c:v>0.13675459717044319</c:v>
                </c:pt>
                <c:pt idx="27">
                  <c:v>0.19796371092903689</c:v>
                </c:pt>
                <c:pt idx="28">
                  <c:v>0.19436315481189803</c:v>
                </c:pt>
                <c:pt idx="29">
                  <c:v>0.33604412750388429</c:v>
                </c:pt>
                <c:pt idx="30">
                  <c:v>0.25611731827618123</c:v>
                </c:pt>
                <c:pt idx="31">
                  <c:v>0.19923349972155643</c:v>
                </c:pt>
                <c:pt idx="32">
                  <c:v>0.11808976417059382</c:v>
                </c:pt>
                <c:pt idx="33">
                  <c:v>0.17834804602445484</c:v>
                </c:pt>
                <c:pt idx="34">
                  <c:v>0.10485895303419478</c:v>
                </c:pt>
                <c:pt idx="35">
                  <c:v>0.37543689861634333</c:v>
                </c:pt>
                <c:pt idx="36">
                  <c:v>0.27567909284779768</c:v>
                </c:pt>
                <c:pt idx="37">
                  <c:v>0.24323366929535323</c:v>
                </c:pt>
                <c:pt idx="38">
                  <c:v>0.11206663156466264</c:v>
                </c:pt>
                <c:pt idx="39">
                  <c:v>0.18947483836387766</c:v>
                </c:pt>
                <c:pt idx="40">
                  <c:v>0.29530664165520898</c:v>
                </c:pt>
                <c:pt idx="41">
                  <c:v>0.1261431491232885</c:v>
                </c:pt>
                <c:pt idx="42">
                  <c:v>0.14785197277598772</c:v>
                </c:pt>
                <c:pt idx="43">
                  <c:v>0.21948849516678842</c:v>
                </c:pt>
                <c:pt idx="44">
                  <c:v>0.32103931966927202</c:v>
                </c:pt>
                <c:pt idx="45">
                  <c:v>0.14080190051343663</c:v>
                </c:pt>
                <c:pt idx="46">
                  <c:v>0.23798480116879467</c:v>
                </c:pt>
                <c:pt idx="47">
                  <c:v>0.17105328109724405</c:v>
                </c:pt>
                <c:pt idx="48">
                  <c:v>0.15714910790757752</c:v>
                </c:pt>
                <c:pt idx="49">
                  <c:v>0.12826290163437706</c:v>
                </c:pt>
                <c:pt idx="50">
                  <c:v>0.22182269368154589</c:v>
                </c:pt>
                <c:pt idx="51">
                  <c:v>0.22779195457724266</c:v>
                </c:pt>
                <c:pt idx="52">
                  <c:v>0.13211577044087611</c:v>
                </c:pt>
                <c:pt idx="53">
                  <c:v>0.21783319042514829</c:v>
                </c:pt>
                <c:pt idx="54">
                  <c:v>0.27401856806494335</c:v>
                </c:pt>
                <c:pt idx="55">
                  <c:v>0.23734042312265236</c:v>
                </c:pt>
                <c:pt idx="56">
                  <c:v>0.12548810066845062</c:v>
                </c:pt>
                <c:pt idx="57">
                  <c:v>0.22331371182879686</c:v>
                </c:pt>
                <c:pt idx="58">
                  <c:v>0.2685708929615484</c:v>
                </c:pt>
                <c:pt idx="59">
                  <c:v>0.19921066635320361</c:v>
                </c:pt>
                <c:pt idx="60">
                  <c:v>0.2138083148719534</c:v>
                </c:pt>
                <c:pt idx="61">
                  <c:v>0.26019877173642864</c:v>
                </c:pt>
                <c:pt idx="62">
                  <c:v>0.22404905698395716</c:v>
                </c:pt>
                <c:pt idx="63">
                  <c:v>0.108266648309828</c:v>
                </c:pt>
                <c:pt idx="64">
                  <c:v>0.16038172760523609</c:v>
                </c:pt>
                <c:pt idx="65">
                  <c:v>0.21604059010553406</c:v>
                </c:pt>
                <c:pt idx="66">
                  <c:v>0.18109790756611432</c:v>
                </c:pt>
                <c:pt idx="67">
                  <c:v>0.14401496388416649</c:v>
                </c:pt>
                <c:pt idx="68">
                  <c:v>0.25076537948876476</c:v>
                </c:pt>
                <c:pt idx="69">
                  <c:v>0.35345367416406137</c:v>
                </c:pt>
                <c:pt idx="70">
                  <c:v>0.32422597401206271</c:v>
                </c:pt>
                <c:pt idx="71">
                  <c:v>0.21279147831132572</c:v>
                </c:pt>
                <c:pt idx="72">
                  <c:v>0.11353850326087288</c:v>
                </c:pt>
                <c:pt idx="73">
                  <c:v>0.2849489933773065</c:v>
                </c:pt>
                <c:pt idx="74">
                  <c:v>0.1442714404070676</c:v>
                </c:pt>
                <c:pt idx="75">
                  <c:v>0.2609055189822399</c:v>
                </c:pt>
                <c:pt idx="76">
                  <c:v>0.20124433033543904</c:v>
                </c:pt>
                <c:pt idx="77">
                  <c:v>0.30520014920037608</c:v>
                </c:pt>
                <c:pt idx="78">
                  <c:v>0.15267105609321444</c:v>
                </c:pt>
                <c:pt idx="79">
                  <c:v>0.3076907207116763</c:v>
                </c:pt>
                <c:pt idx="80">
                  <c:v>0.2660294216353562</c:v>
                </c:pt>
                <c:pt idx="81">
                  <c:v>0.24554612035624865</c:v>
                </c:pt>
                <c:pt idx="82">
                  <c:v>0.24548806117429284</c:v>
                </c:pt>
                <c:pt idx="83">
                  <c:v>0.17335400316123412</c:v>
                </c:pt>
                <c:pt idx="84">
                  <c:v>0.17411848774166944</c:v>
                </c:pt>
                <c:pt idx="85">
                  <c:v>0.26765879849271818</c:v>
                </c:pt>
                <c:pt idx="86">
                  <c:v>0.13111508639768804</c:v>
                </c:pt>
                <c:pt idx="87">
                  <c:v>0.24555030466078623</c:v>
                </c:pt>
                <c:pt idx="88">
                  <c:v>0.25405981390296423</c:v>
                </c:pt>
                <c:pt idx="89">
                  <c:v>0.11498164003735026</c:v>
                </c:pt>
                <c:pt idx="90">
                  <c:v>0.30398759928427693</c:v>
                </c:pt>
                <c:pt idx="91">
                  <c:v>0.24539437914398968</c:v>
                </c:pt>
                <c:pt idx="92">
                  <c:v>0.25244969356702618</c:v>
                </c:pt>
                <c:pt idx="93">
                  <c:v>0.13242502153639008</c:v>
                </c:pt>
                <c:pt idx="94">
                  <c:v>0.20158699623980306</c:v>
                </c:pt>
                <c:pt idx="95">
                  <c:v>0.23303695825773513</c:v>
                </c:pt>
                <c:pt idx="96">
                  <c:v>0.15441606574444547</c:v>
                </c:pt>
                <c:pt idx="97">
                  <c:v>0.26676147145739953</c:v>
                </c:pt>
                <c:pt idx="98">
                  <c:v>0.28900672882858963</c:v>
                </c:pt>
                <c:pt idx="99">
                  <c:v>0.18540905371547134</c:v>
                </c:pt>
                <c:pt idx="100">
                  <c:v>0.25968508556046138</c:v>
                </c:pt>
                <c:pt idx="101">
                  <c:v>0.1595023119849816</c:v>
                </c:pt>
                <c:pt idx="102">
                  <c:v>0.18959904436068126</c:v>
                </c:pt>
                <c:pt idx="103">
                  <c:v>0.22664469617261562</c:v>
                </c:pt>
                <c:pt idx="104">
                  <c:v>0.25303856897028754</c:v>
                </c:pt>
                <c:pt idx="105">
                  <c:v>0.16447728083948221</c:v>
                </c:pt>
                <c:pt idx="106">
                  <c:v>0.18045228911001918</c:v>
                </c:pt>
                <c:pt idx="107">
                  <c:v>0.15459700901658854</c:v>
                </c:pt>
                <c:pt idx="108">
                  <c:v>0.20503848575465333</c:v>
                </c:pt>
                <c:pt idx="109">
                  <c:v>0.17657258329136527</c:v>
                </c:pt>
                <c:pt idx="110">
                  <c:v>0.36076654611030373</c:v>
                </c:pt>
                <c:pt idx="111">
                  <c:v>0.2548066005840775</c:v>
                </c:pt>
                <c:pt idx="112">
                  <c:v>0.16024103569365539</c:v>
                </c:pt>
                <c:pt idx="113">
                  <c:v>0.20842092660007067</c:v>
                </c:pt>
                <c:pt idx="114">
                  <c:v>0.18907119910037321</c:v>
                </c:pt>
                <c:pt idx="115">
                  <c:v>0.20158997017339811</c:v>
                </c:pt>
                <c:pt idx="116">
                  <c:v>0.2111351870215615</c:v>
                </c:pt>
                <c:pt idx="117">
                  <c:v>0.29668543479475612</c:v>
                </c:pt>
                <c:pt idx="118">
                  <c:v>0.13513587928663562</c:v>
                </c:pt>
                <c:pt idx="119">
                  <c:v>0.1675627255253001</c:v>
                </c:pt>
                <c:pt idx="120">
                  <c:v>0.13303454108015722</c:v>
                </c:pt>
                <c:pt idx="121">
                  <c:v>0.368736386221795</c:v>
                </c:pt>
                <c:pt idx="122">
                  <c:v>0.14268845362072699</c:v>
                </c:pt>
                <c:pt idx="123">
                  <c:v>0.1258234033043219</c:v>
                </c:pt>
                <c:pt idx="124">
                  <c:v>0.31871274306763997</c:v>
                </c:pt>
                <c:pt idx="125">
                  <c:v>0.13520375143939792</c:v>
                </c:pt>
                <c:pt idx="126">
                  <c:v>0.12472123194788905</c:v>
                </c:pt>
                <c:pt idx="127">
                  <c:v>0.16671681719152748</c:v>
                </c:pt>
                <c:pt idx="128">
                  <c:v>0.26330363616041891</c:v>
                </c:pt>
                <c:pt idx="129">
                  <c:v>0.16256560855087601</c:v>
                </c:pt>
                <c:pt idx="130">
                  <c:v>0.36060167213942196</c:v>
                </c:pt>
                <c:pt idx="131">
                  <c:v>0.24493245680849282</c:v>
                </c:pt>
                <c:pt idx="132">
                  <c:v>0.17482559565261871</c:v>
                </c:pt>
                <c:pt idx="133">
                  <c:v>0.137912199865001</c:v>
                </c:pt>
                <c:pt idx="134">
                  <c:v>0.1174419130539324</c:v>
                </c:pt>
                <c:pt idx="135">
                  <c:v>0.22541062234239034</c:v>
                </c:pt>
                <c:pt idx="136">
                  <c:v>0.16846279475881473</c:v>
                </c:pt>
                <c:pt idx="137">
                  <c:v>0.248964582020722</c:v>
                </c:pt>
                <c:pt idx="138">
                  <c:v>0.13213982206659594</c:v>
                </c:pt>
                <c:pt idx="139">
                  <c:v>0.30910796998070872</c:v>
                </c:pt>
                <c:pt idx="140">
                  <c:v>0.13876091981464581</c:v>
                </c:pt>
                <c:pt idx="141">
                  <c:v>0.26155834708799225</c:v>
                </c:pt>
                <c:pt idx="142">
                  <c:v>0.1541134041834227</c:v>
                </c:pt>
                <c:pt idx="143">
                  <c:v>0.20931877037248839</c:v>
                </c:pt>
                <c:pt idx="144">
                  <c:v>0.28437830419491533</c:v>
                </c:pt>
                <c:pt idx="145">
                  <c:v>0.11659456275850205</c:v>
                </c:pt>
                <c:pt idx="146">
                  <c:v>0.20634514094815412</c:v>
                </c:pt>
                <c:pt idx="147">
                  <c:v>0.18334139853146023</c:v>
                </c:pt>
                <c:pt idx="148">
                  <c:v>0.24265215522120034</c:v>
                </c:pt>
                <c:pt idx="149">
                  <c:v>0.20047795649254857</c:v>
                </c:pt>
                <c:pt idx="150">
                  <c:v>0.29887209446378121</c:v>
                </c:pt>
                <c:pt idx="151">
                  <c:v>0.139386621402353</c:v>
                </c:pt>
                <c:pt idx="152">
                  <c:v>0.24929683220879448</c:v>
                </c:pt>
                <c:pt idx="153">
                  <c:v>0.20940323165926447</c:v>
                </c:pt>
                <c:pt idx="154">
                  <c:v>0.20036366522353763</c:v>
                </c:pt>
                <c:pt idx="155">
                  <c:v>0.25398662003818756</c:v>
                </c:pt>
                <c:pt idx="156">
                  <c:v>0.26311967190289182</c:v>
                </c:pt>
                <c:pt idx="157">
                  <c:v>0.28377157552080273</c:v>
                </c:pt>
                <c:pt idx="158">
                  <c:v>0.13225761420546472</c:v>
                </c:pt>
                <c:pt idx="159">
                  <c:v>0.18274467431036298</c:v>
                </c:pt>
                <c:pt idx="160">
                  <c:v>0.26077976039036682</c:v>
                </c:pt>
                <c:pt idx="161">
                  <c:v>0.27705989135305426</c:v>
                </c:pt>
                <c:pt idx="162">
                  <c:v>0.22397620041250615</c:v>
                </c:pt>
                <c:pt idx="163">
                  <c:v>0.18808749517506029</c:v>
                </c:pt>
                <c:pt idx="164">
                  <c:v>0.12809094971770013</c:v>
                </c:pt>
                <c:pt idx="165">
                  <c:v>0.28167920466692464</c:v>
                </c:pt>
                <c:pt idx="166">
                  <c:v>0.28307382138908671</c:v>
                </c:pt>
                <c:pt idx="167">
                  <c:v>0.10942745643143496</c:v>
                </c:pt>
                <c:pt idx="168">
                  <c:v>0.2261378406843019</c:v>
                </c:pt>
                <c:pt idx="169">
                  <c:v>0.24848539443289949</c:v>
                </c:pt>
                <c:pt idx="170">
                  <c:v>0.19146808515463701</c:v>
                </c:pt>
                <c:pt idx="171">
                  <c:v>0.19851157414646056</c:v>
                </c:pt>
                <c:pt idx="172">
                  <c:v>0.21423402603173897</c:v>
                </c:pt>
                <c:pt idx="173">
                  <c:v>0.22412186274209242</c:v>
                </c:pt>
                <c:pt idx="174">
                  <c:v>0.12047898351543823</c:v>
                </c:pt>
                <c:pt idx="175">
                  <c:v>0.28461663700411288</c:v>
                </c:pt>
                <c:pt idx="176">
                  <c:v>0.25935331417060964</c:v>
                </c:pt>
                <c:pt idx="177">
                  <c:v>0.22689296171966994</c:v>
                </c:pt>
                <c:pt idx="178">
                  <c:v>0.11960335677321168</c:v>
                </c:pt>
                <c:pt idx="179">
                  <c:v>0.20150119556235715</c:v>
                </c:pt>
                <c:pt idx="180">
                  <c:v>0.21942184975361073</c:v>
                </c:pt>
                <c:pt idx="181">
                  <c:v>0.18140609671209823</c:v>
                </c:pt>
                <c:pt idx="182">
                  <c:v>0.18327769121887857</c:v>
                </c:pt>
                <c:pt idx="183">
                  <c:v>0.17712222499206731</c:v>
                </c:pt>
                <c:pt idx="184">
                  <c:v>0.15783638139038889</c:v>
                </c:pt>
                <c:pt idx="185">
                  <c:v>0.11732595573815986</c:v>
                </c:pt>
                <c:pt idx="186">
                  <c:v>0.28173446027741555</c:v>
                </c:pt>
                <c:pt idx="187">
                  <c:v>0.20919306361837028</c:v>
                </c:pt>
                <c:pt idx="188">
                  <c:v>0.21204286713844828</c:v>
                </c:pt>
                <c:pt idx="189">
                  <c:v>0.22010628127593104</c:v>
                </c:pt>
                <c:pt idx="190">
                  <c:v>0.20485915109537273</c:v>
                </c:pt>
                <c:pt idx="191">
                  <c:v>0.16001354893091235</c:v>
                </c:pt>
                <c:pt idx="192">
                  <c:v>0.14691684000765851</c:v>
                </c:pt>
                <c:pt idx="193">
                  <c:v>0.19587144001510073</c:v>
                </c:pt>
                <c:pt idx="194">
                  <c:v>0.1640570440275369</c:v>
                </c:pt>
                <c:pt idx="195">
                  <c:v>0.29855261050048598</c:v>
                </c:pt>
                <c:pt idx="196">
                  <c:v>0.1705856334460015</c:v>
                </c:pt>
                <c:pt idx="197">
                  <c:v>0.16594455729607441</c:v>
                </c:pt>
                <c:pt idx="198">
                  <c:v>0.18391240230970377</c:v>
                </c:pt>
                <c:pt idx="199">
                  <c:v>0.30579122379257312</c:v>
                </c:pt>
                <c:pt idx="200">
                  <c:v>0.19980643277608559</c:v>
                </c:pt>
                <c:pt idx="201">
                  <c:v>0.14807441380819969</c:v>
                </c:pt>
                <c:pt idx="202">
                  <c:v>9.1520735814985057E-2</c:v>
                </c:pt>
                <c:pt idx="203">
                  <c:v>0.25327571773992252</c:v>
                </c:pt>
                <c:pt idx="204">
                  <c:v>0.26057814293239828</c:v>
                </c:pt>
                <c:pt idx="205">
                  <c:v>0.23578501392460322</c:v>
                </c:pt>
                <c:pt idx="206">
                  <c:v>0.17510689583553651</c:v>
                </c:pt>
                <c:pt idx="207">
                  <c:v>0.21126490182274121</c:v>
                </c:pt>
                <c:pt idx="208">
                  <c:v>0.13018184217407619</c:v>
                </c:pt>
                <c:pt idx="209">
                  <c:v>0.28141619090415837</c:v>
                </c:pt>
                <c:pt idx="210">
                  <c:v>0.25220993981511081</c:v>
                </c:pt>
                <c:pt idx="211">
                  <c:v>0.21715008810335126</c:v>
                </c:pt>
                <c:pt idx="212">
                  <c:v>0.16117917957917652</c:v>
                </c:pt>
                <c:pt idx="213">
                  <c:v>0.2430617910386319</c:v>
                </c:pt>
                <c:pt idx="214">
                  <c:v>0.19447897909879761</c:v>
                </c:pt>
                <c:pt idx="215">
                  <c:v>0.15506867593613696</c:v>
                </c:pt>
                <c:pt idx="216">
                  <c:v>0.10646275052708287</c:v>
                </c:pt>
                <c:pt idx="217">
                  <c:v>0.30073845381760378</c:v>
                </c:pt>
                <c:pt idx="218">
                  <c:v>0.11093069871193934</c:v>
                </c:pt>
                <c:pt idx="219">
                  <c:v>0.10812700680946143</c:v>
                </c:pt>
                <c:pt idx="220">
                  <c:v>0.27941725475561613</c:v>
                </c:pt>
                <c:pt idx="221">
                  <c:v>0.13197679354553501</c:v>
                </c:pt>
                <c:pt idx="222">
                  <c:v>0.30880303933277048</c:v>
                </c:pt>
                <c:pt idx="223">
                  <c:v>0.2096468343022419</c:v>
                </c:pt>
                <c:pt idx="224">
                  <c:v>0.28556231512880303</c:v>
                </c:pt>
                <c:pt idx="225">
                  <c:v>0.19889815995287377</c:v>
                </c:pt>
                <c:pt idx="226">
                  <c:v>0.23680933154639885</c:v>
                </c:pt>
                <c:pt idx="227">
                  <c:v>0.2513177005851186</c:v>
                </c:pt>
                <c:pt idx="228">
                  <c:v>0.10655999801308147</c:v>
                </c:pt>
                <c:pt idx="229">
                  <c:v>0.15222867967596751</c:v>
                </c:pt>
                <c:pt idx="230">
                  <c:v>0.21965809231214917</c:v>
                </c:pt>
                <c:pt idx="231">
                  <c:v>0.13248816617521011</c:v>
                </c:pt>
                <c:pt idx="232">
                  <c:v>0.28263070766752524</c:v>
                </c:pt>
                <c:pt idx="233">
                  <c:v>0.18648867174452241</c:v>
                </c:pt>
                <c:pt idx="234">
                  <c:v>0.17949708249963897</c:v>
                </c:pt>
                <c:pt idx="235">
                  <c:v>0.2111631809584337</c:v>
                </c:pt>
                <c:pt idx="236">
                  <c:v>0.26720323187323136</c:v>
                </c:pt>
                <c:pt idx="237">
                  <c:v>0.21224235642071423</c:v>
                </c:pt>
                <c:pt idx="238">
                  <c:v>0.24859154308074266</c:v>
                </c:pt>
                <c:pt idx="239">
                  <c:v>0.30232740394250046</c:v>
                </c:pt>
                <c:pt idx="240">
                  <c:v>0.20563765307315887</c:v>
                </c:pt>
                <c:pt idx="241">
                  <c:v>0.13166902708908315</c:v>
                </c:pt>
                <c:pt idx="242">
                  <c:v>0.1545065340936482</c:v>
                </c:pt>
                <c:pt idx="243">
                  <c:v>0.18859774485559516</c:v>
                </c:pt>
                <c:pt idx="244">
                  <c:v>0.16031476232506947</c:v>
                </c:pt>
                <c:pt idx="245">
                  <c:v>0.31758526525689751</c:v>
                </c:pt>
                <c:pt idx="246">
                  <c:v>0.18976460252464991</c:v>
                </c:pt>
                <c:pt idx="247">
                  <c:v>0.23798174046119197</c:v>
                </c:pt>
                <c:pt idx="248">
                  <c:v>0.16833019319719697</c:v>
                </c:pt>
                <c:pt idx="249">
                  <c:v>0.15713707466774321</c:v>
                </c:pt>
                <c:pt idx="250">
                  <c:v>0.22248866467536108</c:v>
                </c:pt>
                <c:pt idx="251">
                  <c:v>0.35607135781763904</c:v>
                </c:pt>
                <c:pt idx="252">
                  <c:v>0.24825008824679831</c:v>
                </c:pt>
                <c:pt idx="253">
                  <c:v>0.28993139737521245</c:v>
                </c:pt>
                <c:pt idx="254">
                  <c:v>0.31917967302960137</c:v>
                </c:pt>
                <c:pt idx="255">
                  <c:v>0.12893528758638162</c:v>
                </c:pt>
                <c:pt idx="256">
                  <c:v>0.25606029557461985</c:v>
                </c:pt>
                <c:pt idx="257">
                  <c:v>0.2770342959192022</c:v>
                </c:pt>
                <c:pt idx="258">
                  <c:v>0.18305465972883828</c:v>
                </c:pt>
                <c:pt idx="259">
                  <c:v>0.18162050861331103</c:v>
                </c:pt>
                <c:pt idx="260">
                  <c:v>0.32579211997532542</c:v>
                </c:pt>
                <c:pt idx="261">
                  <c:v>0.33705764047562964</c:v>
                </c:pt>
                <c:pt idx="262">
                  <c:v>0.28190492151410068</c:v>
                </c:pt>
                <c:pt idx="263">
                  <c:v>0.14433048299419138</c:v>
                </c:pt>
                <c:pt idx="264">
                  <c:v>0.25039993189942589</c:v>
                </c:pt>
                <c:pt idx="265">
                  <c:v>0.1620178798118361</c:v>
                </c:pt>
                <c:pt idx="266">
                  <c:v>0.39838909732515065</c:v>
                </c:pt>
                <c:pt idx="267">
                  <c:v>0.20652560594107422</c:v>
                </c:pt>
                <c:pt idx="268">
                  <c:v>9.570486310359784E-2</c:v>
                </c:pt>
                <c:pt idx="269">
                  <c:v>0.27002991106504137</c:v>
                </c:pt>
                <c:pt idx="270">
                  <c:v>0.33541623360828715</c:v>
                </c:pt>
                <c:pt idx="271">
                  <c:v>0.19792060897881869</c:v>
                </c:pt>
                <c:pt idx="272">
                  <c:v>0.14701924115765461</c:v>
                </c:pt>
                <c:pt idx="273">
                  <c:v>0.28842587807049969</c:v>
                </c:pt>
                <c:pt idx="274">
                  <c:v>0.16024298566405604</c:v>
                </c:pt>
                <c:pt idx="275">
                  <c:v>0.14195209699164427</c:v>
                </c:pt>
                <c:pt idx="276">
                  <c:v>0.18789124382119118</c:v>
                </c:pt>
                <c:pt idx="277">
                  <c:v>0.24894956879229263</c:v>
                </c:pt>
                <c:pt idx="278">
                  <c:v>0.16783307315369031</c:v>
                </c:pt>
                <c:pt idx="279">
                  <c:v>0.28706635563235405</c:v>
                </c:pt>
                <c:pt idx="280">
                  <c:v>0.30894257281333642</c:v>
                </c:pt>
                <c:pt idx="281">
                  <c:v>0.17180514052194984</c:v>
                </c:pt>
                <c:pt idx="282">
                  <c:v>0.27464151644921092</c:v>
                </c:pt>
                <c:pt idx="283">
                  <c:v>0.13137251939239278</c:v>
                </c:pt>
                <c:pt idx="284">
                  <c:v>0.27497760356901713</c:v>
                </c:pt>
                <c:pt idx="285">
                  <c:v>0.30265884947129285</c:v>
                </c:pt>
                <c:pt idx="286">
                  <c:v>0.26719037190131778</c:v>
                </c:pt>
                <c:pt idx="287">
                  <c:v>0.22836423345816867</c:v>
                </c:pt>
                <c:pt idx="288">
                  <c:v>0.21551860785093438</c:v>
                </c:pt>
                <c:pt idx="289">
                  <c:v>0.31855824139879146</c:v>
                </c:pt>
                <c:pt idx="290">
                  <c:v>0.15710257725695922</c:v>
                </c:pt>
                <c:pt idx="291">
                  <c:v>0.16186643185366204</c:v>
                </c:pt>
                <c:pt idx="292">
                  <c:v>0.23098254593368309</c:v>
                </c:pt>
                <c:pt idx="293">
                  <c:v>0.14965186031629113</c:v>
                </c:pt>
                <c:pt idx="294">
                  <c:v>0.18776724619964041</c:v>
                </c:pt>
                <c:pt idx="295">
                  <c:v>0.27294363503680585</c:v>
                </c:pt>
                <c:pt idx="296">
                  <c:v>9.8709097554578656E-2</c:v>
                </c:pt>
                <c:pt idx="297">
                  <c:v>0.24231668539833853</c:v>
                </c:pt>
                <c:pt idx="298">
                  <c:v>0.16028824655005738</c:v>
                </c:pt>
                <c:pt idx="299">
                  <c:v>0.14139178743190658</c:v>
                </c:pt>
                <c:pt idx="300">
                  <c:v>0.23049134947047251</c:v>
                </c:pt>
                <c:pt idx="301">
                  <c:v>0.15008185980816197</c:v>
                </c:pt>
                <c:pt idx="302">
                  <c:v>0.21545813657478133</c:v>
                </c:pt>
                <c:pt idx="303">
                  <c:v>0.35287281439196505</c:v>
                </c:pt>
                <c:pt idx="304">
                  <c:v>0.23951427538628714</c:v>
                </c:pt>
                <c:pt idx="305">
                  <c:v>0.22308668079199143</c:v>
                </c:pt>
                <c:pt idx="306">
                  <c:v>0.31510121013508219</c:v>
                </c:pt>
                <c:pt idx="307">
                  <c:v>0.13209346611434561</c:v>
                </c:pt>
                <c:pt idx="308">
                  <c:v>0.38431956683259749</c:v>
                </c:pt>
                <c:pt idx="309">
                  <c:v>0.15702474863163754</c:v>
                </c:pt>
                <c:pt idx="310">
                  <c:v>0.40213173060485047</c:v>
                </c:pt>
                <c:pt idx="311">
                  <c:v>0.21925770816041393</c:v>
                </c:pt>
                <c:pt idx="312">
                  <c:v>0.21712709376988809</c:v>
                </c:pt>
                <c:pt idx="313">
                  <c:v>0.32578500238193714</c:v>
                </c:pt>
                <c:pt idx="314">
                  <c:v>0.30885520924509696</c:v>
                </c:pt>
                <c:pt idx="315">
                  <c:v>0.16303431876376206</c:v>
                </c:pt>
                <c:pt idx="316">
                  <c:v>0.12799289032152267</c:v>
                </c:pt>
                <c:pt idx="317">
                  <c:v>0.1877372598674725</c:v>
                </c:pt>
                <c:pt idx="318">
                  <c:v>0.29198029303922401</c:v>
                </c:pt>
                <c:pt idx="319">
                  <c:v>0.14970567715144772</c:v>
                </c:pt>
                <c:pt idx="320">
                  <c:v>0.25361073251464344</c:v>
                </c:pt>
                <c:pt idx="321">
                  <c:v>0.15771893138428311</c:v>
                </c:pt>
                <c:pt idx="322">
                  <c:v>0.22659799918072304</c:v>
                </c:pt>
                <c:pt idx="323">
                  <c:v>0.17865208425078122</c:v>
                </c:pt>
                <c:pt idx="324">
                  <c:v>0.21125185156437232</c:v>
                </c:pt>
                <c:pt idx="325">
                  <c:v>0.35243195471875172</c:v>
                </c:pt>
                <c:pt idx="326">
                  <c:v>0.12886720539720931</c:v>
                </c:pt>
                <c:pt idx="327">
                  <c:v>0.14003513828213304</c:v>
                </c:pt>
                <c:pt idx="328">
                  <c:v>0.18251876177163465</c:v>
                </c:pt>
                <c:pt idx="329">
                  <c:v>0.17639738775230715</c:v>
                </c:pt>
                <c:pt idx="330">
                  <c:v>0.26225472085953649</c:v>
                </c:pt>
                <c:pt idx="331">
                  <c:v>0.13420910259396854</c:v>
                </c:pt>
                <c:pt idx="332">
                  <c:v>0.18772563386287516</c:v>
                </c:pt>
                <c:pt idx="333">
                  <c:v>0.27997379186573423</c:v>
                </c:pt>
                <c:pt idx="334">
                  <c:v>0.11700250606617428</c:v>
                </c:pt>
                <c:pt idx="335">
                  <c:v>0.14797559041986605</c:v>
                </c:pt>
                <c:pt idx="336">
                  <c:v>0.29018933495130073</c:v>
                </c:pt>
                <c:pt idx="337">
                  <c:v>0.1837325470571459</c:v>
                </c:pt>
                <c:pt idx="338">
                  <c:v>0.24878496334424077</c:v>
                </c:pt>
                <c:pt idx="339">
                  <c:v>0.15720380863733835</c:v>
                </c:pt>
                <c:pt idx="340">
                  <c:v>0.24506207735981073</c:v>
                </c:pt>
                <c:pt idx="341">
                  <c:v>0.30220841617338984</c:v>
                </c:pt>
                <c:pt idx="342">
                  <c:v>0.12456815071842259</c:v>
                </c:pt>
                <c:pt idx="343">
                  <c:v>9.9245011547706166E-2</c:v>
                </c:pt>
                <c:pt idx="344">
                  <c:v>0.12033696480450067</c:v>
                </c:pt>
                <c:pt idx="345">
                  <c:v>0.22985598951911054</c:v>
                </c:pt>
                <c:pt idx="346">
                  <c:v>0.15672222509341158</c:v>
                </c:pt>
                <c:pt idx="347">
                  <c:v>0.15179695628811071</c:v>
                </c:pt>
                <c:pt idx="348">
                  <c:v>0.23814682281468477</c:v>
                </c:pt>
                <c:pt idx="349">
                  <c:v>0.10658556453211225</c:v>
                </c:pt>
                <c:pt idx="350">
                  <c:v>0.24283910087486427</c:v>
                </c:pt>
                <c:pt idx="351">
                  <c:v>0.25407143675764043</c:v>
                </c:pt>
                <c:pt idx="352">
                  <c:v>0.21425644355219003</c:v>
                </c:pt>
                <c:pt idx="353">
                  <c:v>0.20510708961365254</c:v>
                </c:pt>
                <c:pt idx="354">
                  <c:v>0.26765301609554287</c:v>
                </c:pt>
                <c:pt idx="355">
                  <c:v>0.11635182410438936</c:v>
                </c:pt>
                <c:pt idx="356">
                  <c:v>0.11675607041834635</c:v>
                </c:pt>
                <c:pt idx="357">
                  <c:v>0.20464399035779562</c:v>
                </c:pt>
                <c:pt idx="358">
                  <c:v>0.11857658845699932</c:v>
                </c:pt>
                <c:pt idx="359">
                  <c:v>0.14734554083778373</c:v>
                </c:pt>
                <c:pt idx="360">
                  <c:v>0.19186477018530831</c:v>
                </c:pt>
                <c:pt idx="361">
                  <c:v>0.19562537493296089</c:v>
                </c:pt>
                <c:pt idx="362">
                  <c:v>0.35603860249706948</c:v>
                </c:pt>
                <c:pt idx="363">
                  <c:v>0.16609812776803165</c:v>
                </c:pt>
                <c:pt idx="364">
                  <c:v>0.1578361481547926</c:v>
                </c:pt>
                <c:pt idx="365">
                  <c:v>0.1908418642225056</c:v>
                </c:pt>
                <c:pt idx="366">
                  <c:v>0.1892325612502021</c:v>
                </c:pt>
                <c:pt idx="367">
                  <c:v>0.15999880396200844</c:v>
                </c:pt>
                <c:pt idx="368">
                  <c:v>0.15146371568529141</c:v>
                </c:pt>
                <c:pt idx="369">
                  <c:v>0.19281542636771196</c:v>
                </c:pt>
                <c:pt idx="370">
                  <c:v>0.30561999200757595</c:v>
                </c:pt>
                <c:pt idx="371">
                  <c:v>0.16046017724455713</c:v>
                </c:pt>
                <c:pt idx="372">
                  <c:v>0.26036944221261149</c:v>
                </c:pt>
                <c:pt idx="373">
                  <c:v>0.22056372861679333</c:v>
                </c:pt>
                <c:pt idx="374">
                  <c:v>0.29822395099751919</c:v>
                </c:pt>
                <c:pt idx="375">
                  <c:v>0.25656722555871858</c:v>
                </c:pt>
                <c:pt idx="376">
                  <c:v>0.11815176760602167</c:v>
                </c:pt>
                <c:pt idx="377">
                  <c:v>0.12263198828480509</c:v>
                </c:pt>
                <c:pt idx="378">
                  <c:v>0.24138378336196245</c:v>
                </c:pt>
                <c:pt idx="379">
                  <c:v>0.12482468060896447</c:v>
                </c:pt>
                <c:pt idx="380">
                  <c:v>0.30932396235255338</c:v>
                </c:pt>
                <c:pt idx="381">
                  <c:v>0.23257708762938351</c:v>
                </c:pt>
                <c:pt idx="382">
                  <c:v>0.15690910214416726</c:v>
                </c:pt>
                <c:pt idx="383">
                  <c:v>0.25065645182695223</c:v>
                </c:pt>
                <c:pt idx="384">
                  <c:v>0.25606131126173054</c:v>
                </c:pt>
                <c:pt idx="385">
                  <c:v>0.21963538459580495</c:v>
                </c:pt>
                <c:pt idx="386">
                  <c:v>0.26270088633850569</c:v>
                </c:pt>
                <c:pt idx="387">
                  <c:v>0.19999278521946651</c:v>
                </c:pt>
                <c:pt idx="388">
                  <c:v>0.14804090353302979</c:v>
                </c:pt>
                <c:pt idx="389">
                  <c:v>0.23664095889342018</c:v>
                </c:pt>
                <c:pt idx="390">
                  <c:v>0.30163074359964231</c:v>
                </c:pt>
                <c:pt idx="391">
                  <c:v>0.1335152325541277</c:v>
                </c:pt>
                <c:pt idx="392">
                  <c:v>0.24593495113685046</c:v>
                </c:pt>
                <c:pt idx="393">
                  <c:v>0.24593914188035004</c:v>
                </c:pt>
                <c:pt idx="394">
                  <c:v>0.20683491912255283</c:v>
                </c:pt>
                <c:pt idx="395">
                  <c:v>0.2494610638816076</c:v>
                </c:pt>
                <c:pt idx="396">
                  <c:v>0.15508480620950427</c:v>
                </c:pt>
                <c:pt idx="397">
                  <c:v>0.12011551783109828</c:v>
                </c:pt>
                <c:pt idx="398">
                  <c:v>0.22490999481536914</c:v>
                </c:pt>
                <c:pt idx="399">
                  <c:v>0.2388720446757556</c:v>
                </c:pt>
                <c:pt idx="400">
                  <c:v>9.8825503859242367E-2</c:v>
                </c:pt>
                <c:pt idx="401">
                  <c:v>0.15332959437434338</c:v>
                </c:pt>
                <c:pt idx="402">
                  <c:v>0.32255472440395894</c:v>
                </c:pt>
                <c:pt idx="403">
                  <c:v>0.28079472587036941</c:v>
                </c:pt>
                <c:pt idx="404">
                  <c:v>0.30209410715671009</c:v>
                </c:pt>
                <c:pt idx="405">
                  <c:v>0.25553407641663228</c:v>
                </c:pt>
                <c:pt idx="406">
                  <c:v>0.26636809062475375</c:v>
                </c:pt>
                <c:pt idx="407">
                  <c:v>0.11540815834619299</c:v>
                </c:pt>
                <c:pt idx="408">
                  <c:v>0.14691234748502563</c:v>
                </c:pt>
                <c:pt idx="409">
                  <c:v>0.33885773027030591</c:v>
                </c:pt>
                <c:pt idx="410">
                  <c:v>0.30539337799681482</c:v>
                </c:pt>
                <c:pt idx="411">
                  <c:v>0.2025384102862004</c:v>
                </c:pt>
                <c:pt idx="412">
                  <c:v>0.17106293700250538</c:v>
                </c:pt>
                <c:pt idx="413">
                  <c:v>0.32846216761849983</c:v>
                </c:pt>
                <c:pt idx="414">
                  <c:v>0.26804690463386999</c:v>
                </c:pt>
                <c:pt idx="415">
                  <c:v>0.14652736886941892</c:v>
                </c:pt>
                <c:pt idx="416">
                  <c:v>0.25620917656615688</c:v>
                </c:pt>
                <c:pt idx="417">
                  <c:v>0.17847453566930913</c:v>
                </c:pt>
                <c:pt idx="418">
                  <c:v>0.23847944748578781</c:v>
                </c:pt>
                <c:pt idx="419">
                  <c:v>0.33678491895579143</c:v>
                </c:pt>
                <c:pt idx="420">
                  <c:v>0.21990999047222176</c:v>
                </c:pt>
                <c:pt idx="421">
                  <c:v>0.14214553854436357</c:v>
                </c:pt>
                <c:pt idx="422">
                  <c:v>0.16101606819670664</c:v>
                </c:pt>
                <c:pt idx="423">
                  <c:v>0.14692466351686917</c:v>
                </c:pt>
                <c:pt idx="424">
                  <c:v>0.22066181366594911</c:v>
                </c:pt>
                <c:pt idx="425">
                  <c:v>0.22999464801197847</c:v>
                </c:pt>
                <c:pt idx="426">
                  <c:v>0.2573935484512247</c:v>
                </c:pt>
                <c:pt idx="427">
                  <c:v>9.4218226701246813E-2</c:v>
                </c:pt>
                <c:pt idx="428">
                  <c:v>0.14347670222283254</c:v>
                </c:pt>
                <c:pt idx="429">
                  <c:v>0.21977673024302294</c:v>
                </c:pt>
                <c:pt idx="430">
                  <c:v>0.21367355023037904</c:v>
                </c:pt>
                <c:pt idx="431">
                  <c:v>0.3063428331462878</c:v>
                </c:pt>
                <c:pt idx="432">
                  <c:v>0.19398327164534823</c:v>
                </c:pt>
                <c:pt idx="433">
                  <c:v>0.15874441975425052</c:v>
                </c:pt>
                <c:pt idx="434">
                  <c:v>0.29077971553465914</c:v>
                </c:pt>
                <c:pt idx="435">
                  <c:v>0.25596087778005433</c:v>
                </c:pt>
                <c:pt idx="436">
                  <c:v>0.23876418608430505</c:v>
                </c:pt>
                <c:pt idx="437">
                  <c:v>0.15338366259903022</c:v>
                </c:pt>
                <c:pt idx="438">
                  <c:v>0.25955360881852618</c:v>
                </c:pt>
                <c:pt idx="439">
                  <c:v>0.32776563268717296</c:v>
                </c:pt>
                <c:pt idx="440">
                  <c:v>0.19399765726601154</c:v>
                </c:pt>
                <c:pt idx="441">
                  <c:v>0.25873892036424778</c:v>
                </c:pt>
                <c:pt idx="442">
                  <c:v>0.18410582494851738</c:v>
                </c:pt>
                <c:pt idx="443">
                  <c:v>0.1359105222844201</c:v>
                </c:pt>
                <c:pt idx="444">
                  <c:v>0.15096091566577535</c:v>
                </c:pt>
                <c:pt idx="445">
                  <c:v>0.11100751660308421</c:v>
                </c:pt>
                <c:pt idx="446">
                  <c:v>0.19232750166661802</c:v>
                </c:pt>
                <c:pt idx="447">
                  <c:v>0.31052366354657013</c:v>
                </c:pt>
                <c:pt idx="448">
                  <c:v>0.2052279441964272</c:v>
                </c:pt>
                <c:pt idx="449">
                  <c:v>0.16903334851719759</c:v>
                </c:pt>
                <c:pt idx="450">
                  <c:v>0.31777797104118721</c:v>
                </c:pt>
                <c:pt idx="451">
                  <c:v>0.33987018362755445</c:v>
                </c:pt>
                <c:pt idx="452">
                  <c:v>0.18241219910815196</c:v>
                </c:pt>
                <c:pt idx="453">
                  <c:v>0.30427013987739704</c:v>
                </c:pt>
                <c:pt idx="454">
                  <c:v>0.36817912293162736</c:v>
                </c:pt>
                <c:pt idx="455">
                  <c:v>0.1485870663678682</c:v>
                </c:pt>
                <c:pt idx="456">
                  <c:v>0.13283331271165247</c:v>
                </c:pt>
                <c:pt idx="457">
                  <c:v>0.25223013981738734</c:v>
                </c:pt>
                <c:pt idx="458">
                  <c:v>0.12655073925923574</c:v>
                </c:pt>
                <c:pt idx="459">
                  <c:v>0.1838587007584041</c:v>
                </c:pt>
                <c:pt idx="460">
                  <c:v>0.27355194508772945</c:v>
                </c:pt>
                <c:pt idx="461">
                  <c:v>0.22080715239066234</c:v>
                </c:pt>
                <c:pt idx="462">
                  <c:v>0.30108031625393067</c:v>
                </c:pt>
                <c:pt idx="463">
                  <c:v>0.34703911796588471</c:v>
                </c:pt>
                <c:pt idx="464">
                  <c:v>0.16792846654657326</c:v>
                </c:pt>
                <c:pt idx="465">
                  <c:v>0.23725888494537797</c:v>
                </c:pt>
                <c:pt idx="466">
                  <c:v>0.27674425150416521</c:v>
                </c:pt>
                <c:pt idx="467">
                  <c:v>0.33275139231458284</c:v>
                </c:pt>
                <c:pt idx="468">
                  <c:v>0.13188086623141101</c:v>
                </c:pt>
                <c:pt idx="469">
                  <c:v>0.12907392296803966</c:v>
                </c:pt>
                <c:pt idx="470">
                  <c:v>0.11041746684392927</c:v>
                </c:pt>
                <c:pt idx="471">
                  <c:v>0.21195448421883886</c:v>
                </c:pt>
                <c:pt idx="472">
                  <c:v>0.19187321215952463</c:v>
                </c:pt>
                <c:pt idx="473">
                  <c:v>0.31711719298994895</c:v>
                </c:pt>
                <c:pt idx="474">
                  <c:v>0.15999784128923675</c:v>
                </c:pt>
                <c:pt idx="475">
                  <c:v>0.22487307227102088</c:v>
                </c:pt>
                <c:pt idx="476">
                  <c:v>0.162819108718774</c:v>
                </c:pt>
                <c:pt idx="477">
                  <c:v>0.27222530054219635</c:v>
                </c:pt>
                <c:pt idx="478">
                  <c:v>0.26188831094583259</c:v>
                </c:pt>
                <c:pt idx="479">
                  <c:v>0.11420459115642313</c:v>
                </c:pt>
                <c:pt idx="480">
                  <c:v>0.23852985036822416</c:v>
                </c:pt>
                <c:pt idx="481">
                  <c:v>0.10911885879267999</c:v>
                </c:pt>
                <c:pt idx="482">
                  <c:v>0.32403257188976103</c:v>
                </c:pt>
                <c:pt idx="483">
                  <c:v>0.1651659924944108</c:v>
                </c:pt>
                <c:pt idx="484">
                  <c:v>0.24672018106336155</c:v>
                </c:pt>
                <c:pt idx="485">
                  <c:v>0.16621829911215238</c:v>
                </c:pt>
                <c:pt idx="486">
                  <c:v>0.27686681362654686</c:v>
                </c:pt>
                <c:pt idx="487">
                  <c:v>0.15220657967823828</c:v>
                </c:pt>
                <c:pt idx="488">
                  <c:v>0.29170655477612289</c:v>
                </c:pt>
                <c:pt idx="489">
                  <c:v>0.1298787424743707</c:v>
                </c:pt>
                <c:pt idx="490">
                  <c:v>0.11196547698479158</c:v>
                </c:pt>
                <c:pt idx="491">
                  <c:v>0.32745013393237893</c:v>
                </c:pt>
                <c:pt idx="492">
                  <c:v>0.21330282195620479</c:v>
                </c:pt>
                <c:pt idx="493">
                  <c:v>0.30418013195583482</c:v>
                </c:pt>
                <c:pt idx="494">
                  <c:v>0.31369806945680401</c:v>
                </c:pt>
                <c:pt idx="495">
                  <c:v>0.17002023480025577</c:v>
                </c:pt>
                <c:pt idx="496">
                  <c:v>0.21645149265145264</c:v>
                </c:pt>
                <c:pt idx="497">
                  <c:v>0.19647285768750625</c:v>
                </c:pt>
                <c:pt idx="498">
                  <c:v>0.27587970827091091</c:v>
                </c:pt>
                <c:pt idx="499">
                  <c:v>0.25395929376438053</c:v>
                </c:pt>
                <c:pt idx="500">
                  <c:v>0.26922522551692302</c:v>
                </c:pt>
              </c:numCache>
            </c:numRef>
          </c:xVal>
          <c:yVal>
            <c:numRef>
              <c:f>'frontiers, weights, CALs'!$M$34:$M$534</c:f>
              <c:numCache>
                <c:formatCode>0.00%</c:formatCode>
                <c:ptCount val="501"/>
                <c:pt idx="0">
                  <c:v>6.8000000000000005E-2</c:v>
                </c:pt>
                <c:pt idx="1">
                  <c:v>8.6199999999999985E-2</c:v>
                </c:pt>
                <c:pt idx="2">
                  <c:v>0.10969999999999999</c:v>
                </c:pt>
                <c:pt idx="3">
                  <c:v>0.1056</c:v>
                </c:pt>
                <c:pt idx="4">
                  <c:v>0.1207</c:v>
                </c:pt>
                <c:pt idx="5">
                  <c:v>9.0399999999999994E-2</c:v>
                </c:pt>
                <c:pt idx="6">
                  <c:v>0.1148</c:v>
                </c:pt>
                <c:pt idx="7">
                  <c:v>0.11640000000000002</c:v>
                </c:pt>
                <c:pt idx="8">
                  <c:v>0.13590000000000002</c:v>
                </c:pt>
                <c:pt idx="9">
                  <c:v>7.2099999999999997E-2</c:v>
                </c:pt>
                <c:pt idx="10">
                  <c:v>0.1109</c:v>
                </c:pt>
                <c:pt idx="11">
                  <c:v>9.6700000000000008E-2</c:v>
                </c:pt>
                <c:pt idx="12">
                  <c:v>0.10400000000000001</c:v>
                </c:pt>
                <c:pt idx="13">
                  <c:v>0.10880000000000001</c:v>
                </c:pt>
                <c:pt idx="14">
                  <c:v>0.13919999999999996</c:v>
                </c:pt>
                <c:pt idx="15">
                  <c:v>8.2799999999999985E-2</c:v>
                </c:pt>
                <c:pt idx="16">
                  <c:v>9.1300000000000006E-2</c:v>
                </c:pt>
                <c:pt idx="17">
                  <c:v>0.11370000000000001</c:v>
                </c:pt>
                <c:pt idx="18">
                  <c:v>0.11269999999999998</c:v>
                </c:pt>
                <c:pt idx="19">
                  <c:v>0.13830000000000001</c:v>
                </c:pt>
                <c:pt idx="20">
                  <c:v>7.3399999999999993E-2</c:v>
                </c:pt>
                <c:pt idx="21">
                  <c:v>7.7899999999999997E-2</c:v>
                </c:pt>
                <c:pt idx="22">
                  <c:v>8.6400000000000005E-2</c:v>
                </c:pt>
                <c:pt idx="23">
                  <c:v>8.7200000000000014E-2</c:v>
                </c:pt>
                <c:pt idx="24">
                  <c:v>9.6100000000000005E-2</c:v>
                </c:pt>
                <c:pt idx="25">
                  <c:v>0.1381</c:v>
                </c:pt>
                <c:pt idx="26">
                  <c:v>8.7899999999999992E-2</c:v>
                </c:pt>
                <c:pt idx="27">
                  <c:v>0.1113</c:v>
                </c:pt>
                <c:pt idx="28">
                  <c:v>9.7000000000000003E-2</c:v>
                </c:pt>
                <c:pt idx="29">
                  <c:v>0.15279999999999999</c:v>
                </c:pt>
                <c:pt idx="30">
                  <c:v>0.12180000000000001</c:v>
                </c:pt>
                <c:pt idx="31">
                  <c:v>9.6200000000000008E-2</c:v>
                </c:pt>
                <c:pt idx="32">
                  <c:v>7.6700000000000004E-2</c:v>
                </c:pt>
                <c:pt idx="33">
                  <c:v>0.10370000000000001</c:v>
                </c:pt>
                <c:pt idx="34">
                  <c:v>6.6000000000000003E-2</c:v>
                </c:pt>
                <c:pt idx="35">
                  <c:v>0.16040000000000001</c:v>
                </c:pt>
                <c:pt idx="36">
                  <c:v>0.12310000000000001</c:v>
                </c:pt>
                <c:pt idx="37">
                  <c:v>0.10979999999999999</c:v>
                </c:pt>
                <c:pt idx="38">
                  <c:v>6.5900000000000014E-2</c:v>
                </c:pt>
                <c:pt idx="39">
                  <c:v>9.9000000000000005E-2</c:v>
                </c:pt>
                <c:pt idx="40">
                  <c:v>0.13540000000000002</c:v>
                </c:pt>
                <c:pt idx="41">
                  <c:v>7.2200000000000014E-2</c:v>
                </c:pt>
                <c:pt idx="42">
                  <c:v>8.6400000000000005E-2</c:v>
                </c:pt>
                <c:pt idx="43">
                  <c:v>0.1179</c:v>
                </c:pt>
                <c:pt idx="44">
                  <c:v>0.14939999999999998</c:v>
                </c:pt>
                <c:pt idx="45">
                  <c:v>8.72E-2</c:v>
                </c:pt>
                <c:pt idx="46">
                  <c:v>0.1137</c:v>
                </c:pt>
                <c:pt idx="47">
                  <c:v>0.1056</c:v>
                </c:pt>
                <c:pt idx="48">
                  <c:v>9.7200000000000009E-2</c:v>
                </c:pt>
                <c:pt idx="49">
                  <c:v>8.3100000000000007E-2</c:v>
                </c:pt>
                <c:pt idx="50">
                  <c:v>0.11289999999999999</c:v>
                </c:pt>
                <c:pt idx="51">
                  <c:v>0.1188</c:v>
                </c:pt>
                <c:pt idx="52">
                  <c:v>7.0999999999999994E-2</c:v>
                </c:pt>
                <c:pt idx="53">
                  <c:v>0.12080000000000002</c:v>
                </c:pt>
                <c:pt idx="54">
                  <c:v>0.1341</c:v>
                </c:pt>
                <c:pt idx="55">
                  <c:v>0.1148</c:v>
                </c:pt>
                <c:pt idx="56">
                  <c:v>8.1000000000000003E-2</c:v>
                </c:pt>
                <c:pt idx="57">
                  <c:v>0.12</c:v>
                </c:pt>
                <c:pt idx="58">
                  <c:v>0.1338</c:v>
                </c:pt>
                <c:pt idx="59">
                  <c:v>0.1104</c:v>
                </c:pt>
                <c:pt idx="60">
                  <c:v>0.10920000000000001</c:v>
                </c:pt>
                <c:pt idx="61">
                  <c:v>0.11339999999999999</c:v>
                </c:pt>
                <c:pt idx="62">
                  <c:v>0.11700000000000001</c:v>
                </c:pt>
                <c:pt idx="63">
                  <c:v>7.22E-2</c:v>
                </c:pt>
                <c:pt idx="64">
                  <c:v>9.2600000000000002E-2</c:v>
                </c:pt>
                <c:pt idx="65">
                  <c:v>0.1142</c:v>
                </c:pt>
                <c:pt idx="66">
                  <c:v>0.10059999999999999</c:v>
                </c:pt>
                <c:pt idx="67">
                  <c:v>9.1999999999999998E-2</c:v>
                </c:pt>
                <c:pt idx="68">
                  <c:v>0.12190000000000001</c:v>
                </c:pt>
                <c:pt idx="69">
                  <c:v>0.15449999999999997</c:v>
                </c:pt>
                <c:pt idx="70">
                  <c:v>0.14290000000000003</c:v>
                </c:pt>
                <c:pt idx="71">
                  <c:v>0.1134</c:v>
                </c:pt>
                <c:pt idx="72">
                  <c:v>6.0400000000000009E-2</c:v>
                </c:pt>
                <c:pt idx="73">
                  <c:v>0.12780000000000002</c:v>
                </c:pt>
                <c:pt idx="74">
                  <c:v>9.3500000000000014E-2</c:v>
                </c:pt>
                <c:pt idx="75">
                  <c:v>0.12059999999999998</c:v>
                </c:pt>
                <c:pt idx="76">
                  <c:v>0.11610000000000001</c:v>
                </c:pt>
                <c:pt idx="77">
                  <c:v>0.1487</c:v>
                </c:pt>
                <c:pt idx="78">
                  <c:v>9.1199999999999989E-2</c:v>
                </c:pt>
                <c:pt idx="79">
                  <c:v>0.14300000000000002</c:v>
                </c:pt>
                <c:pt idx="80">
                  <c:v>0.12869999999999998</c:v>
                </c:pt>
                <c:pt idx="81">
                  <c:v>0.12910000000000002</c:v>
                </c:pt>
                <c:pt idx="82">
                  <c:v>0.11859999999999998</c:v>
                </c:pt>
                <c:pt idx="83">
                  <c:v>9.7199999999999995E-2</c:v>
                </c:pt>
                <c:pt idx="84">
                  <c:v>0.1019</c:v>
                </c:pt>
                <c:pt idx="85">
                  <c:v>0.1331</c:v>
                </c:pt>
                <c:pt idx="86">
                  <c:v>8.5600000000000009E-2</c:v>
                </c:pt>
                <c:pt idx="87">
                  <c:v>0.11549999999999999</c:v>
                </c:pt>
                <c:pt idx="88">
                  <c:v>0.11989999999999998</c:v>
                </c:pt>
                <c:pt idx="89">
                  <c:v>6.7299999999999999E-2</c:v>
                </c:pt>
                <c:pt idx="90">
                  <c:v>0.14129999999999998</c:v>
                </c:pt>
                <c:pt idx="91">
                  <c:v>0.1203</c:v>
                </c:pt>
                <c:pt idx="92">
                  <c:v>0.1328</c:v>
                </c:pt>
                <c:pt idx="93">
                  <c:v>7.669999999999999E-2</c:v>
                </c:pt>
                <c:pt idx="94">
                  <c:v>0.11549999999999999</c:v>
                </c:pt>
                <c:pt idx="95">
                  <c:v>0.10830000000000001</c:v>
                </c:pt>
                <c:pt idx="96">
                  <c:v>8.8000000000000023E-2</c:v>
                </c:pt>
                <c:pt idx="97">
                  <c:v>0.13589999999999999</c:v>
                </c:pt>
                <c:pt idx="98">
                  <c:v>0.12769999999999998</c:v>
                </c:pt>
                <c:pt idx="99">
                  <c:v>9.3100000000000002E-2</c:v>
                </c:pt>
                <c:pt idx="100">
                  <c:v>0.129</c:v>
                </c:pt>
                <c:pt idx="101">
                  <c:v>0.10050000000000001</c:v>
                </c:pt>
                <c:pt idx="102">
                  <c:v>9.3099999999999988E-2</c:v>
                </c:pt>
                <c:pt idx="103">
                  <c:v>0.11849999999999999</c:v>
                </c:pt>
                <c:pt idx="104">
                  <c:v>0.11929999999999999</c:v>
                </c:pt>
                <c:pt idx="105">
                  <c:v>9.2200000000000004E-2</c:v>
                </c:pt>
                <c:pt idx="106">
                  <c:v>9.4099999999999989E-2</c:v>
                </c:pt>
                <c:pt idx="107">
                  <c:v>9.7500000000000003E-2</c:v>
                </c:pt>
                <c:pt idx="108">
                  <c:v>0.10639999999999999</c:v>
                </c:pt>
                <c:pt idx="109">
                  <c:v>0.1018</c:v>
                </c:pt>
                <c:pt idx="110">
                  <c:v>0.15360000000000001</c:v>
                </c:pt>
                <c:pt idx="111">
                  <c:v>0.12130000000000001</c:v>
                </c:pt>
                <c:pt idx="112">
                  <c:v>9.2799999999999994E-2</c:v>
                </c:pt>
                <c:pt idx="113">
                  <c:v>9.8699999999999996E-2</c:v>
                </c:pt>
                <c:pt idx="114">
                  <c:v>9.669999999999998E-2</c:v>
                </c:pt>
                <c:pt idx="115">
                  <c:v>0.10559999999999999</c:v>
                </c:pt>
                <c:pt idx="116">
                  <c:v>0.1109</c:v>
                </c:pt>
                <c:pt idx="117">
                  <c:v>0.13370000000000001</c:v>
                </c:pt>
                <c:pt idx="118">
                  <c:v>8.9400000000000007E-2</c:v>
                </c:pt>
                <c:pt idx="119">
                  <c:v>8.9200000000000002E-2</c:v>
                </c:pt>
                <c:pt idx="120">
                  <c:v>7.3999999999999996E-2</c:v>
                </c:pt>
                <c:pt idx="121">
                  <c:v>0.1573</c:v>
                </c:pt>
                <c:pt idx="122">
                  <c:v>8.1900000000000001E-2</c:v>
                </c:pt>
                <c:pt idx="123">
                  <c:v>8.1899999999999987E-2</c:v>
                </c:pt>
                <c:pt idx="124">
                  <c:v>0.1452</c:v>
                </c:pt>
                <c:pt idx="125">
                  <c:v>8.270000000000001E-2</c:v>
                </c:pt>
                <c:pt idx="126">
                  <c:v>8.1600000000000006E-2</c:v>
                </c:pt>
                <c:pt idx="127">
                  <c:v>9.1200000000000003E-2</c:v>
                </c:pt>
                <c:pt idx="128">
                  <c:v>0.13009999999999999</c:v>
                </c:pt>
                <c:pt idx="129">
                  <c:v>9.0700000000000003E-2</c:v>
                </c:pt>
                <c:pt idx="130">
                  <c:v>0.1552</c:v>
                </c:pt>
                <c:pt idx="131">
                  <c:v>0.12429999999999999</c:v>
                </c:pt>
                <c:pt idx="132">
                  <c:v>8.660000000000001E-2</c:v>
                </c:pt>
                <c:pt idx="133">
                  <c:v>8.8700000000000001E-2</c:v>
                </c:pt>
                <c:pt idx="134">
                  <c:v>8.0599999999999991E-2</c:v>
                </c:pt>
                <c:pt idx="135">
                  <c:v>0.12209999999999999</c:v>
                </c:pt>
                <c:pt idx="136">
                  <c:v>9.0799999999999992E-2</c:v>
                </c:pt>
                <c:pt idx="137">
                  <c:v>0.12559999999999999</c:v>
                </c:pt>
                <c:pt idx="138">
                  <c:v>6.2099999999999995E-2</c:v>
                </c:pt>
                <c:pt idx="139">
                  <c:v>0.14229999999999998</c:v>
                </c:pt>
                <c:pt idx="140">
                  <c:v>8.5800000000000001E-2</c:v>
                </c:pt>
                <c:pt idx="141">
                  <c:v>0.11619999999999998</c:v>
                </c:pt>
                <c:pt idx="142">
                  <c:v>9.5000000000000001E-2</c:v>
                </c:pt>
                <c:pt idx="143">
                  <c:v>0.111</c:v>
                </c:pt>
                <c:pt idx="144">
                  <c:v>0.13440000000000002</c:v>
                </c:pt>
                <c:pt idx="145">
                  <c:v>0.06</c:v>
                </c:pt>
                <c:pt idx="146">
                  <c:v>0.10580000000000002</c:v>
                </c:pt>
                <c:pt idx="147">
                  <c:v>0.10009999999999999</c:v>
                </c:pt>
                <c:pt idx="148">
                  <c:v>0.1273</c:v>
                </c:pt>
                <c:pt idx="149">
                  <c:v>0.11310000000000001</c:v>
                </c:pt>
                <c:pt idx="150">
                  <c:v>0.13579999999999998</c:v>
                </c:pt>
                <c:pt idx="151">
                  <c:v>8.8200000000000001E-2</c:v>
                </c:pt>
                <c:pt idx="152">
                  <c:v>0.1203</c:v>
                </c:pt>
                <c:pt idx="153">
                  <c:v>0.111</c:v>
                </c:pt>
                <c:pt idx="154">
                  <c:v>0.10680000000000001</c:v>
                </c:pt>
                <c:pt idx="155">
                  <c:v>0.12659999999999999</c:v>
                </c:pt>
                <c:pt idx="156">
                  <c:v>0.121</c:v>
                </c:pt>
                <c:pt idx="157">
                  <c:v>0.1391</c:v>
                </c:pt>
                <c:pt idx="158">
                  <c:v>8.6000000000000007E-2</c:v>
                </c:pt>
                <c:pt idx="159">
                  <c:v>0.1028</c:v>
                </c:pt>
                <c:pt idx="160">
                  <c:v>0.11499999999999999</c:v>
                </c:pt>
                <c:pt idx="161">
                  <c:v>0.1343</c:v>
                </c:pt>
                <c:pt idx="162">
                  <c:v>0.1089</c:v>
                </c:pt>
                <c:pt idx="163">
                  <c:v>0.1072</c:v>
                </c:pt>
                <c:pt idx="164">
                  <c:v>8.0600000000000005E-2</c:v>
                </c:pt>
                <c:pt idx="165">
                  <c:v>0.14000000000000001</c:v>
                </c:pt>
                <c:pt idx="166">
                  <c:v>0.1263</c:v>
                </c:pt>
                <c:pt idx="167">
                  <c:v>4.9600000000000012E-2</c:v>
                </c:pt>
                <c:pt idx="168">
                  <c:v>0.1036</c:v>
                </c:pt>
                <c:pt idx="169">
                  <c:v>0.123</c:v>
                </c:pt>
                <c:pt idx="170">
                  <c:v>9.9299999999999986E-2</c:v>
                </c:pt>
                <c:pt idx="171">
                  <c:v>0.10019999999999998</c:v>
                </c:pt>
                <c:pt idx="172">
                  <c:v>0.1104</c:v>
                </c:pt>
                <c:pt idx="173">
                  <c:v>0.12340000000000001</c:v>
                </c:pt>
                <c:pt idx="174">
                  <c:v>7.0699999999999999E-2</c:v>
                </c:pt>
                <c:pt idx="175">
                  <c:v>0.14320000000000002</c:v>
                </c:pt>
                <c:pt idx="176">
                  <c:v>0.12659999999999999</c:v>
                </c:pt>
                <c:pt idx="177">
                  <c:v>0.1113</c:v>
                </c:pt>
                <c:pt idx="178">
                  <c:v>7.6600000000000001E-2</c:v>
                </c:pt>
                <c:pt idx="179">
                  <c:v>9.849999999999999E-2</c:v>
                </c:pt>
                <c:pt idx="180">
                  <c:v>0.11720000000000001</c:v>
                </c:pt>
                <c:pt idx="181">
                  <c:v>0.1047</c:v>
                </c:pt>
                <c:pt idx="182">
                  <c:v>0.10449999999999998</c:v>
                </c:pt>
                <c:pt idx="183">
                  <c:v>9.1399999999999981E-2</c:v>
                </c:pt>
                <c:pt idx="184">
                  <c:v>8.8099999999999998E-2</c:v>
                </c:pt>
                <c:pt idx="185">
                  <c:v>7.8300000000000008E-2</c:v>
                </c:pt>
                <c:pt idx="186">
                  <c:v>0.1177</c:v>
                </c:pt>
                <c:pt idx="187">
                  <c:v>0.10730000000000001</c:v>
                </c:pt>
                <c:pt idx="188">
                  <c:v>0.106</c:v>
                </c:pt>
                <c:pt idx="189">
                  <c:v>0.11530000000000001</c:v>
                </c:pt>
                <c:pt idx="190">
                  <c:v>0.11230000000000001</c:v>
                </c:pt>
                <c:pt idx="191">
                  <c:v>8.5599999999999996E-2</c:v>
                </c:pt>
                <c:pt idx="192">
                  <c:v>9.0000000000000011E-2</c:v>
                </c:pt>
                <c:pt idx="193">
                  <c:v>9.6299999999999983E-2</c:v>
                </c:pt>
                <c:pt idx="194">
                  <c:v>8.7599999999999997E-2</c:v>
                </c:pt>
                <c:pt idx="195">
                  <c:v>0.13730000000000001</c:v>
                </c:pt>
                <c:pt idx="196">
                  <c:v>8.4200000000000011E-2</c:v>
                </c:pt>
                <c:pt idx="197">
                  <c:v>9.2999999999999999E-2</c:v>
                </c:pt>
                <c:pt idx="198">
                  <c:v>0.1051</c:v>
                </c:pt>
                <c:pt idx="199">
                  <c:v>0.13449999999999998</c:v>
                </c:pt>
                <c:pt idx="200">
                  <c:v>0.1076</c:v>
                </c:pt>
                <c:pt idx="201">
                  <c:v>9.4899999999999998E-2</c:v>
                </c:pt>
                <c:pt idx="202">
                  <c:v>5.1199999999999996E-2</c:v>
                </c:pt>
                <c:pt idx="203">
                  <c:v>0.11620000000000001</c:v>
                </c:pt>
                <c:pt idx="204">
                  <c:v>0.12470000000000001</c:v>
                </c:pt>
                <c:pt idx="205">
                  <c:v>0.1099</c:v>
                </c:pt>
                <c:pt idx="206">
                  <c:v>9.9299999999999999E-2</c:v>
                </c:pt>
                <c:pt idx="207">
                  <c:v>0.11249999999999999</c:v>
                </c:pt>
                <c:pt idx="208">
                  <c:v>8.43E-2</c:v>
                </c:pt>
                <c:pt idx="209">
                  <c:v>0.1275</c:v>
                </c:pt>
                <c:pt idx="210">
                  <c:v>0.1225</c:v>
                </c:pt>
                <c:pt idx="211">
                  <c:v>0.1017</c:v>
                </c:pt>
                <c:pt idx="212">
                  <c:v>9.0900000000000009E-2</c:v>
                </c:pt>
                <c:pt idx="213">
                  <c:v>0.12240000000000001</c:v>
                </c:pt>
                <c:pt idx="214">
                  <c:v>9.2699999999999991E-2</c:v>
                </c:pt>
                <c:pt idx="215">
                  <c:v>8.4999999999999992E-2</c:v>
                </c:pt>
                <c:pt idx="216">
                  <c:v>7.2400000000000006E-2</c:v>
                </c:pt>
                <c:pt idx="217">
                  <c:v>0.12930000000000003</c:v>
                </c:pt>
                <c:pt idx="218">
                  <c:v>7.5499999999999998E-2</c:v>
                </c:pt>
                <c:pt idx="219">
                  <c:v>6.2700000000000006E-2</c:v>
                </c:pt>
                <c:pt idx="220">
                  <c:v>0.13280000000000003</c:v>
                </c:pt>
                <c:pt idx="221">
                  <c:v>6.6899999999999987E-2</c:v>
                </c:pt>
                <c:pt idx="222">
                  <c:v>0.14209999999999998</c:v>
                </c:pt>
                <c:pt idx="223">
                  <c:v>0.10980000000000001</c:v>
                </c:pt>
                <c:pt idx="224">
                  <c:v>0.1186</c:v>
                </c:pt>
                <c:pt idx="225">
                  <c:v>0.10300000000000001</c:v>
                </c:pt>
                <c:pt idx="226">
                  <c:v>0.1158</c:v>
                </c:pt>
                <c:pt idx="227">
                  <c:v>0.12040000000000002</c:v>
                </c:pt>
                <c:pt idx="228">
                  <c:v>0.04</c:v>
                </c:pt>
                <c:pt idx="229">
                  <c:v>9.3799999999999994E-2</c:v>
                </c:pt>
                <c:pt idx="230">
                  <c:v>0.1132</c:v>
                </c:pt>
                <c:pt idx="231">
                  <c:v>8.5400000000000004E-2</c:v>
                </c:pt>
                <c:pt idx="232">
                  <c:v>0.13450000000000001</c:v>
                </c:pt>
                <c:pt idx="233">
                  <c:v>9.8100000000000007E-2</c:v>
                </c:pt>
                <c:pt idx="234">
                  <c:v>9.7400000000000014E-2</c:v>
                </c:pt>
                <c:pt idx="235">
                  <c:v>0.11080000000000001</c:v>
                </c:pt>
                <c:pt idx="236">
                  <c:v>0.12520000000000001</c:v>
                </c:pt>
                <c:pt idx="237">
                  <c:v>0.1115</c:v>
                </c:pt>
                <c:pt idx="238">
                  <c:v>0.1169</c:v>
                </c:pt>
                <c:pt idx="239">
                  <c:v>0.1419</c:v>
                </c:pt>
                <c:pt idx="240">
                  <c:v>0.10100000000000001</c:v>
                </c:pt>
                <c:pt idx="241">
                  <c:v>7.279999999999999E-2</c:v>
                </c:pt>
                <c:pt idx="242">
                  <c:v>8.9999999999999983E-2</c:v>
                </c:pt>
                <c:pt idx="243">
                  <c:v>0.1036</c:v>
                </c:pt>
                <c:pt idx="244">
                  <c:v>9.1899999999999982E-2</c:v>
                </c:pt>
                <c:pt idx="245">
                  <c:v>0.13009999999999999</c:v>
                </c:pt>
                <c:pt idx="246">
                  <c:v>0.10450000000000002</c:v>
                </c:pt>
                <c:pt idx="247">
                  <c:v>0.12109999999999999</c:v>
                </c:pt>
                <c:pt idx="248">
                  <c:v>9.6000000000000002E-2</c:v>
                </c:pt>
                <c:pt idx="249">
                  <c:v>9.2999999999999999E-2</c:v>
                </c:pt>
                <c:pt idx="250">
                  <c:v>0.11769999999999999</c:v>
                </c:pt>
                <c:pt idx="251">
                  <c:v>0.14729999999999999</c:v>
                </c:pt>
                <c:pt idx="252">
                  <c:v>0.12590000000000001</c:v>
                </c:pt>
                <c:pt idx="253">
                  <c:v>0.1439</c:v>
                </c:pt>
                <c:pt idx="254">
                  <c:v>0.15100000000000002</c:v>
                </c:pt>
                <c:pt idx="255">
                  <c:v>7.4800000000000005E-2</c:v>
                </c:pt>
                <c:pt idx="256">
                  <c:v>0.1242</c:v>
                </c:pt>
                <c:pt idx="257">
                  <c:v>0.12329999999999998</c:v>
                </c:pt>
                <c:pt idx="258">
                  <c:v>9.6799999999999997E-2</c:v>
                </c:pt>
                <c:pt idx="259">
                  <c:v>9.6000000000000002E-2</c:v>
                </c:pt>
                <c:pt idx="260">
                  <c:v>0.14250000000000002</c:v>
                </c:pt>
                <c:pt idx="261">
                  <c:v>0.13949999999999999</c:v>
                </c:pt>
                <c:pt idx="262">
                  <c:v>0.13869999999999999</c:v>
                </c:pt>
                <c:pt idx="263">
                  <c:v>7.5300000000000006E-2</c:v>
                </c:pt>
                <c:pt idx="264">
                  <c:v>0.1138</c:v>
                </c:pt>
                <c:pt idx="265">
                  <c:v>0.10070000000000001</c:v>
                </c:pt>
                <c:pt idx="266">
                  <c:v>0.17130000000000001</c:v>
                </c:pt>
                <c:pt idx="267">
                  <c:v>0.1148</c:v>
                </c:pt>
                <c:pt idx="268">
                  <c:v>6.1800000000000001E-2</c:v>
                </c:pt>
                <c:pt idx="269">
                  <c:v>0.12090000000000001</c:v>
                </c:pt>
                <c:pt idx="270">
                  <c:v>0.14739999999999998</c:v>
                </c:pt>
                <c:pt idx="271">
                  <c:v>0.10560000000000001</c:v>
                </c:pt>
                <c:pt idx="272">
                  <c:v>8.5599999999999996E-2</c:v>
                </c:pt>
                <c:pt idx="273">
                  <c:v>0.12939999999999999</c:v>
                </c:pt>
                <c:pt idx="274">
                  <c:v>9.1399999999999995E-2</c:v>
                </c:pt>
                <c:pt idx="275">
                  <c:v>8.6800000000000002E-2</c:v>
                </c:pt>
                <c:pt idx="276">
                  <c:v>0.1072</c:v>
                </c:pt>
                <c:pt idx="277">
                  <c:v>0.1255</c:v>
                </c:pt>
                <c:pt idx="278">
                  <c:v>0.1023</c:v>
                </c:pt>
                <c:pt idx="279">
                  <c:v>0.13080000000000003</c:v>
                </c:pt>
                <c:pt idx="280">
                  <c:v>0.1421</c:v>
                </c:pt>
                <c:pt idx="281">
                  <c:v>8.9700000000000002E-2</c:v>
                </c:pt>
                <c:pt idx="282">
                  <c:v>0.13550000000000001</c:v>
                </c:pt>
                <c:pt idx="283">
                  <c:v>8.7100000000000011E-2</c:v>
                </c:pt>
                <c:pt idx="284">
                  <c:v>0.1318</c:v>
                </c:pt>
                <c:pt idx="285">
                  <c:v>0.13769999999999999</c:v>
                </c:pt>
                <c:pt idx="286">
                  <c:v>0.1353</c:v>
                </c:pt>
                <c:pt idx="287">
                  <c:v>0.1137</c:v>
                </c:pt>
                <c:pt idx="288">
                  <c:v>0.11</c:v>
                </c:pt>
                <c:pt idx="289">
                  <c:v>0.14800000000000002</c:v>
                </c:pt>
                <c:pt idx="290">
                  <c:v>9.2300000000000007E-2</c:v>
                </c:pt>
                <c:pt idx="291">
                  <c:v>9.3299999999999994E-2</c:v>
                </c:pt>
                <c:pt idx="292">
                  <c:v>0.1167</c:v>
                </c:pt>
                <c:pt idx="293">
                  <c:v>8.3799999999999999E-2</c:v>
                </c:pt>
                <c:pt idx="294">
                  <c:v>0.1084</c:v>
                </c:pt>
                <c:pt idx="295">
                  <c:v>0.1293</c:v>
                </c:pt>
                <c:pt idx="296">
                  <c:v>5.5500000000000001E-2</c:v>
                </c:pt>
                <c:pt idx="297">
                  <c:v>0.12990000000000002</c:v>
                </c:pt>
                <c:pt idx="298">
                  <c:v>9.0900000000000009E-2</c:v>
                </c:pt>
                <c:pt idx="299">
                  <c:v>8.5199999999999998E-2</c:v>
                </c:pt>
                <c:pt idx="300">
                  <c:v>0.1197</c:v>
                </c:pt>
                <c:pt idx="301">
                  <c:v>9.2599999999999988E-2</c:v>
                </c:pt>
                <c:pt idx="302">
                  <c:v>0.11840000000000001</c:v>
                </c:pt>
                <c:pt idx="303">
                  <c:v>0.14829999999999999</c:v>
                </c:pt>
                <c:pt idx="304">
                  <c:v>0.1195</c:v>
                </c:pt>
                <c:pt idx="305">
                  <c:v>0.11899999999999999</c:v>
                </c:pt>
                <c:pt idx="306">
                  <c:v>0.13820000000000002</c:v>
                </c:pt>
                <c:pt idx="307">
                  <c:v>8.7600000000000025E-2</c:v>
                </c:pt>
                <c:pt idx="308">
                  <c:v>0.17180000000000001</c:v>
                </c:pt>
                <c:pt idx="309">
                  <c:v>8.6900000000000005E-2</c:v>
                </c:pt>
                <c:pt idx="310">
                  <c:v>0.16250000000000001</c:v>
                </c:pt>
                <c:pt idx="311">
                  <c:v>0.109</c:v>
                </c:pt>
                <c:pt idx="312">
                  <c:v>0.1192</c:v>
                </c:pt>
                <c:pt idx="313">
                  <c:v>0.14719999999999997</c:v>
                </c:pt>
                <c:pt idx="314">
                  <c:v>0.152</c:v>
                </c:pt>
                <c:pt idx="315">
                  <c:v>9.7500000000000003E-2</c:v>
                </c:pt>
                <c:pt idx="316">
                  <c:v>7.5800000000000006E-2</c:v>
                </c:pt>
                <c:pt idx="317">
                  <c:v>0.10640000000000001</c:v>
                </c:pt>
                <c:pt idx="318">
                  <c:v>0.13969999999999999</c:v>
                </c:pt>
                <c:pt idx="319">
                  <c:v>9.0300000000000005E-2</c:v>
                </c:pt>
                <c:pt idx="320">
                  <c:v>0.12390000000000001</c:v>
                </c:pt>
                <c:pt idx="321">
                  <c:v>9.4800000000000009E-2</c:v>
                </c:pt>
                <c:pt idx="322">
                  <c:v>0.1197</c:v>
                </c:pt>
                <c:pt idx="323">
                  <c:v>9.8300000000000012E-2</c:v>
                </c:pt>
                <c:pt idx="324">
                  <c:v>0.11069999999999999</c:v>
                </c:pt>
                <c:pt idx="325">
                  <c:v>0.1578</c:v>
                </c:pt>
                <c:pt idx="326">
                  <c:v>8.3799999999999999E-2</c:v>
                </c:pt>
                <c:pt idx="327">
                  <c:v>7.9300000000000009E-2</c:v>
                </c:pt>
                <c:pt idx="328">
                  <c:v>9.509999999999999E-2</c:v>
                </c:pt>
                <c:pt idx="329">
                  <c:v>0.10250000000000002</c:v>
                </c:pt>
                <c:pt idx="330">
                  <c:v>0.12520000000000001</c:v>
                </c:pt>
                <c:pt idx="331">
                  <c:v>7.6500000000000012E-2</c:v>
                </c:pt>
                <c:pt idx="332">
                  <c:v>9.1499999999999998E-2</c:v>
                </c:pt>
                <c:pt idx="333">
                  <c:v>0.13400000000000001</c:v>
                </c:pt>
                <c:pt idx="334">
                  <c:v>6.5500000000000003E-2</c:v>
                </c:pt>
                <c:pt idx="335">
                  <c:v>8.9900000000000008E-2</c:v>
                </c:pt>
                <c:pt idx="336">
                  <c:v>0.1424</c:v>
                </c:pt>
                <c:pt idx="337">
                  <c:v>0.10059999999999999</c:v>
                </c:pt>
                <c:pt idx="338">
                  <c:v>0.1295</c:v>
                </c:pt>
                <c:pt idx="339">
                  <c:v>0.09</c:v>
                </c:pt>
                <c:pt idx="340">
                  <c:v>0.122</c:v>
                </c:pt>
                <c:pt idx="341">
                  <c:v>0.1351</c:v>
                </c:pt>
                <c:pt idx="342">
                  <c:v>7.51E-2</c:v>
                </c:pt>
                <c:pt idx="343">
                  <c:v>6.7799999999999999E-2</c:v>
                </c:pt>
                <c:pt idx="344">
                  <c:v>7.8700000000000006E-2</c:v>
                </c:pt>
                <c:pt idx="345">
                  <c:v>0.11179999999999998</c:v>
                </c:pt>
                <c:pt idx="346">
                  <c:v>8.77E-2</c:v>
                </c:pt>
                <c:pt idx="347">
                  <c:v>8.3199999999999996E-2</c:v>
                </c:pt>
                <c:pt idx="348">
                  <c:v>0.1205</c:v>
                </c:pt>
                <c:pt idx="349">
                  <c:v>5.3600000000000002E-2</c:v>
                </c:pt>
                <c:pt idx="350">
                  <c:v>0.11710000000000001</c:v>
                </c:pt>
                <c:pt idx="351">
                  <c:v>0.13100000000000001</c:v>
                </c:pt>
                <c:pt idx="352">
                  <c:v>9.7900000000000001E-2</c:v>
                </c:pt>
                <c:pt idx="353">
                  <c:v>0.10719999999999999</c:v>
                </c:pt>
                <c:pt idx="354">
                  <c:v>0.12090000000000001</c:v>
                </c:pt>
                <c:pt idx="355">
                  <c:v>6.8399999999999989E-2</c:v>
                </c:pt>
                <c:pt idx="356">
                  <c:v>6.9200000000000012E-2</c:v>
                </c:pt>
                <c:pt idx="357">
                  <c:v>0.11169999999999999</c:v>
                </c:pt>
                <c:pt idx="358">
                  <c:v>7.9200000000000007E-2</c:v>
                </c:pt>
                <c:pt idx="359">
                  <c:v>9.5399999999999999E-2</c:v>
                </c:pt>
                <c:pt idx="360">
                  <c:v>0.1062</c:v>
                </c:pt>
                <c:pt idx="361">
                  <c:v>9.4699999999999979E-2</c:v>
                </c:pt>
                <c:pt idx="362">
                  <c:v>0.15190000000000001</c:v>
                </c:pt>
                <c:pt idx="363">
                  <c:v>9.2599999999999988E-2</c:v>
                </c:pt>
                <c:pt idx="364">
                  <c:v>9.5399999999999999E-2</c:v>
                </c:pt>
                <c:pt idx="365">
                  <c:v>0.11080000000000002</c:v>
                </c:pt>
                <c:pt idx="366">
                  <c:v>0.1084</c:v>
                </c:pt>
                <c:pt idx="367">
                  <c:v>9.920000000000001E-2</c:v>
                </c:pt>
                <c:pt idx="368">
                  <c:v>9.4399999999999998E-2</c:v>
                </c:pt>
                <c:pt idx="369">
                  <c:v>0.10370000000000001</c:v>
                </c:pt>
                <c:pt idx="370">
                  <c:v>0.14299999999999999</c:v>
                </c:pt>
                <c:pt idx="371">
                  <c:v>9.4900000000000012E-2</c:v>
                </c:pt>
                <c:pt idx="372">
                  <c:v>0.12340000000000001</c:v>
                </c:pt>
                <c:pt idx="373">
                  <c:v>0.10850000000000001</c:v>
                </c:pt>
                <c:pt idx="374">
                  <c:v>0.13919999999999999</c:v>
                </c:pt>
                <c:pt idx="375">
                  <c:v>0.11749999999999999</c:v>
                </c:pt>
                <c:pt idx="376">
                  <c:v>8.14E-2</c:v>
                </c:pt>
                <c:pt idx="377">
                  <c:v>6.1600000000000009E-2</c:v>
                </c:pt>
                <c:pt idx="378">
                  <c:v>0.11929999999999999</c:v>
                </c:pt>
                <c:pt idx="379">
                  <c:v>8.2400000000000001E-2</c:v>
                </c:pt>
                <c:pt idx="380">
                  <c:v>0.14100000000000001</c:v>
                </c:pt>
                <c:pt idx="381">
                  <c:v>0.11149999999999999</c:v>
                </c:pt>
                <c:pt idx="382">
                  <c:v>8.7300000000000003E-2</c:v>
                </c:pt>
                <c:pt idx="383">
                  <c:v>0.12339999999999998</c:v>
                </c:pt>
                <c:pt idx="384">
                  <c:v>0.11600000000000001</c:v>
                </c:pt>
                <c:pt idx="385">
                  <c:v>0.10220000000000001</c:v>
                </c:pt>
                <c:pt idx="386">
                  <c:v>0.12659999999999999</c:v>
                </c:pt>
                <c:pt idx="387">
                  <c:v>0.11229999999999998</c:v>
                </c:pt>
                <c:pt idx="388">
                  <c:v>9.0999999999999984E-2</c:v>
                </c:pt>
                <c:pt idx="389">
                  <c:v>0.1186</c:v>
                </c:pt>
                <c:pt idx="390">
                  <c:v>0.13600000000000001</c:v>
                </c:pt>
                <c:pt idx="391">
                  <c:v>6.9800000000000001E-2</c:v>
                </c:pt>
                <c:pt idx="392">
                  <c:v>0.11729999999999999</c:v>
                </c:pt>
                <c:pt idx="393">
                  <c:v>0.1242</c:v>
                </c:pt>
                <c:pt idx="394">
                  <c:v>0.11489999999999999</c:v>
                </c:pt>
                <c:pt idx="395">
                  <c:v>0.12869999999999998</c:v>
                </c:pt>
                <c:pt idx="396">
                  <c:v>9.3100000000000016E-2</c:v>
                </c:pt>
                <c:pt idx="397">
                  <c:v>7.4999999999999997E-2</c:v>
                </c:pt>
                <c:pt idx="398">
                  <c:v>0.10779999999999998</c:v>
                </c:pt>
                <c:pt idx="399">
                  <c:v>0.1137</c:v>
                </c:pt>
                <c:pt idx="400">
                  <c:v>5.7399999999999993E-2</c:v>
                </c:pt>
                <c:pt idx="401">
                  <c:v>8.8399999999999992E-2</c:v>
                </c:pt>
                <c:pt idx="402">
                  <c:v>0.1328</c:v>
                </c:pt>
                <c:pt idx="403">
                  <c:v>0.13499999999999998</c:v>
                </c:pt>
                <c:pt idx="404">
                  <c:v>0.13639999999999999</c:v>
                </c:pt>
                <c:pt idx="405">
                  <c:v>0.13139999999999999</c:v>
                </c:pt>
                <c:pt idx="406">
                  <c:v>0.12790000000000001</c:v>
                </c:pt>
                <c:pt idx="407">
                  <c:v>6.7500000000000004E-2</c:v>
                </c:pt>
                <c:pt idx="408">
                  <c:v>7.3999999999999982E-2</c:v>
                </c:pt>
                <c:pt idx="409">
                  <c:v>0.15179999999999999</c:v>
                </c:pt>
                <c:pt idx="410">
                  <c:v>0.14099999999999999</c:v>
                </c:pt>
                <c:pt idx="411">
                  <c:v>0.1114</c:v>
                </c:pt>
                <c:pt idx="412">
                  <c:v>9.8000000000000004E-2</c:v>
                </c:pt>
                <c:pt idx="413">
                  <c:v>0.14750000000000002</c:v>
                </c:pt>
                <c:pt idx="414">
                  <c:v>0.1343</c:v>
                </c:pt>
                <c:pt idx="415">
                  <c:v>7.5600000000000001E-2</c:v>
                </c:pt>
                <c:pt idx="416">
                  <c:v>0.12930000000000003</c:v>
                </c:pt>
                <c:pt idx="417">
                  <c:v>9.5599999999999991E-2</c:v>
                </c:pt>
                <c:pt idx="418">
                  <c:v>0.11020000000000001</c:v>
                </c:pt>
                <c:pt idx="419">
                  <c:v>0.15620000000000001</c:v>
                </c:pt>
                <c:pt idx="420">
                  <c:v>0.11970000000000001</c:v>
                </c:pt>
                <c:pt idx="421">
                  <c:v>9.1200000000000003E-2</c:v>
                </c:pt>
                <c:pt idx="422">
                  <c:v>0.1002</c:v>
                </c:pt>
                <c:pt idx="423">
                  <c:v>8.3599999999999994E-2</c:v>
                </c:pt>
                <c:pt idx="424">
                  <c:v>0.1193</c:v>
                </c:pt>
                <c:pt idx="425">
                  <c:v>0.1157</c:v>
                </c:pt>
                <c:pt idx="426">
                  <c:v>0.1205</c:v>
                </c:pt>
                <c:pt idx="427">
                  <c:v>6.2200000000000005E-2</c:v>
                </c:pt>
                <c:pt idx="428">
                  <c:v>8.7500000000000008E-2</c:v>
                </c:pt>
                <c:pt idx="429">
                  <c:v>0.11629999999999999</c:v>
                </c:pt>
                <c:pt idx="430">
                  <c:v>0.11380000000000001</c:v>
                </c:pt>
                <c:pt idx="431">
                  <c:v>0.13270000000000001</c:v>
                </c:pt>
                <c:pt idx="432">
                  <c:v>0.1091</c:v>
                </c:pt>
                <c:pt idx="433">
                  <c:v>8.7799999999999989E-2</c:v>
                </c:pt>
                <c:pt idx="434">
                  <c:v>0.14099999999999999</c:v>
                </c:pt>
                <c:pt idx="435">
                  <c:v>0.1275</c:v>
                </c:pt>
                <c:pt idx="436">
                  <c:v>0.11589999999999999</c:v>
                </c:pt>
                <c:pt idx="437">
                  <c:v>9.5799999999999996E-2</c:v>
                </c:pt>
                <c:pt idx="438">
                  <c:v>0.1187</c:v>
                </c:pt>
                <c:pt idx="439">
                  <c:v>0.14379999999999998</c:v>
                </c:pt>
                <c:pt idx="440">
                  <c:v>0.10390000000000001</c:v>
                </c:pt>
                <c:pt idx="441">
                  <c:v>0.11430000000000001</c:v>
                </c:pt>
                <c:pt idx="442">
                  <c:v>0.10400000000000001</c:v>
                </c:pt>
                <c:pt idx="443">
                  <c:v>8.0399999999999999E-2</c:v>
                </c:pt>
                <c:pt idx="444">
                  <c:v>8.1899999999999987E-2</c:v>
                </c:pt>
                <c:pt idx="445">
                  <c:v>7.4899999999999994E-2</c:v>
                </c:pt>
                <c:pt idx="446">
                  <c:v>0.10339999999999999</c:v>
                </c:pt>
                <c:pt idx="447">
                  <c:v>0.13239999999999999</c:v>
                </c:pt>
                <c:pt idx="448">
                  <c:v>0.1084</c:v>
                </c:pt>
                <c:pt idx="449">
                  <c:v>8.7899999999999992E-2</c:v>
                </c:pt>
                <c:pt idx="450">
                  <c:v>0.1462</c:v>
                </c:pt>
                <c:pt idx="451">
                  <c:v>0.1331</c:v>
                </c:pt>
                <c:pt idx="452">
                  <c:v>8.9100000000000013E-2</c:v>
                </c:pt>
                <c:pt idx="453">
                  <c:v>0.13139999999999999</c:v>
                </c:pt>
                <c:pt idx="454">
                  <c:v>0.14710000000000001</c:v>
                </c:pt>
                <c:pt idx="455">
                  <c:v>8.8900000000000007E-2</c:v>
                </c:pt>
                <c:pt idx="456">
                  <c:v>8.2699999999999996E-2</c:v>
                </c:pt>
                <c:pt idx="457">
                  <c:v>0.12840000000000001</c:v>
                </c:pt>
                <c:pt idx="458">
                  <c:v>6.8599999999999994E-2</c:v>
                </c:pt>
                <c:pt idx="459">
                  <c:v>9.8300000000000012E-2</c:v>
                </c:pt>
                <c:pt idx="460">
                  <c:v>0.13369999999999999</c:v>
                </c:pt>
                <c:pt idx="461">
                  <c:v>0.1144</c:v>
                </c:pt>
                <c:pt idx="462">
                  <c:v>0.1249</c:v>
                </c:pt>
                <c:pt idx="463">
                  <c:v>0.15099999999999997</c:v>
                </c:pt>
                <c:pt idx="464">
                  <c:v>0.1008</c:v>
                </c:pt>
                <c:pt idx="465">
                  <c:v>0.12669999999999998</c:v>
                </c:pt>
                <c:pt idx="466">
                  <c:v>0.13339999999999999</c:v>
                </c:pt>
                <c:pt idx="467">
                  <c:v>0.14399999999999999</c:v>
                </c:pt>
                <c:pt idx="468">
                  <c:v>8.4199999999999997E-2</c:v>
                </c:pt>
                <c:pt idx="469">
                  <c:v>5.8400000000000007E-2</c:v>
                </c:pt>
                <c:pt idx="470">
                  <c:v>6.2700000000000006E-2</c:v>
                </c:pt>
                <c:pt idx="471">
                  <c:v>0.108</c:v>
                </c:pt>
                <c:pt idx="472">
                  <c:v>0.1018</c:v>
                </c:pt>
                <c:pt idx="473">
                  <c:v>0.13240000000000002</c:v>
                </c:pt>
                <c:pt idx="474">
                  <c:v>8.2799999999999999E-2</c:v>
                </c:pt>
                <c:pt idx="475">
                  <c:v>0.11879999999999999</c:v>
                </c:pt>
                <c:pt idx="476">
                  <c:v>9.8299999999999998E-2</c:v>
                </c:pt>
                <c:pt idx="477">
                  <c:v>0.12709999999999999</c:v>
                </c:pt>
                <c:pt idx="478">
                  <c:v>0.11399999999999999</c:v>
                </c:pt>
                <c:pt idx="479">
                  <c:v>7.3599999999999999E-2</c:v>
                </c:pt>
                <c:pt idx="480">
                  <c:v>0.11330000000000001</c:v>
                </c:pt>
                <c:pt idx="481">
                  <c:v>4.3499999999999997E-2</c:v>
                </c:pt>
                <c:pt idx="482">
                  <c:v>0.14369999999999999</c:v>
                </c:pt>
                <c:pt idx="483">
                  <c:v>9.6600000000000005E-2</c:v>
                </c:pt>
                <c:pt idx="484">
                  <c:v>0.12329999999999999</c:v>
                </c:pt>
                <c:pt idx="485">
                  <c:v>8.9099999999999985E-2</c:v>
                </c:pt>
                <c:pt idx="486">
                  <c:v>0.13269999999999998</c:v>
                </c:pt>
                <c:pt idx="487">
                  <c:v>9.5200000000000007E-2</c:v>
                </c:pt>
                <c:pt idx="488">
                  <c:v>0.1235</c:v>
                </c:pt>
                <c:pt idx="489">
                  <c:v>7.1300000000000002E-2</c:v>
                </c:pt>
                <c:pt idx="490">
                  <c:v>7.6600000000000001E-2</c:v>
                </c:pt>
                <c:pt idx="491">
                  <c:v>0.14810000000000001</c:v>
                </c:pt>
                <c:pt idx="492">
                  <c:v>0.11170000000000001</c:v>
                </c:pt>
                <c:pt idx="493">
                  <c:v>0.13400000000000001</c:v>
                </c:pt>
                <c:pt idx="494">
                  <c:v>0.13479999999999998</c:v>
                </c:pt>
                <c:pt idx="495">
                  <c:v>0.10100000000000002</c:v>
                </c:pt>
                <c:pt idx="496">
                  <c:v>0.1135</c:v>
                </c:pt>
                <c:pt idx="497">
                  <c:v>0.11210000000000001</c:v>
                </c:pt>
                <c:pt idx="498">
                  <c:v>0.13250000000000001</c:v>
                </c:pt>
                <c:pt idx="499">
                  <c:v>0.13109999999999999</c:v>
                </c:pt>
                <c:pt idx="500">
                  <c:v>0.11449999999999999</c:v>
                </c:pt>
              </c:numCache>
            </c:numRef>
          </c:yVal>
          <c:smooth val="0"/>
          <c:extLst>
            <c:ext xmlns:c16="http://schemas.microsoft.com/office/drawing/2014/chart" uri="{C3380CC4-5D6E-409C-BE32-E72D297353CC}">
              <c16:uniqueId val="{00000001-DA25-4D62-A862-BCA0EC97CFDC}"/>
            </c:ext>
          </c:extLst>
        </c:ser>
        <c:ser>
          <c:idx val="2"/>
          <c:order val="2"/>
          <c:tx>
            <c:v>SP500</c:v>
          </c:tx>
          <c:spPr>
            <a:ln w="25400" cap="rnd">
              <a:noFill/>
              <a:round/>
            </a:ln>
            <a:effectLst/>
          </c:spPr>
          <c:marker>
            <c:symbol val="circle"/>
            <c:size val="7"/>
            <c:spPr>
              <a:solidFill>
                <a:srgbClr val="C00000"/>
              </a:solidFill>
              <a:ln w="9525">
                <a:solidFill>
                  <a:srgbClr val="C00000"/>
                </a:solidFill>
              </a:ln>
              <a:effectLst/>
            </c:spPr>
          </c:marker>
          <c:dLbls>
            <c:dLbl>
              <c:idx val="0"/>
              <c:layout>
                <c:manualLayout>
                  <c:x val="-5.5737706836632143E-2"/>
                  <c:y val="-0.1298450303089319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50000"/>
                          </a:schemeClr>
                        </a:solidFill>
                        <a:latin typeface="+mn-lt"/>
                        <a:ea typeface="+mn-ea"/>
                        <a:cs typeface="+mn-cs"/>
                      </a:defRPr>
                    </a:pPr>
                    <a:r>
                      <a:rPr lang="en-US">
                        <a:solidFill>
                          <a:schemeClr val="tx1">
                            <a:lumMod val="50000"/>
                          </a:schemeClr>
                        </a:solidFill>
                      </a:rPr>
                      <a:t>SP 500</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2896178061053422E-2"/>
                      <c:h val="4.2577671977049383E-2"/>
                    </c:manualLayout>
                  </c15:layout>
                  <c15:showDataLabelsRange val="0"/>
                </c:ext>
                <c:ext xmlns:c16="http://schemas.microsoft.com/office/drawing/2014/chart" uri="{C3380CC4-5D6E-409C-BE32-E72D297353CC}">
                  <c16:uniqueId val="{00000002-DA25-4D62-A862-BCA0EC97CF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CALs'!$C$9</c:f>
              <c:numCache>
                <c:formatCode>0.00%</c:formatCode>
                <c:ptCount val="1"/>
                <c:pt idx="0">
                  <c:v>0.13</c:v>
                </c:pt>
              </c:numCache>
            </c:numRef>
          </c:xVal>
          <c:yVal>
            <c:numRef>
              <c:f>'frontiers, weights, CALs'!$B$9</c:f>
              <c:numCache>
                <c:formatCode>0.00%</c:formatCode>
                <c:ptCount val="1"/>
                <c:pt idx="0">
                  <c:v>0.08</c:v>
                </c:pt>
              </c:numCache>
            </c:numRef>
          </c:yVal>
          <c:smooth val="0"/>
          <c:extLst>
            <c:ext xmlns:c16="http://schemas.microsoft.com/office/drawing/2014/chart" uri="{C3380CC4-5D6E-409C-BE32-E72D297353CC}">
              <c16:uniqueId val="{00000003-DA25-4D62-A862-BCA0EC97CFDC}"/>
            </c:ext>
          </c:extLst>
        </c:ser>
        <c:ser>
          <c:idx val="3"/>
          <c:order val="3"/>
          <c:tx>
            <c:v>Gold</c:v>
          </c:tx>
          <c:spPr>
            <a:ln w="25400" cap="rnd">
              <a:noFill/>
              <a:round/>
            </a:ln>
            <a:effectLst/>
          </c:spPr>
          <c:marker>
            <c:symbol val="circle"/>
            <c:size val="7"/>
            <c:spPr>
              <a:solidFill>
                <a:srgbClr val="00B050"/>
              </a:solidFill>
              <a:ln w="9525">
                <a:solidFill>
                  <a:srgbClr val="00B050"/>
                </a:solidFill>
              </a:ln>
              <a:effectLst/>
            </c:spPr>
          </c:marker>
          <c:dLbls>
            <c:dLbl>
              <c:idx val="0"/>
              <c:layout>
                <c:manualLayout>
                  <c:x val="0.17725018994728464"/>
                  <c:y val="-6.8500627618409129E-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r>
                      <a:rPr lang="en-US" sz="1000">
                        <a:solidFill>
                          <a:schemeClr val="tx1">
                            <a:lumMod val="50000"/>
                          </a:schemeClr>
                        </a:solidFill>
                      </a:rPr>
                      <a:t>GLD</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A25-4D62-A862-BCA0EC97CF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CALs'!$C$6</c:f>
              <c:numCache>
                <c:formatCode>0.00%</c:formatCode>
                <c:ptCount val="1"/>
                <c:pt idx="0">
                  <c:v>0.14286319478792225</c:v>
                </c:pt>
              </c:numCache>
            </c:numRef>
          </c:xVal>
          <c:yVal>
            <c:numRef>
              <c:f>'frontiers, weights, CALs'!$B$6</c:f>
              <c:numCache>
                <c:formatCode>0.00%</c:formatCode>
                <c:ptCount val="1"/>
                <c:pt idx="0">
                  <c:v>0.05</c:v>
                </c:pt>
              </c:numCache>
            </c:numRef>
          </c:yVal>
          <c:smooth val="0"/>
          <c:extLst>
            <c:ext xmlns:c16="http://schemas.microsoft.com/office/drawing/2014/chart" uri="{C3380CC4-5D6E-409C-BE32-E72D297353CC}">
              <c16:uniqueId val="{00000005-DA25-4D62-A862-BCA0EC97CFDC}"/>
            </c:ext>
          </c:extLst>
        </c:ser>
        <c:ser>
          <c:idx val="4"/>
          <c:order val="4"/>
          <c:tx>
            <c:v>AMZN</c:v>
          </c:tx>
          <c:spPr>
            <a:ln w="25400" cap="rnd">
              <a:noFill/>
              <a:round/>
            </a:ln>
            <a:effectLst/>
          </c:spPr>
          <c:marker>
            <c:symbol val="circle"/>
            <c:size val="7"/>
            <c:spPr>
              <a:solidFill>
                <a:srgbClr val="7030A0"/>
              </a:solidFill>
              <a:ln w="9525">
                <a:solidFill>
                  <a:srgbClr val="7030A0"/>
                </a:solidFill>
              </a:ln>
              <a:effectLst/>
            </c:spPr>
          </c:marker>
          <c:dLbls>
            <c:dLbl>
              <c:idx val="0"/>
              <c:layout>
                <c:manualLayout>
                  <c:x val="-8.6703099523649851E-2"/>
                  <c:y val="-0.1434107363298312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r>
                      <a:rPr lang="en-US" sz="1000">
                        <a:solidFill>
                          <a:schemeClr val="tx1">
                            <a:lumMod val="50000"/>
                          </a:schemeClr>
                        </a:solidFill>
                      </a:rPr>
                      <a:t>AMZN</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A25-4D62-A862-BCA0EC97CF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CALs'!$C$5</c:f>
              <c:numCache>
                <c:formatCode>0.00%</c:formatCode>
                <c:ptCount val="1"/>
                <c:pt idx="0">
                  <c:v>0.25</c:v>
                </c:pt>
              </c:numCache>
            </c:numRef>
          </c:xVal>
          <c:yVal>
            <c:numRef>
              <c:f>'frontiers, weights, CALs'!$B$5</c:f>
              <c:numCache>
                <c:formatCode>0.00%</c:formatCode>
                <c:ptCount val="1"/>
                <c:pt idx="0">
                  <c:v>0.12</c:v>
                </c:pt>
              </c:numCache>
            </c:numRef>
          </c:yVal>
          <c:smooth val="0"/>
          <c:extLst>
            <c:ext xmlns:c16="http://schemas.microsoft.com/office/drawing/2014/chart" uri="{C3380CC4-5D6E-409C-BE32-E72D297353CC}">
              <c16:uniqueId val="{00000007-DA25-4D62-A862-BCA0EC97CFDC}"/>
            </c:ext>
          </c:extLst>
        </c:ser>
        <c:ser>
          <c:idx val="5"/>
          <c:order val="5"/>
          <c:tx>
            <c:v>Baseline Portfolio</c:v>
          </c:tx>
          <c:spPr>
            <a:ln w="25400" cap="rnd">
              <a:noFill/>
              <a:round/>
            </a:ln>
            <a:effectLst/>
          </c:spPr>
          <c:marker>
            <c:symbol val="circle"/>
            <c:size val="7"/>
            <c:spPr>
              <a:solidFill>
                <a:schemeClr val="tx1">
                  <a:lumMod val="95000"/>
                  <a:lumOff val="5000"/>
                </a:schemeClr>
              </a:solidFill>
              <a:ln w="9525">
                <a:solidFill>
                  <a:schemeClr val="tx1">
                    <a:lumMod val="95000"/>
                    <a:lumOff val="5000"/>
                  </a:schemeClr>
                </a:solidFill>
              </a:ln>
              <a:effectLst/>
            </c:spPr>
          </c:marker>
          <c:dLbls>
            <c:dLbl>
              <c:idx val="0"/>
              <c:layout>
                <c:manualLayout>
                  <c:x val="0.2023252830000071"/>
                  <c:y val="-2.494758621579921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50000"/>
                          </a:schemeClr>
                        </a:solidFill>
                        <a:latin typeface="+mn-lt"/>
                        <a:ea typeface="+mn-ea"/>
                        <a:cs typeface="+mn-cs"/>
                      </a:defRPr>
                    </a:pPr>
                    <a:r>
                      <a:rPr lang="en-US">
                        <a:solidFill>
                          <a:schemeClr val="tx1">
                            <a:lumMod val="50000"/>
                          </a:schemeClr>
                        </a:solidFill>
                      </a:rPr>
                      <a:t>Baseline example</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A25-4D62-A862-BCA0EC97CF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'frontiers, weights, CALs'!$C$17</c:f>
              <c:numCache>
                <c:formatCode>0.00%</c:formatCode>
                <c:ptCount val="1"/>
                <c:pt idx="0">
                  <c:v>0.11725123130784018</c:v>
                </c:pt>
              </c:numCache>
            </c:numRef>
          </c:xVal>
          <c:yVal>
            <c:numRef>
              <c:f>'frontiers, weights, CALs'!$B$17</c:f>
              <c:numCache>
                <c:formatCode>0.00%</c:formatCode>
                <c:ptCount val="1"/>
                <c:pt idx="0">
                  <c:v>6.8000000000000005E-2</c:v>
                </c:pt>
              </c:numCache>
            </c:numRef>
          </c:yVal>
          <c:smooth val="0"/>
          <c:extLst>
            <c:ext xmlns:c16="http://schemas.microsoft.com/office/drawing/2014/chart" uri="{C3380CC4-5D6E-409C-BE32-E72D297353CC}">
              <c16:uniqueId val="{00000009-DA25-4D62-A862-BCA0EC97CFDC}"/>
            </c:ext>
          </c:extLst>
        </c:ser>
        <c:dLbls>
          <c:showLegendKey val="0"/>
          <c:showVal val="0"/>
          <c:showCatName val="0"/>
          <c:showSerName val="0"/>
          <c:showPercent val="0"/>
          <c:showBubbleSize val="0"/>
        </c:dLbls>
        <c:axId val="838679544"/>
        <c:axId val="838675584"/>
      </c:scatterChart>
      <c:valAx>
        <c:axId val="838679544"/>
        <c:scaling>
          <c:orientation val="minMax"/>
          <c:max val="0.26"/>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838675584"/>
        <c:crosses val="autoZero"/>
        <c:crossBetween val="midCat"/>
        <c:majorUnit val="6.0000000000000012E-2"/>
      </c:valAx>
      <c:valAx>
        <c:axId val="838675584"/>
        <c:scaling>
          <c:orientation val="minMax"/>
          <c:max val="0.15000000000000002"/>
          <c:min val="2.0000000000000004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838679544"/>
        <c:crosses val="autoZero"/>
        <c:crossBetween val="midCat"/>
      </c:valAx>
      <c:spPr>
        <a:solidFill>
          <a:schemeClr val="bg1"/>
        </a:solidFill>
        <a:ln>
          <a:noFill/>
        </a:ln>
        <a:effectLst/>
      </c:spPr>
    </c:plotArea>
    <c:legend>
      <c:legendPos val="r"/>
      <c:layout>
        <c:manualLayout>
          <c:xMode val="edge"/>
          <c:yMode val="edge"/>
          <c:x val="0.17554709853424477"/>
          <c:y val="0.20299365422084253"/>
          <c:w val="0.39332914739741481"/>
          <c:h val="0.10426238911443364"/>
        </c:manualLayout>
      </c:layout>
      <c:overlay val="0"/>
      <c:spPr>
        <a:solidFill>
          <a:schemeClr val="bg1">
            <a:lumMod val="95000"/>
          </a:schemeClr>
        </a:solidFill>
        <a:ln>
          <a:solidFill>
            <a:schemeClr val="tx1">
              <a:lumMod val="95000"/>
              <a:lumOff val="5000"/>
            </a:schemeClr>
          </a:solid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0.35836</cdr:x>
      <cdr:y>0.20784</cdr:y>
    </cdr:from>
    <cdr:to>
      <cdr:x>0.90205</cdr:x>
      <cdr:y>0.865</cdr:y>
    </cdr:to>
    <cdr:sp macro="" textlink="">
      <cdr:nvSpPr>
        <cdr:cNvPr id="6" name="Freeform: Shape 5">
          <a:extLst xmlns:a="http://schemas.openxmlformats.org/drawingml/2006/main">
            <a:ext uri="{FF2B5EF4-FFF2-40B4-BE49-F238E27FC236}">
              <a16:creationId xmlns:a16="http://schemas.microsoft.com/office/drawing/2014/main" id="{3A901D5F-63CA-59A1-3D0A-D59E52A482A6}"/>
            </a:ext>
          </a:extLst>
        </cdr:cNvPr>
        <cdr:cNvSpPr/>
      </cdr:nvSpPr>
      <cdr:spPr>
        <a:xfrm xmlns:a="http://schemas.openxmlformats.org/drawingml/2006/main">
          <a:off x="1921511" y="740633"/>
          <a:ext cx="2915320" cy="2341757"/>
        </a:xfrm>
        <a:custGeom xmlns:a="http://schemas.openxmlformats.org/drawingml/2006/main">
          <a:avLst/>
          <a:gdLst>
            <a:gd name="connsiteX0" fmla="*/ 2915320 w 2915320"/>
            <a:gd name="connsiteY0" fmla="*/ 0 h 2341757"/>
            <a:gd name="connsiteX1" fmla="*/ 227877 w 2915320"/>
            <a:gd name="connsiteY1" fmla="*/ 1449659 h 2341757"/>
            <a:gd name="connsiteX2" fmla="*/ 328238 w 2915320"/>
            <a:gd name="connsiteY2" fmla="*/ 2341757 h 2341757"/>
          </a:gdLst>
          <a:ahLst/>
          <a:cxnLst>
            <a:cxn ang="0">
              <a:pos x="connsiteX0" y="connsiteY0"/>
            </a:cxn>
            <a:cxn ang="0">
              <a:pos x="connsiteX1" y="connsiteY1"/>
            </a:cxn>
            <a:cxn ang="0">
              <a:pos x="connsiteX2" y="connsiteY2"/>
            </a:cxn>
          </a:cxnLst>
          <a:rect l="l" t="t" r="r" b="b"/>
          <a:pathLst>
            <a:path w="2915320" h="2341757">
              <a:moveTo>
                <a:pt x="2915320" y="0"/>
              </a:moveTo>
              <a:cubicBezTo>
                <a:pt x="1787188" y="529683"/>
                <a:pt x="659057" y="1059366"/>
                <a:pt x="227877" y="1449659"/>
              </a:cubicBezTo>
              <a:cubicBezTo>
                <a:pt x="-203303" y="1839952"/>
                <a:pt x="62467" y="2090854"/>
                <a:pt x="328238" y="2341757"/>
              </a:cubicBezTo>
            </a:path>
          </a:pathLst>
        </a:custGeom>
        <a:noFill xmlns:a="http://schemas.openxmlformats.org/drawingml/2006/main"/>
        <a:ln xmlns:a="http://schemas.openxmlformats.org/drawingml/2006/main" w="15875">
          <a:solidFill>
            <a:srgbClr val="0070C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C323F0-E944-48A7-8DF9-D068E1DD4D05}" type="slidenum">
              <a:rPr lang="en-US" smtClean="0"/>
              <a:t>‹#›</a:t>
            </a:fld>
            <a:endParaRPr lang="en-US" dirty="0"/>
          </a:p>
        </p:txBody>
      </p:sp>
    </p:spTree>
    <p:extLst>
      <p:ext uri="{BB962C8B-B14F-4D97-AF65-F5344CB8AC3E}">
        <p14:creationId xmlns:p14="http://schemas.microsoft.com/office/powerpoint/2010/main" val="28469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51ABD-E8D2-49DC-A41D-1DA9D0CC7FFA}" type="datetimeFigureOut">
              <a:rPr lang="en-US" smtClean="0"/>
              <a:t>8/13/2025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96891-9466-41EF-96F0-B1BB8064CC84}" type="slidenum">
              <a:rPr lang="en-US" smtClean="0"/>
              <a:t>‹#›</a:t>
            </a:fld>
            <a:endParaRPr lang="en-US" dirty="0"/>
          </a:p>
        </p:txBody>
      </p:sp>
    </p:spTree>
    <p:extLst>
      <p:ext uri="{BB962C8B-B14F-4D97-AF65-F5344CB8AC3E}">
        <p14:creationId xmlns:p14="http://schemas.microsoft.com/office/powerpoint/2010/main" val="332025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2</a:t>
            </a:fld>
            <a:endParaRPr lang="en-US" dirty="0"/>
          </a:p>
        </p:txBody>
      </p:sp>
    </p:spTree>
    <p:extLst>
      <p:ext uri="{BB962C8B-B14F-4D97-AF65-F5344CB8AC3E}">
        <p14:creationId xmlns:p14="http://schemas.microsoft.com/office/powerpoint/2010/main" val="196044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 </a:t>
            </a:r>
            <a:r>
              <a:rPr lang="en-US" sz="1200" dirty="0"/>
              <a:t>If we had used 1000 random weight, instead of 500, some of the interior blank spaces would be filled in with new portfolios but the general frontier would not be changed.  We would not be able to create a portfolio to the left of the blue frontier using only risky assets.</a:t>
            </a:r>
          </a:p>
          <a:p>
            <a:r>
              <a:rPr lang="en-US" dirty="0"/>
              <a:t>2 –  Note to Students – when this lecture was recorded I answered question #2 as though the question was asking how to create a portfolio with a 6% expected return.  But if you look at the video carefully the original slide in the background (since changed) was asking about a portfolio with a 6% sigma.  If we allow for investment in a risky portfolio then we could create a portfolio with 6% standard deviation by placing some funds in the risk-free asset and some in the tangency portfolio. The slide has been updated to reflect a 6% expected return.</a:t>
            </a:r>
          </a:p>
          <a:p>
            <a:r>
              <a:rPr lang="en-US" dirty="0"/>
              <a:t>3 – You could use calculus or an optimization software to identify the tangency portfolio.  A rough way to do it would be to draw a CAL from the risk-free rate tangent to the frontier.</a:t>
            </a:r>
          </a:p>
        </p:txBody>
      </p:sp>
      <p:sp>
        <p:nvSpPr>
          <p:cNvPr id="4" name="Slide Number Placeholder 3"/>
          <p:cNvSpPr>
            <a:spLocks noGrp="1"/>
          </p:cNvSpPr>
          <p:nvPr>
            <p:ph type="sldNum" sz="quarter" idx="5"/>
          </p:nvPr>
        </p:nvSpPr>
        <p:spPr/>
        <p:txBody>
          <a:bodyPr/>
          <a:lstStyle/>
          <a:p>
            <a:fld id="{D5F96891-9466-41EF-96F0-B1BB8064CC84}" type="slidenum">
              <a:rPr lang="en-US" smtClean="0"/>
              <a:t>22</a:t>
            </a:fld>
            <a:endParaRPr lang="en-US" dirty="0"/>
          </a:p>
        </p:txBody>
      </p:sp>
    </p:spTree>
    <p:extLst>
      <p:ext uri="{BB962C8B-B14F-4D97-AF65-F5344CB8AC3E}">
        <p14:creationId xmlns:p14="http://schemas.microsoft.com/office/powerpoint/2010/main" val="3343162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23</a:t>
            </a:fld>
            <a:endParaRPr lang="en-US" dirty="0"/>
          </a:p>
        </p:txBody>
      </p:sp>
    </p:spTree>
    <p:extLst>
      <p:ext uri="{BB962C8B-B14F-4D97-AF65-F5344CB8AC3E}">
        <p14:creationId xmlns:p14="http://schemas.microsoft.com/office/powerpoint/2010/main" val="348798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Expected returns, standard deviations, correlations</a:t>
            </a:r>
          </a:p>
          <a:p>
            <a:r>
              <a:rPr lang="en-US" dirty="0"/>
              <a:t>2 – no</a:t>
            </a:r>
          </a:p>
          <a:p>
            <a:r>
              <a:rPr lang="en-US" dirty="0"/>
              <a:t>3 –  Historical returns, analyst forecasts, investment firm forecasts, risk-return models, opinions, etc.</a:t>
            </a:r>
          </a:p>
          <a:p>
            <a:r>
              <a:rPr lang="en-US" dirty="0"/>
              <a:t>4 – Mostly historical returns.  Sometimes the standard deviations in recent years is not a good predictor of upcoming standard deviations if unique events have occurred in the recent past.</a:t>
            </a:r>
          </a:p>
          <a:p>
            <a:r>
              <a:rPr lang="en-US" dirty="0"/>
              <a:t>5 – Mostly historical returns.  Correlations spike during financial crisis.</a:t>
            </a:r>
          </a:p>
          <a:p>
            <a:r>
              <a:rPr lang="en-US" dirty="0"/>
              <a:t>6 – No. For example, sometimes the mathematical solution suggests a large negative weight on an asset.  But in the real world we many not be able to short or borrow enough or we may not want to .</a:t>
            </a:r>
          </a:p>
          <a:p>
            <a:r>
              <a:rPr lang="en-US" dirty="0"/>
              <a:t>7 – No but it is often a starting point for our analysis.</a:t>
            </a:r>
          </a:p>
        </p:txBody>
      </p:sp>
      <p:sp>
        <p:nvSpPr>
          <p:cNvPr id="4" name="Slide Number Placeholder 3"/>
          <p:cNvSpPr>
            <a:spLocks noGrp="1"/>
          </p:cNvSpPr>
          <p:nvPr>
            <p:ph type="sldNum" sz="quarter" idx="5"/>
          </p:nvPr>
        </p:nvSpPr>
        <p:spPr/>
        <p:txBody>
          <a:bodyPr/>
          <a:lstStyle/>
          <a:p>
            <a:fld id="{D5F96891-9466-41EF-96F0-B1BB8064CC84}" type="slidenum">
              <a:rPr lang="en-US" smtClean="0"/>
              <a:t>24</a:t>
            </a:fld>
            <a:endParaRPr lang="en-US" dirty="0"/>
          </a:p>
        </p:txBody>
      </p:sp>
    </p:spTree>
    <p:extLst>
      <p:ext uri="{BB962C8B-B14F-4D97-AF65-F5344CB8AC3E}">
        <p14:creationId xmlns:p14="http://schemas.microsoft.com/office/powerpoint/2010/main" val="97542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25</a:t>
            </a:fld>
            <a:endParaRPr lang="en-US" dirty="0"/>
          </a:p>
        </p:txBody>
      </p:sp>
    </p:spTree>
    <p:extLst>
      <p:ext uri="{BB962C8B-B14F-4D97-AF65-F5344CB8AC3E}">
        <p14:creationId xmlns:p14="http://schemas.microsoft.com/office/powerpoint/2010/main" val="191417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2" name="Slide Number Placeholder 3"/>
          <p:cNvSpPr>
            <a:spLocks noGrp="1"/>
          </p:cNvSpPr>
          <p:nvPr>
            <p:ph type="sldNum" sz="quarter" idx="5"/>
          </p:nvPr>
        </p:nvSpPr>
        <p:spPr>
          <a:xfrm>
            <a:off x="4073587" y="8961625"/>
            <a:ext cx="3116823" cy="471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2913" indent="-292179">
              <a:defRPr>
                <a:solidFill>
                  <a:schemeClr val="tx1"/>
                </a:solidFill>
                <a:latin typeface="Calibri" panose="020F0502020204030204" pitchFamily="34" charset="0"/>
              </a:defRPr>
            </a:lvl2pPr>
            <a:lvl3pPr marL="1173588" indent="-232121">
              <a:defRPr>
                <a:solidFill>
                  <a:schemeClr val="tx1"/>
                </a:solidFill>
                <a:latin typeface="Calibri" panose="020F0502020204030204" pitchFamily="34" charset="0"/>
              </a:defRPr>
            </a:lvl3pPr>
            <a:lvl4pPr marL="1644321" indent="-232121">
              <a:defRPr>
                <a:solidFill>
                  <a:schemeClr val="tx1"/>
                </a:solidFill>
                <a:latin typeface="Calibri" panose="020F0502020204030204" pitchFamily="34" charset="0"/>
              </a:defRPr>
            </a:lvl4pPr>
            <a:lvl5pPr marL="2115055" indent="-232121">
              <a:defRPr>
                <a:solidFill>
                  <a:schemeClr val="tx1"/>
                </a:solidFill>
                <a:latin typeface="Calibri" panose="020F0502020204030204" pitchFamily="34" charset="0"/>
              </a:defRPr>
            </a:lvl5pPr>
            <a:lvl6pPr marL="2582542" indent="-232121" eaLnBrk="0" fontAlgn="base" hangingPunct="0">
              <a:spcBef>
                <a:spcPct val="0"/>
              </a:spcBef>
              <a:spcAft>
                <a:spcPct val="0"/>
              </a:spcAft>
              <a:defRPr>
                <a:solidFill>
                  <a:schemeClr val="tx1"/>
                </a:solidFill>
                <a:latin typeface="Calibri" panose="020F0502020204030204" pitchFamily="34" charset="0"/>
              </a:defRPr>
            </a:lvl6pPr>
            <a:lvl7pPr marL="3050029" indent="-232121" eaLnBrk="0" fontAlgn="base" hangingPunct="0">
              <a:spcBef>
                <a:spcPct val="0"/>
              </a:spcBef>
              <a:spcAft>
                <a:spcPct val="0"/>
              </a:spcAft>
              <a:defRPr>
                <a:solidFill>
                  <a:schemeClr val="tx1"/>
                </a:solidFill>
                <a:latin typeface="Calibri" panose="020F0502020204030204" pitchFamily="34" charset="0"/>
              </a:defRPr>
            </a:lvl7pPr>
            <a:lvl8pPr marL="3517516" indent="-232121" eaLnBrk="0" fontAlgn="base" hangingPunct="0">
              <a:spcBef>
                <a:spcPct val="0"/>
              </a:spcBef>
              <a:spcAft>
                <a:spcPct val="0"/>
              </a:spcAft>
              <a:defRPr>
                <a:solidFill>
                  <a:schemeClr val="tx1"/>
                </a:solidFill>
                <a:latin typeface="Calibri" panose="020F0502020204030204" pitchFamily="34" charset="0"/>
              </a:defRPr>
            </a:lvl8pPr>
            <a:lvl9pPr marL="3985003" indent="-232121"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3CDA2-810D-447F-ACE0-3756FDA48041}" type="slidenum">
              <a:rPr lang="en-IN" altLang="en-US" smtClean="0">
                <a:latin typeface="Arial" panose="020B0604020202020204" pitchFamily="34" charset="0"/>
              </a:rPr>
              <a:pPr fontAlgn="base">
                <a:spcBef>
                  <a:spcPct val="0"/>
                </a:spcBef>
                <a:spcAft>
                  <a:spcPct val="0"/>
                </a:spcAft>
              </a:pPr>
              <a:t>26</a:t>
            </a:fld>
            <a:endParaRPr lang="en-IN" altLang="en-US">
              <a:latin typeface="Arial" panose="020B0604020202020204" pitchFamily="34" charset="0"/>
            </a:endParaRPr>
          </a:p>
        </p:txBody>
      </p:sp>
    </p:spTree>
    <p:extLst>
      <p:ext uri="{BB962C8B-B14F-4D97-AF65-F5344CB8AC3E}">
        <p14:creationId xmlns:p14="http://schemas.microsoft.com/office/powerpoint/2010/main" val="377521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ends in August 2024.</a:t>
            </a:r>
          </a:p>
        </p:txBody>
      </p:sp>
      <p:sp>
        <p:nvSpPr>
          <p:cNvPr id="4" name="Slide Number Placeholder 3"/>
          <p:cNvSpPr>
            <a:spLocks noGrp="1"/>
          </p:cNvSpPr>
          <p:nvPr>
            <p:ph type="sldNum" sz="quarter" idx="5"/>
          </p:nvPr>
        </p:nvSpPr>
        <p:spPr/>
        <p:txBody>
          <a:bodyPr/>
          <a:lstStyle/>
          <a:p>
            <a:fld id="{D5F96891-9466-41EF-96F0-B1BB8064CC84}" type="slidenum">
              <a:rPr lang="en-US" smtClean="0"/>
              <a:t>4</a:t>
            </a:fld>
            <a:endParaRPr lang="en-US" dirty="0"/>
          </a:p>
        </p:txBody>
      </p:sp>
    </p:spTree>
    <p:extLst>
      <p:ext uri="{BB962C8B-B14F-4D97-AF65-F5344CB8AC3E}">
        <p14:creationId xmlns:p14="http://schemas.microsoft.com/office/powerpoint/2010/main" val="259259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lower bound of the 95% confidence interval is the expected return minus 1.96*sigma.  In the above table I am using the arithmetic average as the “expected return”.  </a:t>
            </a:r>
          </a:p>
        </p:txBody>
      </p:sp>
      <p:sp>
        <p:nvSpPr>
          <p:cNvPr id="4" name="Slide Number Placeholder 3"/>
          <p:cNvSpPr>
            <a:spLocks noGrp="1"/>
          </p:cNvSpPr>
          <p:nvPr>
            <p:ph type="sldNum" sz="quarter" idx="5"/>
          </p:nvPr>
        </p:nvSpPr>
        <p:spPr/>
        <p:txBody>
          <a:bodyPr/>
          <a:lstStyle/>
          <a:p>
            <a:fld id="{D5F96891-9466-41EF-96F0-B1BB8064CC84}" type="slidenum">
              <a:rPr lang="en-US" smtClean="0"/>
              <a:t>10</a:t>
            </a:fld>
            <a:endParaRPr lang="en-US" dirty="0"/>
          </a:p>
        </p:txBody>
      </p:sp>
    </p:spTree>
    <p:extLst>
      <p:ext uri="{BB962C8B-B14F-4D97-AF65-F5344CB8AC3E}">
        <p14:creationId xmlns:p14="http://schemas.microsoft.com/office/powerpoint/2010/main" val="355516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accessed on 8/15/2023</a:t>
            </a:r>
          </a:p>
          <a:p>
            <a:pPr marL="171450" indent="-171450">
              <a:buFont typeface="Arial" panose="020B0604020202020204" pitchFamily="34" charset="0"/>
              <a:buChar char="•"/>
            </a:pPr>
            <a:r>
              <a:rPr lang="en-US" dirty="0"/>
              <a:t>https://am.jpmorgan.com/us/en/asset-management/institutional/insights/portfolio-insights/ltcma/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13</a:t>
            </a:fld>
            <a:endParaRPr lang="en-US" dirty="0"/>
          </a:p>
        </p:txBody>
      </p:sp>
    </p:spTree>
    <p:extLst>
      <p:ext uri="{BB962C8B-B14F-4D97-AF65-F5344CB8AC3E}">
        <p14:creationId xmlns:p14="http://schemas.microsoft.com/office/powerpoint/2010/main" val="191661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Yes – in the figure you can see portfolios just above and to the left of the baseline example.</a:t>
            </a:r>
          </a:p>
          <a:p>
            <a:r>
              <a:rPr lang="en-US" dirty="0"/>
              <a:t>2 – The S&amp;P 500 is not one of the 3 assets used to create the frontier.  It contains 500 underlying assets and hence is more diversified (lower sigma) than any combination of the 3 assets considered here.</a:t>
            </a:r>
          </a:p>
          <a:p>
            <a:r>
              <a:rPr lang="en-US" dirty="0"/>
              <a:t>3 – You could use calculus or an optimization software to identify the tangency portfolio.  A rough way to do it would be to draw a CAL from the risk-free rate tangent to the frontier.</a:t>
            </a:r>
          </a:p>
        </p:txBody>
      </p:sp>
      <p:sp>
        <p:nvSpPr>
          <p:cNvPr id="4" name="Slide Number Placeholder 3"/>
          <p:cNvSpPr>
            <a:spLocks noGrp="1"/>
          </p:cNvSpPr>
          <p:nvPr>
            <p:ph type="sldNum" sz="quarter" idx="5"/>
          </p:nvPr>
        </p:nvSpPr>
        <p:spPr/>
        <p:txBody>
          <a:bodyPr/>
          <a:lstStyle/>
          <a:p>
            <a:fld id="{D5F96891-9466-41EF-96F0-B1BB8064CC84}" type="slidenum">
              <a:rPr lang="en-US" smtClean="0"/>
              <a:t>16</a:t>
            </a:fld>
            <a:endParaRPr lang="en-US" dirty="0"/>
          </a:p>
        </p:txBody>
      </p:sp>
    </p:spTree>
    <p:extLst>
      <p:ext uri="{BB962C8B-B14F-4D97-AF65-F5344CB8AC3E}">
        <p14:creationId xmlns:p14="http://schemas.microsoft.com/office/powerpoint/2010/main" val="343672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17</a:t>
            </a:fld>
            <a:endParaRPr lang="en-US" dirty="0"/>
          </a:p>
        </p:txBody>
      </p:sp>
    </p:spTree>
    <p:extLst>
      <p:ext uri="{BB962C8B-B14F-4D97-AF65-F5344CB8AC3E}">
        <p14:creationId xmlns:p14="http://schemas.microsoft.com/office/powerpoint/2010/main" val="383595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We would expect the 5-asset frontier to be to the left of the 3-asset frontier given the greater diversification that is possible with additional assets.</a:t>
            </a:r>
          </a:p>
          <a:p>
            <a:r>
              <a:rPr lang="en-US" dirty="0"/>
              <a:t>2 –  The CAL tangent to the 5-asset frontier will have a higher Sharpe ratio than the CAL tangent to the 3-asset frontier.</a:t>
            </a:r>
          </a:p>
          <a:p>
            <a:r>
              <a:rPr lang="en-US" dirty="0"/>
              <a:t>3 – No – all CALs have the same risk-free rate intercept</a:t>
            </a:r>
          </a:p>
          <a:p>
            <a:r>
              <a:rPr lang="en-US" dirty="0"/>
              <a:t>4 – No – it is not the number of assets alone that moves the frontier left.  It is the number of assets with unique </a:t>
            </a:r>
            <a:r>
              <a:rPr lang="en-US" sz="1200" dirty="0"/>
              <a:t>E[r], </a:t>
            </a:r>
            <a:r>
              <a:rPr lang="en-US" sz="1200" dirty="0">
                <a:sym typeface="Symbol" panose="05050102010706020507" pitchFamily="18" charset="2"/>
              </a:rPr>
              <a:t></a:t>
            </a:r>
            <a:r>
              <a:rPr lang="en-US" sz="1200" dirty="0"/>
              <a:t>, and correlations </a:t>
            </a:r>
            <a:endParaRPr lang="en-US" dirty="0"/>
          </a:p>
          <a:p>
            <a:r>
              <a:rPr lang="en-US" dirty="0"/>
              <a:t>5 – Each x – coordinate would still be the E[r] of the portfolio.  Each y-coordinate would still be the </a:t>
            </a:r>
            <a:r>
              <a:rPr lang="en-US" dirty="0">
                <a:sym typeface="Symbol" panose="05050102010706020507" pitchFamily="18" charset="2"/>
              </a:rPr>
              <a:t> </a:t>
            </a:r>
            <a:r>
              <a:rPr lang="en-US" dirty="0"/>
              <a:t>of the portfolio. See next slides to see how the formulas would change.</a:t>
            </a:r>
          </a:p>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18</a:t>
            </a:fld>
            <a:endParaRPr lang="en-US" dirty="0"/>
          </a:p>
        </p:txBody>
      </p:sp>
    </p:spTree>
    <p:extLst>
      <p:ext uri="{BB962C8B-B14F-4D97-AF65-F5344CB8AC3E}">
        <p14:creationId xmlns:p14="http://schemas.microsoft.com/office/powerpoint/2010/main" val="49207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standard deviation is the square root of the variance.</a:t>
                </a:r>
              </a:p>
              <a:p>
                <a:endParaRPr lang="en-US" dirty="0"/>
              </a:p>
              <a:p>
                <a:r>
                  <a:rPr lang="en-US" sz="1200" dirty="0"/>
                  <a:t>Portfolio risk is a function of each individual security’s risk as well as the covariance between the returns of each security.</a:t>
                </a:r>
                <a:r>
                  <a:rPr lang="en-US" sz="1200" baseline="0" dirty="0"/>
                  <a:t>  The notation and formula shown below is shorthand for the same formulas shown in the slide. I won’t have you calculate this using summation signs in this class.  I include it here for those that have mathematical backgrounds and wondered what the general formula would be.  </a:t>
                </a:r>
              </a:p>
              <a:p>
                <a:pPr/>
                <a14:m>
                  <m:oMathPara xmlns:m="http://schemas.openxmlformats.org/officeDocument/2006/math">
                    <m:oMathParaPr>
                      <m:jc m:val="centerGroup"/>
                    </m:oMathParaPr>
                    <m:oMath xmlns:m="http://schemas.openxmlformats.org/officeDocument/2006/math">
                      <m:sSubSup>
                        <m:sSubSupPr>
                          <m:ctrlPr>
                            <a:rPr lang="en-US" sz="1200" i="1" smtClean="0">
                              <a:latin typeface="Cambria Math" panose="02040503050406030204" pitchFamily="18" charset="0"/>
                            </a:rPr>
                          </m:ctrlPr>
                        </m:sSubSupPr>
                        <m:e>
                          <m:r>
                            <a:rPr lang="en-US" sz="1200" i="1" smtClean="0">
                              <a:latin typeface="Cambria Math"/>
                              <a:ea typeface="Cambria Math"/>
                            </a:rPr>
                            <m:t>𝜎</m:t>
                          </m:r>
                        </m:e>
                        <m:sub>
                          <m:r>
                            <a:rPr lang="en-US" sz="1200" b="0" i="1" smtClean="0">
                              <a:latin typeface="Cambria Math"/>
                            </a:rPr>
                            <m:t>𝑝</m:t>
                          </m:r>
                        </m:sub>
                        <m:sup>
                          <m:r>
                            <a:rPr lang="en-US" sz="1200" b="0" i="1" smtClean="0">
                              <a:latin typeface="Cambria Math"/>
                            </a:rPr>
                            <m:t>2</m:t>
                          </m:r>
                        </m:sup>
                      </m:sSubSup>
                      <m:r>
                        <a:rPr lang="en-US" sz="1200" b="0" i="1" smtClean="0">
                          <a:latin typeface="Cambria Math"/>
                        </a:rPr>
                        <m:t>=</m:t>
                      </m:r>
                      <m:nary>
                        <m:naryPr>
                          <m:chr m:val="∑"/>
                          <m:ctrlPr>
                            <a:rPr lang="en-US" sz="1200" b="0" i="1" smtClean="0">
                              <a:latin typeface="Cambria Math" panose="02040503050406030204" pitchFamily="18" charset="0"/>
                            </a:rPr>
                          </m:ctrlPr>
                        </m:naryPr>
                        <m:sub>
                          <m:r>
                            <m:rPr>
                              <m:brk m:alnAt="23"/>
                            </m:rPr>
                            <a:rPr lang="en-US" sz="1200" b="0" i="1" smtClean="0">
                              <a:latin typeface="Cambria Math"/>
                            </a:rPr>
                            <m:t>𝑖</m:t>
                          </m:r>
                          <m:r>
                            <a:rPr lang="en-US" sz="1200" b="0" i="1" smtClean="0">
                              <a:latin typeface="Cambria Math"/>
                            </a:rPr>
                            <m:t>=1</m:t>
                          </m:r>
                        </m:sub>
                        <m:sup>
                          <m:r>
                            <a:rPr lang="en-US" sz="1200" b="0" i="1" smtClean="0">
                              <a:latin typeface="Cambria Math"/>
                            </a:rPr>
                            <m:t>𝑛</m:t>
                          </m:r>
                        </m:sup>
                        <m:e>
                          <m:sSubSup>
                            <m:sSubSupPr>
                              <m:ctrlPr>
                                <a:rPr lang="en-US" sz="1200" b="0" i="1" smtClean="0">
                                  <a:latin typeface="Cambria Math" panose="02040503050406030204" pitchFamily="18" charset="0"/>
                                </a:rPr>
                              </m:ctrlPr>
                            </m:sSubSupPr>
                            <m:e>
                              <m:r>
                                <a:rPr lang="en-US" sz="1200" b="0" i="1" smtClean="0">
                                  <a:latin typeface="Cambria Math"/>
                                </a:rPr>
                                <m:t>𝑤</m:t>
                              </m:r>
                            </m:e>
                            <m:sub>
                              <m:r>
                                <a:rPr lang="en-US" sz="1200" b="0" i="1" smtClean="0">
                                  <a:latin typeface="Cambria Math"/>
                                </a:rPr>
                                <m:t>𝑖</m:t>
                              </m:r>
                            </m:sub>
                            <m:sup>
                              <m:r>
                                <a:rPr lang="en-US" sz="1200" b="0" i="1" smtClean="0">
                                  <a:latin typeface="Cambria Math"/>
                                </a:rPr>
                                <m:t>2</m:t>
                              </m:r>
                            </m:sup>
                          </m:sSubSup>
                          <m:sSubSup>
                            <m:sSubSupPr>
                              <m:ctrlPr>
                                <a:rPr lang="en-US" sz="1200" b="0" i="1" smtClean="0">
                                  <a:latin typeface="Cambria Math" panose="02040503050406030204" pitchFamily="18" charset="0"/>
                                </a:rPr>
                              </m:ctrlPr>
                            </m:sSubSupPr>
                            <m:e>
                              <m:r>
                                <a:rPr lang="en-US" sz="1200" b="0" i="1" smtClean="0">
                                  <a:latin typeface="Cambria Math"/>
                                  <a:ea typeface="Cambria Math"/>
                                </a:rPr>
                                <m:t>𝜎</m:t>
                              </m:r>
                            </m:e>
                            <m:sub>
                              <m:r>
                                <a:rPr lang="en-US" sz="1200" b="0" i="1" smtClean="0">
                                  <a:latin typeface="Cambria Math"/>
                                </a:rPr>
                                <m:t>𝑖</m:t>
                              </m:r>
                            </m:sub>
                            <m:sup>
                              <m:r>
                                <a:rPr lang="en-US" sz="1200" b="0" i="1" smtClean="0">
                                  <a:latin typeface="Cambria Math"/>
                                </a:rPr>
                                <m:t>2</m:t>
                              </m:r>
                            </m:sup>
                          </m:sSubSup>
                          <m:r>
                            <a:rPr lang="en-US" sz="1200" b="0" i="1" smtClean="0">
                              <a:latin typeface="Cambria Math"/>
                            </a:rPr>
                            <m:t>+</m:t>
                          </m:r>
                          <m:nary>
                            <m:naryPr>
                              <m:chr m:val="∑"/>
                              <m:ctrlPr>
                                <a:rPr lang="en-US" sz="1200" b="0" i="1" smtClean="0">
                                  <a:latin typeface="Cambria Math" panose="02040503050406030204" pitchFamily="18" charset="0"/>
                                </a:rPr>
                              </m:ctrlPr>
                            </m:naryPr>
                            <m:sub>
                              <m:r>
                                <m:rPr>
                                  <m:brk m:alnAt="23"/>
                                </m:rPr>
                                <a:rPr lang="en-US" sz="1200" b="0" i="1" smtClean="0">
                                  <a:latin typeface="Cambria Math"/>
                                </a:rPr>
                                <m:t>𝑖</m:t>
                              </m:r>
                              <m:r>
                                <a:rPr lang="en-US" sz="1200" b="0" i="1" smtClean="0">
                                  <a:latin typeface="Cambria Math"/>
                                </a:rPr>
                                <m:t>=1</m:t>
                              </m:r>
                            </m:sub>
                            <m:sup>
                              <m:r>
                                <a:rPr lang="en-US" sz="1200" b="0" i="1" smtClean="0">
                                  <a:latin typeface="Cambria Math"/>
                                </a:rPr>
                                <m:t>𝑛</m:t>
                              </m:r>
                            </m:sup>
                            <m:e>
                              <m:nary>
                                <m:naryPr>
                                  <m:chr m:val="∑"/>
                                  <m:ctrlPr>
                                    <a:rPr lang="en-US" sz="1200" b="0" i="1" smtClean="0">
                                      <a:latin typeface="Cambria Math" panose="02040503050406030204" pitchFamily="18" charset="0"/>
                                    </a:rPr>
                                  </m:ctrlPr>
                                </m:naryPr>
                                <m:sub>
                                  <m:eqArr>
                                    <m:eqArrPr>
                                      <m:ctrlPr>
                                        <a:rPr lang="en-US" sz="1200" b="0" i="1" smtClean="0">
                                          <a:latin typeface="Cambria Math" panose="02040503050406030204" pitchFamily="18" charset="0"/>
                                        </a:rPr>
                                      </m:ctrlPr>
                                    </m:eqArrPr>
                                    <m:e>
                                      <m:r>
                                        <m:rPr>
                                          <m:brk m:alnAt="23"/>
                                        </m:rPr>
                                        <a:rPr lang="en-US" sz="1200" b="0" i="1" smtClean="0">
                                          <a:latin typeface="Cambria Math"/>
                                        </a:rPr>
                                        <m:t>𝑗</m:t>
                                      </m:r>
                                      <m:r>
                                        <a:rPr lang="en-US" sz="1200" b="0" i="1" smtClean="0">
                                          <a:latin typeface="Cambria Math"/>
                                        </a:rPr>
                                        <m:t>=1</m:t>
                                      </m:r>
                                    </m:e>
                                    <m:e>
                                      <m:r>
                                        <a:rPr lang="en-US" sz="1200" b="0" i="1" smtClean="0">
                                          <a:latin typeface="Cambria Math"/>
                                        </a:rPr>
                                        <m:t>𝑖</m:t>
                                      </m:r>
                                      <m:r>
                                        <a:rPr lang="en-US" sz="1200" b="0" i="1" smtClean="0">
                                          <a:latin typeface="Cambria Math"/>
                                          <a:ea typeface="Cambria Math"/>
                                        </a:rPr>
                                        <m:t>≠</m:t>
                                      </m:r>
                                      <m:r>
                                        <a:rPr lang="en-US" sz="1200" b="0" i="1" smtClean="0">
                                          <a:latin typeface="Cambria Math"/>
                                          <a:ea typeface="Cambria Math"/>
                                        </a:rPr>
                                        <m:t>𝑗</m:t>
                                      </m:r>
                                    </m:e>
                                  </m:eqArr>
                                </m:sub>
                                <m:sup>
                                  <m:r>
                                    <a:rPr lang="en-US" sz="1200" b="0" i="1" smtClean="0">
                                      <a:latin typeface="Cambria Math"/>
                                    </a:rPr>
                                    <m:t>𝑛</m:t>
                                  </m:r>
                                </m:sup>
                                <m:e>
                                  <m:sSub>
                                    <m:sSubPr>
                                      <m:ctrlPr>
                                        <a:rPr lang="en-US" sz="1200" b="0" i="1" smtClean="0">
                                          <a:latin typeface="Cambria Math" panose="02040503050406030204" pitchFamily="18" charset="0"/>
                                        </a:rPr>
                                      </m:ctrlPr>
                                    </m:sSubPr>
                                    <m:e>
                                      <m:r>
                                        <a:rPr lang="en-US" sz="1200" b="0" i="1" smtClean="0">
                                          <a:latin typeface="Cambria Math"/>
                                        </a:rPr>
                                        <m:t>𝑤</m:t>
                                      </m:r>
                                    </m:e>
                                    <m:sub>
                                      <m:r>
                                        <a:rPr lang="en-US" sz="1200" b="0" i="1" smtClean="0">
                                          <a:latin typeface="Cambria Math"/>
                                        </a:rPr>
                                        <m:t>𝑖</m:t>
                                      </m:r>
                                    </m:sub>
                                  </m:sSub>
                                  <m:sSub>
                                    <m:sSubPr>
                                      <m:ctrlPr>
                                        <a:rPr lang="en-US" sz="1200" b="0" i="1" smtClean="0">
                                          <a:latin typeface="Cambria Math" panose="02040503050406030204" pitchFamily="18" charset="0"/>
                                        </a:rPr>
                                      </m:ctrlPr>
                                    </m:sSubPr>
                                    <m:e>
                                      <m:r>
                                        <a:rPr lang="en-US" sz="1200" b="0" i="1" smtClean="0">
                                          <a:latin typeface="Cambria Math"/>
                                        </a:rPr>
                                        <m:t>𝑤</m:t>
                                      </m:r>
                                    </m:e>
                                    <m:sub>
                                      <m:r>
                                        <a:rPr lang="en-US" sz="1200" b="0" i="1" smtClean="0">
                                          <a:latin typeface="Cambria Math"/>
                                        </a:rPr>
                                        <m:t>𝑗</m:t>
                                      </m:r>
                                    </m:sub>
                                  </m:sSub>
                                  <m:sSub>
                                    <m:sSubPr>
                                      <m:ctrlPr>
                                        <a:rPr lang="en-US" sz="1200" b="0" i="1" smtClean="0">
                                          <a:latin typeface="Cambria Math" panose="02040503050406030204" pitchFamily="18" charset="0"/>
                                        </a:rPr>
                                      </m:ctrlPr>
                                    </m:sSubPr>
                                    <m:e>
                                      <m:r>
                                        <a:rPr lang="en-US" sz="1200" b="0" i="1" smtClean="0">
                                          <a:latin typeface="Cambria Math"/>
                                          <a:ea typeface="Cambria Math"/>
                                        </a:rPr>
                                        <m:t>𝜎</m:t>
                                      </m:r>
                                    </m:e>
                                    <m:sub>
                                      <m:r>
                                        <a:rPr lang="en-US" sz="1200" b="0" i="1" smtClean="0">
                                          <a:latin typeface="Cambria Math"/>
                                        </a:rPr>
                                        <m:t>𝑖𝑗</m:t>
                                      </m:r>
                                    </m:sub>
                                  </m:sSub>
                                </m:e>
                              </m:nary>
                            </m:e>
                          </m:nary>
                        </m:e>
                      </m:nary>
                    </m:oMath>
                  </m:oMathPara>
                </a14:m>
                <a:endParaRPr lang="en-US" sz="1200" dirty="0"/>
              </a:p>
              <a:p>
                <a:pPr marL="0" indent="0">
                  <a:buNone/>
                </a:pPr>
                <a:r>
                  <a:rPr lang="en-US" sz="1200" dirty="0"/>
                  <a:t>	</a:t>
                </a:r>
                <a14:m>
                  <m:oMath xmlns:m="http://schemas.openxmlformats.org/officeDocument/2006/math">
                    <m:sSubSup>
                      <m:sSubSupPr>
                        <m:ctrlPr>
                          <a:rPr lang="en-US" sz="1200" i="1" smtClean="0">
                            <a:latin typeface="Cambria Math" panose="02040503050406030204" pitchFamily="18" charset="0"/>
                          </a:rPr>
                        </m:ctrlPr>
                      </m:sSubSupPr>
                      <m:e>
                        <m:r>
                          <a:rPr lang="en-US" sz="1200" i="1" smtClean="0">
                            <a:latin typeface="Cambria Math"/>
                            <a:ea typeface="Cambria Math"/>
                          </a:rPr>
                          <m:t>𝜎</m:t>
                        </m:r>
                      </m:e>
                      <m:sub>
                        <m:r>
                          <a:rPr lang="en-US" sz="1200" b="0" i="1" smtClean="0">
                            <a:latin typeface="Cambria Math"/>
                          </a:rPr>
                          <m:t>𝑖</m:t>
                        </m:r>
                      </m:sub>
                      <m:sup>
                        <m:r>
                          <a:rPr lang="en-US" sz="1200" b="0" i="1" smtClean="0">
                            <a:latin typeface="Cambria Math"/>
                          </a:rPr>
                          <m:t>2</m:t>
                        </m:r>
                      </m:sup>
                    </m:sSubSup>
                    <m:r>
                      <a:rPr lang="en-US" sz="1200" b="0" i="1" smtClean="0">
                        <a:latin typeface="Cambria Math"/>
                      </a:rPr>
                      <m:t>=</m:t>
                    </m:r>
                  </m:oMath>
                </a14:m>
                <a:r>
                  <a:rPr lang="en-US" sz="1200" dirty="0"/>
                  <a:t>the variance of returns for security I</a:t>
                </a:r>
              </a:p>
              <a:p>
                <a:pPr marL="0" indent="0">
                  <a:buNone/>
                </a:pPr>
                <a:r>
                  <a:rPr lang="en-US" sz="1200" dirty="0"/>
                  <a:t>	</a:t>
                </a:r>
                <a14:m>
                  <m:oMath xmlns:m="http://schemas.openxmlformats.org/officeDocument/2006/math">
                    <m:sSubSup>
                      <m:sSubSupPr>
                        <m:ctrlPr>
                          <a:rPr lang="en-US" sz="1200" i="1">
                            <a:latin typeface="Cambria Math" panose="02040503050406030204" pitchFamily="18" charset="0"/>
                          </a:rPr>
                        </m:ctrlPr>
                      </m:sSubSupPr>
                      <m:e>
                        <m:r>
                          <a:rPr lang="en-US" sz="1200" i="1">
                            <a:latin typeface="Cambria Math"/>
                            <a:ea typeface="Cambria Math"/>
                          </a:rPr>
                          <m:t>𝜎</m:t>
                        </m:r>
                      </m:e>
                      <m:sub>
                        <m:r>
                          <a:rPr lang="en-US" sz="1200" i="1">
                            <a:latin typeface="Cambria Math"/>
                          </a:rPr>
                          <m:t>𝑖</m:t>
                        </m:r>
                        <m:r>
                          <a:rPr lang="en-US" sz="1200" b="0" i="1" smtClean="0">
                            <a:latin typeface="Cambria Math"/>
                          </a:rPr>
                          <m:t>𝑗</m:t>
                        </m:r>
                      </m:sub>
                      <m:sup/>
                    </m:sSubSup>
                    <m:r>
                      <a:rPr lang="en-US" sz="1200" i="1">
                        <a:latin typeface="Cambria Math"/>
                      </a:rPr>
                      <m:t>=</m:t>
                    </m:r>
                  </m:oMath>
                </a14:m>
                <a:r>
                  <a:rPr lang="en-US" sz="1200" dirty="0"/>
                  <a:t>the covariance between asset </a:t>
                </a:r>
                <a:r>
                  <a:rPr lang="en-US" sz="1200" dirty="0" err="1"/>
                  <a:t>i</a:t>
                </a:r>
                <a:r>
                  <a:rPr lang="en-US" sz="1200" dirty="0"/>
                  <a:t> and asset</a:t>
                </a:r>
              </a:p>
              <a:p>
                <a:pPr marL="0" indent="0">
                  <a:buNone/>
                </a:pPr>
                <a:r>
                  <a:rPr lang="en-US" sz="1200" dirty="0"/>
                  <a:t>	 j’s returns</a:t>
                </a:r>
              </a:p>
              <a:p>
                <a:pPr marL="0" indent="0">
                  <a:buNone/>
                </a:pPr>
                <a:r>
                  <a:rPr lang="en-US" sz="1200" dirty="0"/>
                  <a:t>	</a:t>
                </a:r>
                <a14:m>
                  <m:oMath xmlns:m="http://schemas.openxmlformats.org/officeDocument/2006/math">
                    <m:sSubSup>
                      <m:sSubSupPr>
                        <m:ctrlPr>
                          <a:rPr lang="en-US" sz="1200" i="1">
                            <a:latin typeface="Cambria Math" panose="02040503050406030204" pitchFamily="18" charset="0"/>
                          </a:rPr>
                        </m:ctrlPr>
                      </m:sSubSupPr>
                      <m:e>
                        <m:r>
                          <a:rPr lang="en-US" sz="1200" b="0" i="1" smtClean="0">
                            <a:latin typeface="Cambria Math"/>
                            <a:ea typeface="Cambria Math"/>
                          </a:rPr>
                          <m:t>𝑤</m:t>
                        </m:r>
                      </m:e>
                      <m:sub>
                        <m:r>
                          <a:rPr lang="en-US" sz="1200" i="1">
                            <a:latin typeface="Cambria Math"/>
                          </a:rPr>
                          <m:t>𝑖</m:t>
                        </m:r>
                      </m:sub>
                      <m:sup/>
                    </m:sSubSup>
                    <m:r>
                      <a:rPr lang="en-US" sz="1200" i="1">
                        <a:latin typeface="Cambria Math"/>
                      </a:rPr>
                      <m:t>=</m:t>
                    </m:r>
                  </m:oMath>
                </a14:m>
                <a:r>
                  <a:rPr lang="en-US" sz="1200" dirty="0"/>
                  <a:t>portfolio weight in </a:t>
                </a:r>
                <a:r>
                  <a:rPr lang="en-US" sz="1200" dirty="0" err="1"/>
                  <a:t>i</a:t>
                </a:r>
                <a:endParaRPr lang="en-US" sz="1200" dirty="0"/>
              </a:p>
              <a:p>
                <a:endParaRPr lang="en-US" dirty="0"/>
              </a:p>
            </p:txBody>
          </p:sp>
        </mc:Choice>
        <mc:Fallback xmlns="">
          <p:sp>
            <p:nvSpPr>
              <p:cNvPr id="3" name="Notes Placeholder 2"/>
              <p:cNvSpPr>
                <a:spLocks noGrp="1"/>
              </p:cNvSpPr>
              <p:nvPr>
                <p:ph type="body" idx="1"/>
              </p:nvPr>
            </p:nvSpPr>
            <p:spPr/>
            <p:txBody>
              <a:bodyPr/>
              <a:lstStyle/>
              <a:p>
                <a:r>
                  <a:rPr lang="en-US" dirty="0"/>
                  <a:t>The standard deviation is the square root of the variance.</a:t>
                </a:r>
              </a:p>
              <a:p>
                <a:endParaRPr lang="en-US" dirty="0"/>
              </a:p>
              <a:p>
                <a:r>
                  <a:rPr lang="en-US" sz="1200" dirty="0"/>
                  <a:t>Portfolio risk is a function of each individual security’s risk as well as the covariance between the returns of each security.</a:t>
                </a:r>
                <a:r>
                  <a:rPr lang="en-US" sz="1200" baseline="0" dirty="0"/>
                  <a:t>  The notation and formula shown below is shorthand for the same formulas shown in the slide. I won’t have you calculate this using summation signs in this class.  I include it here for those that have mathematical backgrounds and wondered what the general formula would be.  </a:t>
                </a:r>
              </a:p>
              <a:p>
                <a:pPr/>
                <a:r>
                  <a:rPr lang="en-US" sz="1200" i="0">
                    <a:latin typeface="Cambria Math"/>
                    <a:ea typeface="Cambria Math"/>
                  </a:rPr>
                  <a:t>𝜎</a:t>
                </a:r>
                <a:r>
                  <a:rPr lang="en-US" sz="1200" i="0">
                    <a:latin typeface="Cambria Math" panose="02040503050406030204" pitchFamily="18" charset="0"/>
                    <a:ea typeface="Cambria Math"/>
                  </a:rPr>
                  <a:t>_</a:t>
                </a:r>
                <a:r>
                  <a:rPr lang="en-US" sz="1200" b="0" i="0">
                    <a:latin typeface="Cambria Math"/>
                  </a:rPr>
                  <a:t>𝑝</a:t>
                </a:r>
                <a:r>
                  <a:rPr lang="en-US" sz="1200" b="0" i="0">
                    <a:latin typeface="Cambria Math" panose="02040503050406030204" pitchFamily="18" charset="0"/>
                  </a:rPr>
                  <a:t>^</a:t>
                </a:r>
                <a:r>
                  <a:rPr lang="en-US" sz="1200" b="0" i="0">
                    <a:latin typeface="Cambria Math"/>
                  </a:rPr>
                  <a:t>2=</a:t>
                </a:r>
                <a:r>
                  <a:rPr lang="en-US" sz="1200" b="0" i="0">
                    <a:latin typeface="Cambria Math" panose="02040503050406030204" pitchFamily="18" charset="0"/>
                  </a:rPr>
                  <a:t>∑_(</a:t>
                </a:r>
                <a:r>
                  <a:rPr lang="en-US" sz="1200" b="0" i="0">
                    <a:latin typeface="Cambria Math"/>
                  </a:rPr>
                  <a:t>𝑖=1</a:t>
                </a:r>
                <a:r>
                  <a:rPr lang="en-US" sz="1200" b="0" i="0">
                    <a:latin typeface="Cambria Math" panose="02040503050406030204" pitchFamily="18" charset="0"/>
                  </a:rPr>
                  <a:t>)^</a:t>
                </a:r>
                <a:r>
                  <a:rPr lang="en-US" sz="1200" b="0" i="0">
                    <a:latin typeface="Cambria Math"/>
                  </a:rPr>
                  <a:t>𝑛</a:t>
                </a:r>
                <a:r>
                  <a:rPr lang="en-US" sz="1200" b="0" i="0">
                    <a:latin typeface="Cambria Math" panose="02040503050406030204" pitchFamily="18" charset="0"/>
                  </a:rPr>
                  <a:t>▒〖</a:t>
                </a:r>
                <a:r>
                  <a:rPr lang="en-US" sz="1200" b="0" i="0">
                    <a:latin typeface="Cambria Math"/>
                  </a:rPr>
                  <a:t>𝑤</a:t>
                </a:r>
                <a:r>
                  <a:rPr lang="en-US" sz="1200" b="0" i="0">
                    <a:latin typeface="Cambria Math" panose="02040503050406030204" pitchFamily="18" charset="0"/>
                  </a:rPr>
                  <a:t>_</a:t>
                </a:r>
                <a:r>
                  <a:rPr lang="en-US" sz="1200" b="0" i="0">
                    <a:latin typeface="Cambria Math"/>
                  </a:rPr>
                  <a:t>𝑖</a:t>
                </a:r>
                <a:r>
                  <a:rPr lang="en-US" sz="1200" b="0" i="0">
                    <a:latin typeface="Cambria Math" panose="02040503050406030204" pitchFamily="18" charset="0"/>
                  </a:rPr>
                  <a:t>^</a:t>
                </a:r>
                <a:r>
                  <a:rPr lang="en-US" sz="1200" b="0" i="0">
                    <a:latin typeface="Cambria Math"/>
                  </a:rPr>
                  <a:t>2</a:t>
                </a:r>
                <a:r>
                  <a:rPr lang="en-US" sz="1200" b="0" i="0">
                    <a:latin typeface="Cambria Math" panose="02040503050406030204" pitchFamily="18" charset="0"/>
                  </a:rPr>
                  <a:t> </a:t>
                </a:r>
                <a:r>
                  <a:rPr lang="en-US" sz="1200" b="0" i="0">
                    <a:latin typeface="Cambria Math"/>
                    <a:ea typeface="Cambria Math"/>
                  </a:rPr>
                  <a:t>𝜎</a:t>
                </a:r>
                <a:r>
                  <a:rPr lang="en-US" sz="1200" b="0" i="0">
                    <a:latin typeface="Cambria Math" panose="02040503050406030204" pitchFamily="18" charset="0"/>
                    <a:ea typeface="Cambria Math"/>
                  </a:rPr>
                  <a:t>_</a:t>
                </a:r>
                <a:r>
                  <a:rPr lang="en-US" sz="1200" b="0" i="0">
                    <a:latin typeface="Cambria Math"/>
                  </a:rPr>
                  <a:t>𝑖</a:t>
                </a:r>
                <a:r>
                  <a:rPr lang="en-US" sz="1200" b="0" i="0">
                    <a:latin typeface="Cambria Math" panose="02040503050406030204" pitchFamily="18" charset="0"/>
                  </a:rPr>
                  <a:t>^</a:t>
                </a:r>
                <a:r>
                  <a:rPr lang="en-US" sz="1200" b="0" i="0">
                    <a:latin typeface="Cambria Math"/>
                  </a:rPr>
                  <a:t>2+</a:t>
                </a:r>
                <a:r>
                  <a:rPr lang="en-US" sz="1200" b="0" i="0">
                    <a:latin typeface="Cambria Math" panose="02040503050406030204" pitchFamily="18" charset="0"/>
                  </a:rPr>
                  <a:t>∑_(</a:t>
                </a:r>
                <a:r>
                  <a:rPr lang="en-US" sz="1200" b="0" i="0">
                    <a:latin typeface="Cambria Math"/>
                  </a:rPr>
                  <a:t>𝑖=1</a:t>
                </a:r>
                <a:r>
                  <a:rPr lang="en-US" sz="1200" b="0" i="0">
                    <a:latin typeface="Cambria Math" panose="02040503050406030204" pitchFamily="18" charset="0"/>
                  </a:rPr>
                  <a:t>)^</a:t>
                </a:r>
                <a:r>
                  <a:rPr lang="en-US" sz="1200" b="0" i="0">
                    <a:latin typeface="Cambria Math"/>
                  </a:rPr>
                  <a:t>𝑛</a:t>
                </a:r>
                <a:r>
                  <a:rPr lang="en-US" sz="1200" b="0" i="0">
                    <a:latin typeface="Cambria Math" panose="02040503050406030204" pitchFamily="18" charset="0"/>
                  </a:rPr>
                  <a:t>▒∑</a:t>
                </a:r>
                <a:r>
                  <a:rPr lang="en-US" sz="1200" b="0" i="0">
                    <a:latin typeface="Cambria Math" panose="02040503050406030204" pitchFamily="18" charset="0"/>
                    <a:ea typeface="Cambria Math"/>
                  </a:rPr>
                  <a:t>_█(</a:t>
                </a:r>
                <a:r>
                  <a:rPr lang="en-US" sz="1200" b="0" i="0">
                    <a:latin typeface="Cambria Math"/>
                  </a:rPr>
                  <a:t>𝑗=1</a:t>
                </a:r>
                <a:r>
                  <a:rPr lang="en-US" sz="1200" b="0" i="0">
                    <a:latin typeface="Cambria Math" panose="02040503050406030204" pitchFamily="18" charset="0"/>
                  </a:rPr>
                  <a:t>@</a:t>
                </a:r>
                <a:r>
                  <a:rPr lang="en-US" sz="1200" b="0" i="0">
                    <a:latin typeface="Cambria Math"/>
                  </a:rPr>
                  <a:t>𝑖</a:t>
                </a:r>
                <a:r>
                  <a:rPr lang="en-US" sz="1200" b="0" i="0">
                    <a:latin typeface="Cambria Math"/>
                    <a:ea typeface="Cambria Math"/>
                  </a:rPr>
                  <a:t>≠𝑗</a:t>
                </a:r>
                <a:r>
                  <a:rPr lang="en-US" sz="1200" b="0" i="0">
                    <a:latin typeface="Cambria Math" panose="02040503050406030204" pitchFamily="18" charset="0"/>
                    <a:ea typeface="Cambria Math"/>
                  </a:rPr>
                  <a:t>)^</a:t>
                </a:r>
                <a:r>
                  <a:rPr lang="en-US" sz="1200" b="0" i="0">
                    <a:latin typeface="Cambria Math"/>
                  </a:rPr>
                  <a:t>𝑛</a:t>
                </a:r>
                <a:r>
                  <a:rPr lang="en-US" sz="1200" b="0" i="0">
                    <a:latin typeface="Cambria Math" panose="02040503050406030204" pitchFamily="18" charset="0"/>
                  </a:rPr>
                  <a:t>▒〖</a:t>
                </a:r>
                <a:r>
                  <a:rPr lang="en-US" sz="1200" b="0" i="0">
                    <a:latin typeface="Cambria Math"/>
                  </a:rPr>
                  <a:t>𝑤</a:t>
                </a:r>
                <a:r>
                  <a:rPr lang="en-US" sz="1200" b="0" i="0">
                    <a:latin typeface="Cambria Math" panose="02040503050406030204" pitchFamily="18" charset="0"/>
                  </a:rPr>
                  <a:t>_</a:t>
                </a:r>
                <a:r>
                  <a:rPr lang="en-US" sz="1200" b="0" i="0">
                    <a:latin typeface="Cambria Math"/>
                  </a:rPr>
                  <a:t>𝑖</a:t>
                </a:r>
                <a:r>
                  <a:rPr lang="en-US" sz="1200" b="0" i="0">
                    <a:latin typeface="Cambria Math" panose="02040503050406030204" pitchFamily="18" charset="0"/>
                  </a:rPr>
                  <a:t> </a:t>
                </a:r>
                <a:r>
                  <a:rPr lang="en-US" sz="1200" b="0" i="0">
                    <a:latin typeface="Cambria Math"/>
                  </a:rPr>
                  <a:t>𝑤</a:t>
                </a:r>
                <a:r>
                  <a:rPr lang="en-US" sz="1200" b="0" i="0">
                    <a:latin typeface="Cambria Math" panose="02040503050406030204" pitchFamily="18" charset="0"/>
                  </a:rPr>
                  <a:t>_</a:t>
                </a:r>
                <a:r>
                  <a:rPr lang="en-US" sz="1200" b="0" i="0">
                    <a:latin typeface="Cambria Math"/>
                  </a:rPr>
                  <a:t>𝑗</a:t>
                </a:r>
                <a:r>
                  <a:rPr lang="en-US" sz="1200" b="0" i="0">
                    <a:latin typeface="Cambria Math" panose="02040503050406030204" pitchFamily="18" charset="0"/>
                  </a:rPr>
                  <a:t> </a:t>
                </a:r>
                <a:r>
                  <a:rPr lang="en-US" sz="1200" b="0" i="0">
                    <a:latin typeface="Cambria Math"/>
                    <a:ea typeface="Cambria Math"/>
                  </a:rPr>
                  <a:t>𝜎</a:t>
                </a:r>
                <a:r>
                  <a:rPr lang="en-US" sz="1200" b="0" i="0">
                    <a:latin typeface="Cambria Math" panose="02040503050406030204" pitchFamily="18" charset="0"/>
                    <a:ea typeface="Cambria Math"/>
                  </a:rPr>
                  <a:t>_</a:t>
                </a:r>
                <a:r>
                  <a:rPr lang="en-US" sz="1200" b="0" i="0">
                    <a:latin typeface="Cambria Math"/>
                  </a:rPr>
                  <a:t>𝑖𝑗</a:t>
                </a:r>
                <a:r>
                  <a:rPr lang="en-US" sz="1200" b="0" i="0">
                    <a:latin typeface="Cambria Math" panose="02040503050406030204" pitchFamily="18" charset="0"/>
                  </a:rPr>
                  <a:t> 〗〗</a:t>
                </a:r>
                <a:endParaRPr lang="en-US" sz="1200" dirty="0"/>
              </a:p>
              <a:p>
                <a:pPr marL="0" indent="0">
                  <a:buNone/>
                </a:pPr>
                <a:r>
                  <a:rPr lang="en-US" sz="1200" dirty="0"/>
                  <a:t>	</a:t>
                </a:r>
                <a:r>
                  <a:rPr lang="en-US" sz="1200" i="0">
                    <a:latin typeface="Cambria Math"/>
                    <a:ea typeface="Cambria Math"/>
                  </a:rPr>
                  <a:t>𝜎</a:t>
                </a:r>
                <a:r>
                  <a:rPr lang="en-US" sz="1200" i="0">
                    <a:latin typeface="Cambria Math" panose="02040503050406030204" pitchFamily="18" charset="0"/>
                    <a:ea typeface="Cambria Math"/>
                  </a:rPr>
                  <a:t>_</a:t>
                </a:r>
                <a:r>
                  <a:rPr lang="en-US" sz="1200" b="0" i="0">
                    <a:latin typeface="Cambria Math"/>
                  </a:rPr>
                  <a:t>𝑖</a:t>
                </a:r>
                <a:r>
                  <a:rPr lang="en-US" sz="1200" b="0" i="0">
                    <a:latin typeface="Cambria Math" panose="02040503050406030204" pitchFamily="18" charset="0"/>
                  </a:rPr>
                  <a:t>^</a:t>
                </a:r>
                <a:r>
                  <a:rPr lang="en-US" sz="1200" b="0" i="0">
                    <a:latin typeface="Cambria Math"/>
                  </a:rPr>
                  <a:t>2=</a:t>
                </a:r>
                <a:r>
                  <a:rPr lang="en-US" sz="1200" dirty="0"/>
                  <a:t>the variance of returns for security I</a:t>
                </a:r>
              </a:p>
              <a:p>
                <a:pPr marL="0" indent="0">
                  <a:buNone/>
                </a:pPr>
                <a:r>
                  <a:rPr lang="en-US" sz="1200" dirty="0"/>
                  <a:t>	</a:t>
                </a:r>
                <a:r>
                  <a:rPr lang="en-US" sz="1200" i="0">
                    <a:latin typeface="Cambria Math"/>
                    <a:ea typeface="Cambria Math"/>
                  </a:rPr>
                  <a:t>𝜎</a:t>
                </a:r>
                <a:r>
                  <a:rPr lang="en-US" sz="1200" i="0">
                    <a:latin typeface="Cambria Math" panose="02040503050406030204" pitchFamily="18" charset="0"/>
                    <a:ea typeface="Cambria Math"/>
                  </a:rPr>
                  <a:t>_</a:t>
                </a:r>
                <a:r>
                  <a:rPr lang="en-US" sz="1200" i="0">
                    <a:latin typeface="Cambria Math"/>
                  </a:rPr>
                  <a:t>𝑖</a:t>
                </a:r>
                <a:r>
                  <a:rPr lang="en-US" sz="1200" b="0" i="0">
                    <a:latin typeface="Cambria Math"/>
                  </a:rPr>
                  <a:t>𝑗</a:t>
                </a:r>
                <a:r>
                  <a:rPr lang="en-US" sz="1200" b="0" i="0">
                    <a:latin typeface="Cambria Math" panose="02040503050406030204" pitchFamily="18" charset="0"/>
                  </a:rPr>
                  <a:t>^ </a:t>
                </a:r>
                <a:r>
                  <a:rPr lang="en-US" sz="1200" i="0">
                    <a:latin typeface="Cambria Math"/>
                  </a:rPr>
                  <a:t>=</a:t>
                </a:r>
                <a:r>
                  <a:rPr lang="en-US" sz="1200" dirty="0"/>
                  <a:t>the covariance between asset </a:t>
                </a:r>
                <a:r>
                  <a:rPr lang="en-US" sz="1200" dirty="0" err="1"/>
                  <a:t>i</a:t>
                </a:r>
                <a:r>
                  <a:rPr lang="en-US" sz="1200" dirty="0"/>
                  <a:t> and asset</a:t>
                </a:r>
              </a:p>
              <a:p>
                <a:pPr marL="0" indent="0">
                  <a:buNone/>
                </a:pPr>
                <a:r>
                  <a:rPr lang="en-US" sz="1200" dirty="0"/>
                  <a:t>	 j’s returns</a:t>
                </a:r>
              </a:p>
              <a:p>
                <a:pPr marL="0" indent="0">
                  <a:buNone/>
                </a:pPr>
                <a:r>
                  <a:rPr lang="en-US" sz="1200" dirty="0"/>
                  <a:t>	</a:t>
                </a:r>
                <a:r>
                  <a:rPr lang="en-US" sz="1200" b="0" i="0">
                    <a:latin typeface="Cambria Math"/>
                    <a:ea typeface="Cambria Math"/>
                  </a:rPr>
                  <a:t>𝑤</a:t>
                </a:r>
                <a:r>
                  <a:rPr lang="en-US" sz="1200" b="0" i="0">
                    <a:latin typeface="Cambria Math" panose="02040503050406030204" pitchFamily="18" charset="0"/>
                    <a:ea typeface="Cambria Math"/>
                  </a:rPr>
                  <a:t>_</a:t>
                </a:r>
                <a:r>
                  <a:rPr lang="en-US" sz="1200" i="0">
                    <a:latin typeface="Cambria Math"/>
                  </a:rPr>
                  <a:t>𝑖</a:t>
                </a:r>
                <a:r>
                  <a:rPr lang="en-US" sz="1200" i="0">
                    <a:latin typeface="Cambria Math" panose="02040503050406030204" pitchFamily="18" charset="0"/>
                  </a:rPr>
                  <a:t>^ </a:t>
                </a:r>
                <a:r>
                  <a:rPr lang="en-US" sz="1200" i="0">
                    <a:latin typeface="Cambria Math"/>
                  </a:rPr>
                  <a:t>=</a:t>
                </a:r>
                <a:r>
                  <a:rPr lang="en-US" sz="1200" dirty="0"/>
                  <a:t>portfolio weight in </a:t>
                </a:r>
                <a:r>
                  <a:rPr lang="en-US" sz="1200" dirty="0" err="1"/>
                  <a:t>i</a:t>
                </a:r>
                <a:endParaRPr lang="en-US" sz="1200" dirty="0"/>
              </a:p>
              <a:p>
                <a:endParaRPr lang="en-US" dirty="0"/>
              </a:p>
            </p:txBody>
          </p:sp>
        </mc:Fallback>
      </mc:AlternateContent>
      <p:sp>
        <p:nvSpPr>
          <p:cNvPr id="4" name="Slide Number Placeholder 3"/>
          <p:cNvSpPr>
            <a:spLocks noGrp="1"/>
          </p:cNvSpPr>
          <p:nvPr>
            <p:ph type="sldNum" sz="quarter" idx="5"/>
          </p:nvPr>
        </p:nvSpPr>
        <p:spPr/>
        <p:txBody>
          <a:bodyPr/>
          <a:lstStyle/>
          <a:p>
            <a:fld id="{D5F96891-9466-41EF-96F0-B1BB8064CC84}" type="slidenum">
              <a:rPr lang="en-US" smtClean="0"/>
              <a:t>20</a:t>
            </a:fld>
            <a:endParaRPr lang="en-US" dirty="0"/>
          </a:p>
        </p:txBody>
      </p:sp>
    </p:spTree>
    <p:extLst>
      <p:ext uri="{BB962C8B-B14F-4D97-AF65-F5344CB8AC3E}">
        <p14:creationId xmlns:p14="http://schemas.microsoft.com/office/powerpoint/2010/main" val="227283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standard deviation is the square root of the variance.</a:t>
                </a:r>
              </a:p>
              <a:p>
                <a:endParaRPr lang="en-US" dirty="0"/>
              </a:p>
              <a:p>
                <a:r>
                  <a:rPr lang="en-US" sz="1200" dirty="0"/>
                  <a:t>Portfolio risk is a function of each individual security’s risk as well as the covariance between the returns of each security.</a:t>
                </a:r>
                <a:r>
                  <a:rPr lang="en-US" sz="1200" baseline="0" dirty="0"/>
                  <a:t>  The notation and formula shown below is shorthand for the same formulas shown in the slide. I won’t have you calculate this using summation signs in this class.  I include it here for those that have mathematical backgrounds and wondered what the general formula would be.  </a:t>
                </a:r>
              </a:p>
              <a:p>
                <a:pPr/>
                <a14:m>
                  <m:oMathPara xmlns:m="http://schemas.openxmlformats.org/officeDocument/2006/math">
                    <m:oMathParaPr>
                      <m:jc m:val="centerGroup"/>
                    </m:oMathParaPr>
                    <m:oMath xmlns:m="http://schemas.openxmlformats.org/officeDocument/2006/math">
                      <m:sSubSup>
                        <m:sSubSupPr>
                          <m:ctrlPr>
                            <a:rPr lang="en-US" sz="1200" i="1" smtClean="0">
                              <a:latin typeface="Cambria Math" panose="02040503050406030204" pitchFamily="18" charset="0"/>
                            </a:rPr>
                          </m:ctrlPr>
                        </m:sSubSupPr>
                        <m:e>
                          <m:r>
                            <a:rPr lang="en-US" sz="1200" i="1" smtClean="0">
                              <a:latin typeface="Cambria Math"/>
                              <a:ea typeface="Cambria Math"/>
                            </a:rPr>
                            <m:t>𝜎</m:t>
                          </m:r>
                        </m:e>
                        <m:sub>
                          <m:r>
                            <a:rPr lang="en-US" sz="1200" b="0" i="1" smtClean="0">
                              <a:latin typeface="Cambria Math"/>
                            </a:rPr>
                            <m:t>𝑝</m:t>
                          </m:r>
                        </m:sub>
                        <m:sup>
                          <m:r>
                            <a:rPr lang="en-US" sz="1200" b="0" i="1" smtClean="0">
                              <a:latin typeface="Cambria Math"/>
                            </a:rPr>
                            <m:t>2</m:t>
                          </m:r>
                        </m:sup>
                      </m:sSubSup>
                      <m:r>
                        <a:rPr lang="en-US" sz="1200" b="0" i="1" smtClean="0">
                          <a:latin typeface="Cambria Math"/>
                        </a:rPr>
                        <m:t>=</m:t>
                      </m:r>
                      <m:nary>
                        <m:naryPr>
                          <m:chr m:val="∑"/>
                          <m:ctrlPr>
                            <a:rPr lang="en-US" sz="1200" b="0" i="1" smtClean="0">
                              <a:latin typeface="Cambria Math" panose="02040503050406030204" pitchFamily="18" charset="0"/>
                            </a:rPr>
                          </m:ctrlPr>
                        </m:naryPr>
                        <m:sub>
                          <m:r>
                            <m:rPr>
                              <m:brk m:alnAt="23"/>
                            </m:rPr>
                            <a:rPr lang="en-US" sz="1200" b="0" i="1" smtClean="0">
                              <a:latin typeface="Cambria Math"/>
                            </a:rPr>
                            <m:t>𝑖</m:t>
                          </m:r>
                          <m:r>
                            <a:rPr lang="en-US" sz="1200" b="0" i="1" smtClean="0">
                              <a:latin typeface="Cambria Math"/>
                            </a:rPr>
                            <m:t>=1</m:t>
                          </m:r>
                        </m:sub>
                        <m:sup>
                          <m:r>
                            <a:rPr lang="en-US" sz="1200" b="0" i="1" smtClean="0">
                              <a:latin typeface="Cambria Math"/>
                            </a:rPr>
                            <m:t>𝑛</m:t>
                          </m:r>
                        </m:sup>
                        <m:e>
                          <m:sSubSup>
                            <m:sSubSupPr>
                              <m:ctrlPr>
                                <a:rPr lang="en-US" sz="1200" b="0" i="1" smtClean="0">
                                  <a:latin typeface="Cambria Math" panose="02040503050406030204" pitchFamily="18" charset="0"/>
                                </a:rPr>
                              </m:ctrlPr>
                            </m:sSubSupPr>
                            <m:e>
                              <m:r>
                                <a:rPr lang="en-US" sz="1200" b="0" i="1" smtClean="0">
                                  <a:latin typeface="Cambria Math"/>
                                </a:rPr>
                                <m:t>𝑤</m:t>
                              </m:r>
                            </m:e>
                            <m:sub>
                              <m:r>
                                <a:rPr lang="en-US" sz="1200" b="0" i="1" smtClean="0">
                                  <a:latin typeface="Cambria Math"/>
                                </a:rPr>
                                <m:t>𝑖</m:t>
                              </m:r>
                            </m:sub>
                            <m:sup>
                              <m:r>
                                <a:rPr lang="en-US" sz="1200" b="0" i="1" smtClean="0">
                                  <a:latin typeface="Cambria Math"/>
                                </a:rPr>
                                <m:t>2</m:t>
                              </m:r>
                            </m:sup>
                          </m:sSubSup>
                          <m:sSubSup>
                            <m:sSubSupPr>
                              <m:ctrlPr>
                                <a:rPr lang="en-US" sz="1200" b="0" i="1" smtClean="0">
                                  <a:latin typeface="Cambria Math" panose="02040503050406030204" pitchFamily="18" charset="0"/>
                                </a:rPr>
                              </m:ctrlPr>
                            </m:sSubSupPr>
                            <m:e>
                              <m:r>
                                <a:rPr lang="en-US" sz="1200" b="0" i="1" smtClean="0">
                                  <a:latin typeface="Cambria Math"/>
                                  <a:ea typeface="Cambria Math"/>
                                </a:rPr>
                                <m:t>𝜎</m:t>
                              </m:r>
                            </m:e>
                            <m:sub>
                              <m:r>
                                <a:rPr lang="en-US" sz="1200" b="0" i="1" smtClean="0">
                                  <a:latin typeface="Cambria Math"/>
                                </a:rPr>
                                <m:t>𝑖</m:t>
                              </m:r>
                            </m:sub>
                            <m:sup>
                              <m:r>
                                <a:rPr lang="en-US" sz="1200" b="0" i="1" smtClean="0">
                                  <a:latin typeface="Cambria Math"/>
                                </a:rPr>
                                <m:t>2</m:t>
                              </m:r>
                            </m:sup>
                          </m:sSubSup>
                          <m:r>
                            <a:rPr lang="en-US" sz="1200" b="0" i="1" smtClean="0">
                              <a:latin typeface="Cambria Math"/>
                            </a:rPr>
                            <m:t>+</m:t>
                          </m:r>
                          <m:nary>
                            <m:naryPr>
                              <m:chr m:val="∑"/>
                              <m:ctrlPr>
                                <a:rPr lang="en-US" sz="1200" b="0" i="1" smtClean="0">
                                  <a:latin typeface="Cambria Math" panose="02040503050406030204" pitchFamily="18" charset="0"/>
                                </a:rPr>
                              </m:ctrlPr>
                            </m:naryPr>
                            <m:sub>
                              <m:r>
                                <m:rPr>
                                  <m:brk m:alnAt="23"/>
                                </m:rPr>
                                <a:rPr lang="en-US" sz="1200" b="0" i="1" smtClean="0">
                                  <a:latin typeface="Cambria Math"/>
                                </a:rPr>
                                <m:t>𝑖</m:t>
                              </m:r>
                              <m:r>
                                <a:rPr lang="en-US" sz="1200" b="0" i="1" smtClean="0">
                                  <a:latin typeface="Cambria Math"/>
                                </a:rPr>
                                <m:t>=1</m:t>
                              </m:r>
                            </m:sub>
                            <m:sup>
                              <m:r>
                                <a:rPr lang="en-US" sz="1200" b="0" i="1" smtClean="0">
                                  <a:latin typeface="Cambria Math"/>
                                </a:rPr>
                                <m:t>𝑛</m:t>
                              </m:r>
                            </m:sup>
                            <m:e>
                              <m:nary>
                                <m:naryPr>
                                  <m:chr m:val="∑"/>
                                  <m:ctrlPr>
                                    <a:rPr lang="en-US" sz="1200" b="0" i="1" smtClean="0">
                                      <a:latin typeface="Cambria Math" panose="02040503050406030204" pitchFamily="18" charset="0"/>
                                    </a:rPr>
                                  </m:ctrlPr>
                                </m:naryPr>
                                <m:sub>
                                  <m:eqArr>
                                    <m:eqArrPr>
                                      <m:ctrlPr>
                                        <a:rPr lang="en-US" sz="1200" b="0" i="1" smtClean="0">
                                          <a:latin typeface="Cambria Math" panose="02040503050406030204" pitchFamily="18" charset="0"/>
                                        </a:rPr>
                                      </m:ctrlPr>
                                    </m:eqArrPr>
                                    <m:e>
                                      <m:r>
                                        <m:rPr>
                                          <m:brk m:alnAt="23"/>
                                        </m:rPr>
                                        <a:rPr lang="en-US" sz="1200" b="0" i="1" smtClean="0">
                                          <a:latin typeface="Cambria Math"/>
                                        </a:rPr>
                                        <m:t>𝑗</m:t>
                                      </m:r>
                                      <m:r>
                                        <a:rPr lang="en-US" sz="1200" b="0" i="1" smtClean="0">
                                          <a:latin typeface="Cambria Math"/>
                                        </a:rPr>
                                        <m:t>=1</m:t>
                                      </m:r>
                                    </m:e>
                                    <m:e>
                                      <m:r>
                                        <a:rPr lang="en-US" sz="1200" b="0" i="1" smtClean="0">
                                          <a:latin typeface="Cambria Math"/>
                                        </a:rPr>
                                        <m:t>𝑖</m:t>
                                      </m:r>
                                      <m:r>
                                        <a:rPr lang="en-US" sz="1200" b="0" i="1" smtClean="0">
                                          <a:latin typeface="Cambria Math"/>
                                          <a:ea typeface="Cambria Math"/>
                                        </a:rPr>
                                        <m:t>≠</m:t>
                                      </m:r>
                                      <m:r>
                                        <a:rPr lang="en-US" sz="1200" b="0" i="1" smtClean="0">
                                          <a:latin typeface="Cambria Math"/>
                                          <a:ea typeface="Cambria Math"/>
                                        </a:rPr>
                                        <m:t>𝑗</m:t>
                                      </m:r>
                                    </m:e>
                                  </m:eqArr>
                                </m:sub>
                                <m:sup>
                                  <m:r>
                                    <a:rPr lang="en-US" sz="1200" b="0" i="1" smtClean="0">
                                      <a:latin typeface="Cambria Math"/>
                                    </a:rPr>
                                    <m:t>𝑛</m:t>
                                  </m:r>
                                </m:sup>
                                <m:e>
                                  <m:sSub>
                                    <m:sSubPr>
                                      <m:ctrlPr>
                                        <a:rPr lang="en-US" sz="1200" b="0" i="1" smtClean="0">
                                          <a:latin typeface="Cambria Math" panose="02040503050406030204" pitchFamily="18" charset="0"/>
                                        </a:rPr>
                                      </m:ctrlPr>
                                    </m:sSubPr>
                                    <m:e>
                                      <m:r>
                                        <a:rPr lang="en-US" sz="1200" b="0" i="1" smtClean="0">
                                          <a:latin typeface="Cambria Math"/>
                                        </a:rPr>
                                        <m:t>𝑤</m:t>
                                      </m:r>
                                    </m:e>
                                    <m:sub>
                                      <m:r>
                                        <a:rPr lang="en-US" sz="1200" b="0" i="1" smtClean="0">
                                          <a:latin typeface="Cambria Math"/>
                                        </a:rPr>
                                        <m:t>𝑖</m:t>
                                      </m:r>
                                    </m:sub>
                                  </m:sSub>
                                  <m:sSub>
                                    <m:sSubPr>
                                      <m:ctrlPr>
                                        <a:rPr lang="en-US" sz="1200" b="0" i="1" smtClean="0">
                                          <a:latin typeface="Cambria Math" panose="02040503050406030204" pitchFamily="18" charset="0"/>
                                        </a:rPr>
                                      </m:ctrlPr>
                                    </m:sSubPr>
                                    <m:e>
                                      <m:r>
                                        <a:rPr lang="en-US" sz="1200" b="0" i="1" smtClean="0">
                                          <a:latin typeface="Cambria Math"/>
                                        </a:rPr>
                                        <m:t>𝑤</m:t>
                                      </m:r>
                                    </m:e>
                                    <m:sub>
                                      <m:r>
                                        <a:rPr lang="en-US" sz="1200" b="0" i="1" smtClean="0">
                                          <a:latin typeface="Cambria Math"/>
                                        </a:rPr>
                                        <m:t>𝑗</m:t>
                                      </m:r>
                                    </m:sub>
                                  </m:sSub>
                                  <m:sSub>
                                    <m:sSubPr>
                                      <m:ctrlPr>
                                        <a:rPr lang="en-US" sz="1200" b="0" i="1" smtClean="0">
                                          <a:latin typeface="Cambria Math" panose="02040503050406030204" pitchFamily="18" charset="0"/>
                                        </a:rPr>
                                      </m:ctrlPr>
                                    </m:sSubPr>
                                    <m:e>
                                      <m:r>
                                        <a:rPr lang="en-US" sz="1200" b="0" i="1" smtClean="0">
                                          <a:latin typeface="Cambria Math"/>
                                          <a:ea typeface="Cambria Math"/>
                                        </a:rPr>
                                        <m:t>𝜎</m:t>
                                      </m:r>
                                    </m:e>
                                    <m:sub>
                                      <m:r>
                                        <a:rPr lang="en-US" sz="1200" b="0" i="1" smtClean="0">
                                          <a:latin typeface="Cambria Math"/>
                                        </a:rPr>
                                        <m:t>𝑖𝑗</m:t>
                                      </m:r>
                                    </m:sub>
                                  </m:sSub>
                                </m:e>
                              </m:nary>
                            </m:e>
                          </m:nary>
                        </m:e>
                      </m:nary>
                    </m:oMath>
                  </m:oMathPara>
                </a14:m>
                <a:endParaRPr lang="en-US" sz="1200" dirty="0"/>
              </a:p>
              <a:p>
                <a:pPr marL="0" indent="0">
                  <a:buNone/>
                </a:pPr>
                <a:r>
                  <a:rPr lang="en-US" sz="1200" dirty="0"/>
                  <a:t>	</a:t>
                </a:r>
                <a14:m>
                  <m:oMath xmlns:m="http://schemas.openxmlformats.org/officeDocument/2006/math">
                    <m:sSubSup>
                      <m:sSubSupPr>
                        <m:ctrlPr>
                          <a:rPr lang="en-US" sz="1200" i="1" smtClean="0">
                            <a:latin typeface="Cambria Math" panose="02040503050406030204" pitchFamily="18" charset="0"/>
                          </a:rPr>
                        </m:ctrlPr>
                      </m:sSubSupPr>
                      <m:e>
                        <m:r>
                          <a:rPr lang="en-US" sz="1200" i="1" smtClean="0">
                            <a:latin typeface="Cambria Math"/>
                            <a:ea typeface="Cambria Math"/>
                          </a:rPr>
                          <m:t>𝜎</m:t>
                        </m:r>
                      </m:e>
                      <m:sub>
                        <m:r>
                          <a:rPr lang="en-US" sz="1200" b="0" i="1" smtClean="0">
                            <a:latin typeface="Cambria Math"/>
                          </a:rPr>
                          <m:t>𝑖</m:t>
                        </m:r>
                      </m:sub>
                      <m:sup>
                        <m:r>
                          <a:rPr lang="en-US" sz="1200" b="0" i="1" smtClean="0">
                            <a:latin typeface="Cambria Math"/>
                          </a:rPr>
                          <m:t>2</m:t>
                        </m:r>
                      </m:sup>
                    </m:sSubSup>
                    <m:r>
                      <a:rPr lang="en-US" sz="1200" b="0" i="1" smtClean="0">
                        <a:latin typeface="Cambria Math"/>
                      </a:rPr>
                      <m:t>=</m:t>
                    </m:r>
                  </m:oMath>
                </a14:m>
                <a:r>
                  <a:rPr lang="en-US" sz="1200" dirty="0"/>
                  <a:t>the variance of returns for security I</a:t>
                </a:r>
              </a:p>
              <a:p>
                <a:pPr marL="0" indent="0">
                  <a:buNone/>
                </a:pPr>
                <a:r>
                  <a:rPr lang="en-US" sz="1200" dirty="0"/>
                  <a:t>	</a:t>
                </a:r>
                <a14:m>
                  <m:oMath xmlns:m="http://schemas.openxmlformats.org/officeDocument/2006/math">
                    <m:sSubSup>
                      <m:sSubSupPr>
                        <m:ctrlPr>
                          <a:rPr lang="en-US" sz="1200" i="1">
                            <a:latin typeface="Cambria Math" panose="02040503050406030204" pitchFamily="18" charset="0"/>
                          </a:rPr>
                        </m:ctrlPr>
                      </m:sSubSupPr>
                      <m:e>
                        <m:r>
                          <a:rPr lang="en-US" sz="1200" i="1">
                            <a:latin typeface="Cambria Math"/>
                            <a:ea typeface="Cambria Math"/>
                          </a:rPr>
                          <m:t>𝜎</m:t>
                        </m:r>
                      </m:e>
                      <m:sub>
                        <m:r>
                          <a:rPr lang="en-US" sz="1200" i="1">
                            <a:latin typeface="Cambria Math"/>
                          </a:rPr>
                          <m:t>𝑖</m:t>
                        </m:r>
                        <m:r>
                          <a:rPr lang="en-US" sz="1200" b="0" i="1" smtClean="0">
                            <a:latin typeface="Cambria Math"/>
                          </a:rPr>
                          <m:t>𝑗</m:t>
                        </m:r>
                      </m:sub>
                      <m:sup/>
                    </m:sSubSup>
                    <m:r>
                      <a:rPr lang="en-US" sz="1200" i="1">
                        <a:latin typeface="Cambria Math"/>
                      </a:rPr>
                      <m:t>=</m:t>
                    </m:r>
                  </m:oMath>
                </a14:m>
                <a:r>
                  <a:rPr lang="en-US" sz="1200" dirty="0"/>
                  <a:t>the covariance between asset </a:t>
                </a:r>
                <a:r>
                  <a:rPr lang="en-US" sz="1200" dirty="0" err="1"/>
                  <a:t>i</a:t>
                </a:r>
                <a:r>
                  <a:rPr lang="en-US" sz="1200" dirty="0"/>
                  <a:t> and asset</a:t>
                </a:r>
              </a:p>
              <a:p>
                <a:pPr marL="0" indent="0">
                  <a:buNone/>
                </a:pPr>
                <a:r>
                  <a:rPr lang="en-US" sz="1200" dirty="0"/>
                  <a:t>	 j’s returns</a:t>
                </a:r>
              </a:p>
              <a:p>
                <a:pPr marL="0" indent="0">
                  <a:buNone/>
                </a:pPr>
                <a:r>
                  <a:rPr lang="en-US" sz="1200" dirty="0"/>
                  <a:t>	</a:t>
                </a:r>
                <a14:m>
                  <m:oMath xmlns:m="http://schemas.openxmlformats.org/officeDocument/2006/math">
                    <m:sSubSup>
                      <m:sSubSupPr>
                        <m:ctrlPr>
                          <a:rPr lang="en-US" sz="1200" i="1">
                            <a:latin typeface="Cambria Math" panose="02040503050406030204" pitchFamily="18" charset="0"/>
                          </a:rPr>
                        </m:ctrlPr>
                      </m:sSubSupPr>
                      <m:e>
                        <m:r>
                          <a:rPr lang="en-US" sz="1200" b="0" i="1" smtClean="0">
                            <a:latin typeface="Cambria Math"/>
                            <a:ea typeface="Cambria Math"/>
                          </a:rPr>
                          <m:t>𝑤</m:t>
                        </m:r>
                      </m:e>
                      <m:sub>
                        <m:r>
                          <a:rPr lang="en-US" sz="1200" i="1">
                            <a:latin typeface="Cambria Math"/>
                          </a:rPr>
                          <m:t>𝑖</m:t>
                        </m:r>
                      </m:sub>
                      <m:sup/>
                    </m:sSubSup>
                    <m:r>
                      <a:rPr lang="en-US" sz="1200" i="1">
                        <a:latin typeface="Cambria Math"/>
                      </a:rPr>
                      <m:t>=</m:t>
                    </m:r>
                  </m:oMath>
                </a14:m>
                <a:r>
                  <a:rPr lang="en-US" sz="1200" dirty="0"/>
                  <a:t>portfolio weight in </a:t>
                </a:r>
                <a:r>
                  <a:rPr lang="en-US" sz="1200" dirty="0" err="1"/>
                  <a:t>i</a:t>
                </a:r>
                <a:endParaRPr lang="en-US" sz="1200" dirty="0"/>
              </a:p>
              <a:p>
                <a:endParaRPr lang="en-US" dirty="0"/>
              </a:p>
            </p:txBody>
          </p:sp>
        </mc:Choice>
        <mc:Fallback xmlns="">
          <p:sp>
            <p:nvSpPr>
              <p:cNvPr id="3" name="Notes Placeholder 2"/>
              <p:cNvSpPr>
                <a:spLocks noGrp="1"/>
              </p:cNvSpPr>
              <p:nvPr>
                <p:ph type="body" idx="1"/>
              </p:nvPr>
            </p:nvSpPr>
            <p:spPr/>
            <p:txBody>
              <a:bodyPr/>
              <a:lstStyle/>
              <a:p>
                <a:r>
                  <a:rPr lang="en-US" dirty="0"/>
                  <a:t>The standard deviation is the square root of the variance.</a:t>
                </a:r>
              </a:p>
              <a:p>
                <a:endParaRPr lang="en-US" dirty="0"/>
              </a:p>
              <a:p>
                <a:r>
                  <a:rPr lang="en-US" sz="1200" dirty="0"/>
                  <a:t>Portfolio risk is a function of each individual security’s risk as well as the covariance between the returns of each security.</a:t>
                </a:r>
                <a:r>
                  <a:rPr lang="en-US" sz="1200" baseline="0" dirty="0"/>
                  <a:t>  The notation and formula shown below is shorthand for the same formulas shown in the slide. I won’t have you calculate this using summation signs in this class.  I include it here for those that have mathematical backgrounds and wondered what the general formula would be.  </a:t>
                </a:r>
              </a:p>
              <a:p>
                <a:pPr/>
                <a:r>
                  <a:rPr lang="en-US" sz="1200" i="0">
                    <a:latin typeface="Cambria Math"/>
                    <a:ea typeface="Cambria Math"/>
                  </a:rPr>
                  <a:t>𝜎</a:t>
                </a:r>
                <a:r>
                  <a:rPr lang="en-US" sz="1200" i="0">
                    <a:latin typeface="Cambria Math" panose="02040503050406030204" pitchFamily="18" charset="0"/>
                    <a:ea typeface="Cambria Math"/>
                  </a:rPr>
                  <a:t>_</a:t>
                </a:r>
                <a:r>
                  <a:rPr lang="en-US" sz="1200" b="0" i="0">
                    <a:latin typeface="Cambria Math"/>
                  </a:rPr>
                  <a:t>𝑝</a:t>
                </a:r>
                <a:r>
                  <a:rPr lang="en-US" sz="1200" b="0" i="0">
                    <a:latin typeface="Cambria Math" panose="02040503050406030204" pitchFamily="18" charset="0"/>
                  </a:rPr>
                  <a:t>^</a:t>
                </a:r>
                <a:r>
                  <a:rPr lang="en-US" sz="1200" b="0" i="0">
                    <a:latin typeface="Cambria Math"/>
                  </a:rPr>
                  <a:t>2=</a:t>
                </a:r>
                <a:r>
                  <a:rPr lang="en-US" sz="1200" b="0" i="0">
                    <a:latin typeface="Cambria Math" panose="02040503050406030204" pitchFamily="18" charset="0"/>
                  </a:rPr>
                  <a:t>∑_(</a:t>
                </a:r>
                <a:r>
                  <a:rPr lang="en-US" sz="1200" b="0" i="0">
                    <a:latin typeface="Cambria Math"/>
                  </a:rPr>
                  <a:t>𝑖=1</a:t>
                </a:r>
                <a:r>
                  <a:rPr lang="en-US" sz="1200" b="0" i="0">
                    <a:latin typeface="Cambria Math" panose="02040503050406030204" pitchFamily="18" charset="0"/>
                  </a:rPr>
                  <a:t>)^</a:t>
                </a:r>
                <a:r>
                  <a:rPr lang="en-US" sz="1200" b="0" i="0">
                    <a:latin typeface="Cambria Math"/>
                  </a:rPr>
                  <a:t>𝑛</a:t>
                </a:r>
                <a:r>
                  <a:rPr lang="en-US" sz="1200" b="0" i="0">
                    <a:latin typeface="Cambria Math" panose="02040503050406030204" pitchFamily="18" charset="0"/>
                  </a:rPr>
                  <a:t>▒〖</a:t>
                </a:r>
                <a:r>
                  <a:rPr lang="en-US" sz="1200" b="0" i="0">
                    <a:latin typeface="Cambria Math"/>
                  </a:rPr>
                  <a:t>𝑤</a:t>
                </a:r>
                <a:r>
                  <a:rPr lang="en-US" sz="1200" b="0" i="0">
                    <a:latin typeface="Cambria Math" panose="02040503050406030204" pitchFamily="18" charset="0"/>
                  </a:rPr>
                  <a:t>_</a:t>
                </a:r>
                <a:r>
                  <a:rPr lang="en-US" sz="1200" b="0" i="0">
                    <a:latin typeface="Cambria Math"/>
                  </a:rPr>
                  <a:t>𝑖</a:t>
                </a:r>
                <a:r>
                  <a:rPr lang="en-US" sz="1200" b="0" i="0">
                    <a:latin typeface="Cambria Math" panose="02040503050406030204" pitchFamily="18" charset="0"/>
                  </a:rPr>
                  <a:t>^</a:t>
                </a:r>
                <a:r>
                  <a:rPr lang="en-US" sz="1200" b="0" i="0">
                    <a:latin typeface="Cambria Math"/>
                  </a:rPr>
                  <a:t>2</a:t>
                </a:r>
                <a:r>
                  <a:rPr lang="en-US" sz="1200" b="0" i="0">
                    <a:latin typeface="Cambria Math" panose="02040503050406030204" pitchFamily="18" charset="0"/>
                  </a:rPr>
                  <a:t> </a:t>
                </a:r>
                <a:r>
                  <a:rPr lang="en-US" sz="1200" b="0" i="0">
                    <a:latin typeface="Cambria Math"/>
                    <a:ea typeface="Cambria Math"/>
                  </a:rPr>
                  <a:t>𝜎</a:t>
                </a:r>
                <a:r>
                  <a:rPr lang="en-US" sz="1200" b="0" i="0">
                    <a:latin typeface="Cambria Math" panose="02040503050406030204" pitchFamily="18" charset="0"/>
                    <a:ea typeface="Cambria Math"/>
                  </a:rPr>
                  <a:t>_</a:t>
                </a:r>
                <a:r>
                  <a:rPr lang="en-US" sz="1200" b="0" i="0">
                    <a:latin typeface="Cambria Math"/>
                  </a:rPr>
                  <a:t>𝑖</a:t>
                </a:r>
                <a:r>
                  <a:rPr lang="en-US" sz="1200" b="0" i="0">
                    <a:latin typeface="Cambria Math" panose="02040503050406030204" pitchFamily="18" charset="0"/>
                  </a:rPr>
                  <a:t>^</a:t>
                </a:r>
                <a:r>
                  <a:rPr lang="en-US" sz="1200" b="0" i="0">
                    <a:latin typeface="Cambria Math"/>
                  </a:rPr>
                  <a:t>2+</a:t>
                </a:r>
                <a:r>
                  <a:rPr lang="en-US" sz="1200" b="0" i="0">
                    <a:latin typeface="Cambria Math" panose="02040503050406030204" pitchFamily="18" charset="0"/>
                  </a:rPr>
                  <a:t>∑_(</a:t>
                </a:r>
                <a:r>
                  <a:rPr lang="en-US" sz="1200" b="0" i="0">
                    <a:latin typeface="Cambria Math"/>
                  </a:rPr>
                  <a:t>𝑖=1</a:t>
                </a:r>
                <a:r>
                  <a:rPr lang="en-US" sz="1200" b="0" i="0">
                    <a:latin typeface="Cambria Math" panose="02040503050406030204" pitchFamily="18" charset="0"/>
                  </a:rPr>
                  <a:t>)^</a:t>
                </a:r>
                <a:r>
                  <a:rPr lang="en-US" sz="1200" b="0" i="0">
                    <a:latin typeface="Cambria Math"/>
                  </a:rPr>
                  <a:t>𝑛</a:t>
                </a:r>
                <a:r>
                  <a:rPr lang="en-US" sz="1200" b="0" i="0">
                    <a:latin typeface="Cambria Math" panose="02040503050406030204" pitchFamily="18" charset="0"/>
                  </a:rPr>
                  <a:t>▒∑</a:t>
                </a:r>
                <a:r>
                  <a:rPr lang="en-US" sz="1200" b="0" i="0">
                    <a:latin typeface="Cambria Math" panose="02040503050406030204" pitchFamily="18" charset="0"/>
                    <a:ea typeface="Cambria Math"/>
                  </a:rPr>
                  <a:t>_█(</a:t>
                </a:r>
                <a:r>
                  <a:rPr lang="en-US" sz="1200" b="0" i="0">
                    <a:latin typeface="Cambria Math"/>
                  </a:rPr>
                  <a:t>𝑗=1</a:t>
                </a:r>
                <a:r>
                  <a:rPr lang="en-US" sz="1200" b="0" i="0">
                    <a:latin typeface="Cambria Math" panose="02040503050406030204" pitchFamily="18" charset="0"/>
                  </a:rPr>
                  <a:t>@</a:t>
                </a:r>
                <a:r>
                  <a:rPr lang="en-US" sz="1200" b="0" i="0">
                    <a:latin typeface="Cambria Math"/>
                  </a:rPr>
                  <a:t>𝑖</a:t>
                </a:r>
                <a:r>
                  <a:rPr lang="en-US" sz="1200" b="0" i="0">
                    <a:latin typeface="Cambria Math"/>
                    <a:ea typeface="Cambria Math"/>
                  </a:rPr>
                  <a:t>≠𝑗</a:t>
                </a:r>
                <a:r>
                  <a:rPr lang="en-US" sz="1200" b="0" i="0">
                    <a:latin typeface="Cambria Math" panose="02040503050406030204" pitchFamily="18" charset="0"/>
                    <a:ea typeface="Cambria Math"/>
                  </a:rPr>
                  <a:t>)^</a:t>
                </a:r>
                <a:r>
                  <a:rPr lang="en-US" sz="1200" b="0" i="0">
                    <a:latin typeface="Cambria Math"/>
                  </a:rPr>
                  <a:t>𝑛</a:t>
                </a:r>
                <a:r>
                  <a:rPr lang="en-US" sz="1200" b="0" i="0">
                    <a:latin typeface="Cambria Math" panose="02040503050406030204" pitchFamily="18" charset="0"/>
                  </a:rPr>
                  <a:t>▒〖</a:t>
                </a:r>
                <a:r>
                  <a:rPr lang="en-US" sz="1200" b="0" i="0">
                    <a:latin typeface="Cambria Math"/>
                  </a:rPr>
                  <a:t>𝑤</a:t>
                </a:r>
                <a:r>
                  <a:rPr lang="en-US" sz="1200" b="0" i="0">
                    <a:latin typeface="Cambria Math" panose="02040503050406030204" pitchFamily="18" charset="0"/>
                  </a:rPr>
                  <a:t>_</a:t>
                </a:r>
                <a:r>
                  <a:rPr lang="en-US" sz="1200" b="0" i="0">
                    <a:latin typeface="Cambria Math"/>
                  </a:rPr>
                  <a:t>𝑖</a:t>
                </a:r>
                <a:r>
                  <a:rPr lang="en-US" sz="1200" b="0" i="0">
                    <a:latin typeface="Cambria Math" panose="02040503050406030204" pitchFamily="18" charset="0"/>
                  </a:rPr>
                  <a:t> </a:t>
                </a:r>
                <a:r>
                  <a:rPr lang="en-US" sz="1200" b="0" i="0">
                    <a:latin typeface="Cambria Math"/>
                  </a:rPr>
                  <a:t>𝑤</a:t>
                </a:r>
                <a:r>
                  <a:rPr lang="en-US" sz="1200" b="0" i="0">
                    <a:latin typeface="Cambria Math" panose="02040503050406030204" pitchFamily="18" charset="0"/>
                  </a:rPr>
                  <a:t>_</a:t>
                </a:r>
                <a:r>
                  <a:rPr lang="en-US" sz="1200" b="0" i="0">
                    <a:latin typeface="Cambria Math"/>
                  </a:rPr>
                  <a:t>𝑗</a:t>
                </a:r>
                <a:r>
                  <a:rPr lang="en-US" sz="1200" b="0" i="0">
                    <a:latin typeface="Cambria Math" panose="02040503050406030204" pitchFamily="18" charset="0"/>
                  </a:rPr>
                  <a:t> </a:t>
                </a:r>
                <a:r>
                  <a:rPr lang="en-US" sz="1200" b="0" i="0">
                    <a:latin typeface="Cambria Math"/>
                    <a:ea typeface="Cambria Math"/>
                  </a:rPr>
                  <a:t>𝜎</a:t>
                </a:r>
                <a:r>
                  <a:rPr lang="en-US" sz="1200" b="0" i="0">
                    <a:latin typeface="Cambria Math" panose="02040503050406030204" pitchFamily="18" charset="0"/>
                    <a:ea typeface="Cambria Math"/>
                  </a:rPr>
                  <a:t>_</a:t>
                </a:r>
                <a:r>
                  <a:rPr lang="en-US" sz="1200" b="0" i="0">
                    <a:latin typeface="Cambria Math"/>
                  </a:rPr>
                  <a:t>𝑖𝑗</a:t>
                </a:r>
                <a:r>
                  <a:rPr lang="en-US" sz="1200" b="0" i="0">
                    <a:latin typeface="Cambria Math" panose="02040503050406030204" pitchFamily="18" charset="0"/>
                  </a:rPr>
                  <a:t> 〗〗</a:t>
                </a:r>
                <a:endParaRPr lang="en-US" sz="1200" dirty="0"/>
              </a:p>
              <a:p>
                <a:pPr marL="0" indent="0">
                  <a:buNone/>
                </a:pPr>
                <a:r>
                  <a:rPr lang="en-US" sz="1200" dirty="0"/>
                  <a:t>	</a:t>
                </a:r>
                <a:r>
                  <a:rPr lang="en-US" sz="1200" i="0">
                    <a:latin typeface="Cambria Math"/>
                    <a:ea typeface="Cambria Math"/>
                  </a:rPr>
                  <a:t>𝜎</a:t>
                </a:r>
                <a:r>
                  <a:rPr lang="en-US" sz="1200" i="0">
                    <a:latin typeface="Cambria Math" panose="02040503050406030204" pitchFamily="18" charset="0"/>
                    <a:ea typeface="Cambria Math"/>
                  </a:rPr>
                  <a:t>_</a:t>
                </a:r>
                <a:r>
                  <a:rPr lang="en-US" sz="1200" b="0" i="0">
                    <a:latin typeface="Cambria Math"/>
                  </a:rPr>
                  <a:t>𝑖</a:t>
                </a:r>
                <a:r>
                  <a:rPr lang="en-US" sz="1200" b="0" i="0">
                    <a:latin typeface="Cambria Math" panose="02040503050406030204" pitchFamily="18" charset="0"/>
                  </a:rPr>
                  <a:t>^</a:t>
                </a:r>
                <a:r>
                  <a:rPr lang="en-US" sz="1200" b="0" i="0">
                    <a:latin typeface="Cambria Math"/>
                  </a:rPr>
                  <a:t>2=</a:t>
                </a:r>
                <a:r>
                  <a:rPr lang="en-US" sz="1200" dirty="0"/>
                  <a:t>the variance of returns for security I</a:t>
                </a:r>
              </a:p>
              <a:p>
                <a:pPr marL="0" indent="0">
                  <a:buNone/>
                </a:pPr>
                <a:r>
                  <a:rPr lang="en-US" sz="1200" dirty="0"/>
                  <a:t>	</a:t>
                </a:r>
                <a:r>
                  <a:rPr lang="en-US" sz="1200" i="0">
                    <a:latin typeface="Cambria Math"/>
                    <a:ea typeface="Cambria Math"/>
                  </a:rPr>
                  <a:t>𝜎</a:t>
                </a:r>
                <a:r>
                  <a:rPr lang="en-US" sz="1200" i="0">
                    <a:latin typeface="Cambria Math" panose="02040503050406030204" pitchFamily="18" charset="0"/>
                    <a:ea typeface="Cambria Math"/>
                  </a:rPr>
                  <a:t>_</a:t>
                </a:r>
                <a:r>
                  <a:rPr lang="en-US" sz="1200" i="0">
                    <a:latin typeface="Cambria Math"/>
                  </a:rPr>
                  <a:t>𝑖</a:t>
                </a:r>
                <a:r>
                  <a:rPr lang="en-US" sz="1200" b="0" i="0">
                    <a:latin typeface="Cambria Math"/>
                  </a:rPr>
                  <a:t>𝑗</a:t>
                </a:r>
                <a:r>
                  <a:rPr lang="en-US" sz="1200" b="0" i="0">
                    <a:latin typeface="Cambria Math" panose="02040503050406030204" pitchFamily="18" charset="0"/>
                  </a:rPr>
                  <a:t>^ </a:t>
                </a:r>
                <a:r>
                  <a:rPr lang="en-US" sz="1200" i="0">
                    <a:latin typeface="Cambria Math"/>
                  </a:rPr>
                  <a:t>=</a:t>
                </a:r>
                <a:r>
                  <a:rPr lang="en-US" sz="1200" dirty="0"/>
                  <a:t>the covariance between asset </a:t>
                </a:r>
                <a:r>
                  <a:rPr lang="en-US" sz="1200" dirty="0" err="1"/>
                  <a:t>i</a:t>
                </a:r>
                <a:r>
                  <a:rPr lang="en-US" sz="1200" dirty="0"/>
                  <a:t> and asset</a:t>
                </a:r>
              </a:p>
              <a:p>
                <a:pPr marL="0" indent="0">
                  <a:buNone/>
                </a:pPr>
                <a:r>
                  <a:rPr lang="en-US" sz="1200" dirty="0"/>
                  <a:t>	 j’s returns</a:t>
                </a:r>
              </a:p>
              <a:p>
                <a:pPr marL="0" indent="0">
                  <a:buNone/>
                </a:pPr>
                <a:r>
                  <a:rPr lang="en-US" sz="1200" dirty="0"/>
                  <a:t>	</a:t>
                </a:r>
                <a:r>
                  <a:rPr lang="en-US" sz="1200" b="0" i="0">
                    <a:latin typeface="Cambria Math"/>
                    <a:ea typeface="Cambria Math"/>
                  </a:rPr>
                  <a:t>𝑤</a:t>
                </a:r>
                <a:r>
                  <a:rPr lang="en-US" sz="1200" b="0" i="0">
                    <a:latin typeface="Cambria Math" panose="02040503050406030204" pitchFamily="18" charset="0"/>
                    <a:ea typeface="Cambria Math"/>
                  </a:rPr>
                  <a:t>_</a:t>
                </a:r>
                <a:r>
                  <a:rPr lang="en-US" sz="1200" i="0">
                    <a:latin typeface="Cambria Math"/>
                  </a:rPr>
                  <a:t>𝑖</a:t>
                </a:r>
                <a:r>
                  <a:rPr lang="en-US" sz="1200" i="0">
                    <a:latin typeface="Cambria Math" panose="02040503050406030204" pitchFamily="18" charset="0"/>
                  </a:rPr>
                  <a:t>^ </a:t>
                </a:r>
                <a:r>
                  <a:rPr lang="en-US" sz="1200" i="0">
                    <a:latin typeface="Cambria Math"/>
                  </a:rPr>
                  <a:t>=</a:t>
                </a:r>
                <a:r>
                  <a:rPr lang="en-US" sz="1200" dirty="0"/>
                  <a:t>portfolio weight in </a:t>
                </a:r>
                <a:r>
                  <a:rPr lang="en-US" sz="1200" dirty="0" err="1"/>
                  <a:t>i</a:t>
                </a:r>
                <a:endParaRPr lang="en-US" sz="1200" dirty="0"/>
              </a:p>
              <a:p>
                <a:endParaRPr lang="en-US" dirty="0"/>
              </a:p>
            </p:txBody>
          </p:sp>
        </mc:Fallback>
      </mc:AlternateContent>
      <p:sp>
        <p:nvSpPr>
          <p:cNvPr id="4" name="Slide Number Placeholder 3"/>
          <p:cNvSpPr>
            <a:spLocks noGrp="1"/>
          </p:cNvSpPr>
          <p:nvPr>
            <p:ph type="sldNum" sz="quarter" idx="5"/>
          </p:nvPr>
        </p:nvSpPr>
        <p:spPr/>
        <p:txBody>
          <a:bodyPr/>
          <a:lstStyle/>
          <a:p>
            <a:fld id="{D5F96891-9466-41EF-96F0-B1BB8064CC84}" type="slidenum">
              <a:rPr lang="en-US" smtClean="0"/>
              <a:t>21</a:t>
            </a:fld>
            <a:endParaRPr lang="en-US" dirty="0"/>
          </a:p>
        </p:txBody>
      </p:sp>
    </p:spTree>
    <p:extLst>
      <p:ext uri="{BB962C8B-B14F-4D97-AF65-F5344CB8AC3E}">
        <p14:creationId xmlns:p14="http://schemas.microsoft.com/office/powerpoint/2010/main" val="3922661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bar 1">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66571" y="1322713"/>
            <a:ext cx="10862819" cy="4383156"/>
          </a:xfrm>
          <a:prstGeom prst="rect">
            <a:avLst/>
          </a:prstGeom>
        </p:spPr>
        <p:txBody>
          <a:bodyPr>
            <a:normAutofit/>
          </a:bodyPr>
          <a:lstStyle>
            <a:lvl1pPr marL="228600" indent="-228600">
              <a:buClr>
                <a:schemeClr val="tx1">
                  <a:lumMod val="75000"/>
                </a:schemeClr>
              </a:buClr>
              <a:buSzPct val="118000"/>
              <a:buFont typeface="Arial" panose="020B0604020202020204" pitchFamily="34" charset="0"/>
              <a:buChar char="•"/>
              <a:defRPr sz="2200">
                <a:solidFill>
                  <a:schemeClr val="tx1">
                    <a:lumMod val="50000"/>
                  </a:schemeClr>
                </a:solidFill>
              </a:defRPr>
            </a:lvl1pPr>
            <a:lvl2pPr marL="685800" indent="-228600">
              <a:buClr>
                <a:schemeClr val="tx1">
                  <a:lumMod val="75000"/>
                </a:schemeClr>
              </a:buClr>
              <a:buSzPct val="118000"/>
              <a:buFont typeface="Arial" panose="020B0604020202020204" pitchFamily="34" charset="0"/>
              <a:buChar char="•"/>
              <a:defRPr sz="2200">
                <a:solidFill>
                  <a:schemeClr val="tx1">
                    <a:lumMod val="50000"/>
                  </a:schemeClr>
                </a:solidFill>
              </a:defRPr>
            </a:lvl2pPr>
            <a:lvl3pPr marL="1143000" indent="-228600">
              <a:buClr>
                <a:schemeClr val="tx1">
                  <a:lumMod val="75000"/>
                </a:schemeClr>
              </a:buClr>
              <a:buSzPct val="118000"/>
              <a:buFont typeface="Arial" panose="020B0604020202020204" pitchFamily="34" charset="0"/>
              <a:buChar char="•"/>
              <a:defRPr sz="2200">
                <a:solidFill>
                  <a:schemeClr val="tx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20950" y="5658"/>
            <a:ext cx="12221496" cy="747897"/>
          </a:xfrm>
          <a:prstGeom prst="rect">
            <a:avLst/>
          </a:prstGeom>
          <a:solidFill>
            <a:schemeClr val="tx2"/>
          </a:solidFill>
        </p:spPr>
        <p:txBody>
          <a:bodyPr wrap="square" lIns="228600" tIns="228600" rIns="228600" bIns="182880" anchor="b">
            <a:spAutoFit/>
          </a:bodyPr>
          <a:lstStyle>
            <a:lvl1pPr marL="114300" indent="0">
              <a:buNone/>
              <a:defRPr sz="24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sp>
        <p:nvSpPr>
          <p:cNvPr id="2" name="Slide Number Placeholder 1">
            <a:extLst>
              <a:ext uri="{FF2B5EF4-FFF2-40B4-BE49-F238E27FC236}">
                <a16:creationId xmlns:a16="http://schemas.microsoft.com/office/drawing/2014/main" id="{7EB2EBC0-034B-4D6E-9F30-F248064CB999}"/>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D1674492-BE40-D15F-6287-2F79D9898B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22098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13"/>
          <p:cNvSpPr>
            <a:spLocks noGrp="1"/>
          </p:cNvSpPr>
          <p:nvPr>
            <p:ph type="body" sz="quarter" idx="12" hasCustomPrompt="1"/>
          </p:nvPr>
        </p:nvSpPr>
        <p:spPr>
          <a:xfrm>
            <a:off x="0" y="2121542"/>
            <a:ext cx="6961239" cy="1152600"/>
          </a:xfrm>
          <a:prstGeom prst="rect">
            <a:avLst/>
          </a:prstGeom>
        </p:spPr>
        <p:txBody>
          <a:bodyPr lIns="685800" tIns="228600" rIns="228600" bIns="228600"/>
          <a:lstStyle>
            <a:lvl1pPr marL="0" indent="0">
              <a:lnSpc>
                <a:spcPct val="100000"/>
              </a:lnSpc>
              <a:spcBef>
                <a:spcPts val="0"/>
              </a:spcBef>
              <a:buNone/>
              <a:defRPr sz="4200" baseline="0">
                <a:solidFill>
                  <a:schemeClr val="bg1"/>
                </a:solidFill>
                <a:latin typeface="Arial" panose="020B0604020202020204" pitchFamily="34" charset="0"/>
              </a:defRPr>
            </a:lvl1pPr>
            <a:lvl5pPr>
              <a:defRPr/>
            </a:lvl5pPr>
          </a:lstStyle>
          <a:p>
            <a:pPr lvl="0"/>
            <a:r>
              <a:rPr lang="en-US" dirty="0"/>
              <a:t>Title Slide</a:t>
            </a:r>
          </a:p>
        </p:txBody>
      </p:sp>
      <p:sp>
        <p:nvSpPr>
          <p:cNvPr id="3" name="Text Placeholder 2"/>
          <p:cNvSpPr>
            <a:spLocks noGrp="1"/>
          </p:cNvSpPr>
          <p:nvPr>
            <p:ph type="body" sz="quarter" idx="13" hasCustomPrompt="1"/>
          </p:nvPr>
        </p:nvSpPr>
        <p:spPr>
          <a:xfrm>
            <a:off x="628074" y="3278973"/>
            <a:ext cx="6333165" cy="45294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r>
              <a:rPr lang="en-US" dirty="0" err="1"/>
              <a:t>Subheadline</a:t>
            </a:r>
            <a:r>
              <a:rPr lang="en-US" dirty="0"/>
              <a:t>, name or date goes here     </a:t>
            </a:r>
          </a:p>
        </p:txBody>
      </p:sp>
    </p:spTree>
    <p:extLst>
      <p:ext uri="{BB962C8B-B14F-4D97-AF65-F5344CB8AC3E}">
        <p14:creationId xmlns:p14="http://schemas.microsoft.com/office/powerpoint/2010/main" val="82464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line 1">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2" y="1361278"/>
            <a:ext cx="10883349" cy="4383156"/>
          </a:xfrm>
          <a:prstGeom prst="rect">
            <a:avLst/>
          </a:prstGeom>
        </p:spPr>
        <p:txBody>
          <a:bodyPr>
            <a:normAutofit/>
          </a:bodyPr>
          <a:lstStyle>
            <a:lvl1pPr marL="342900" indent="-342900">
              <a:buClr>
                <a:schemeClr val="tx1">
                  <a:lumMod val="75000"/>
                </a:schemeClr>
              </a:buClr>
              <a:buSzPct val="118000"/>
              <a:buFont typeface="Arial" panose="020B0604020202020204" pitchFamily="34" charset="0"/>
              <a:buChar char="•"/>
              <a:defRPr sz="2200">
                <a:solidFill>
                  <a:schemeClr val="tx1">
                    <a:lumMod val="50000"/>
                  </a:schemeClr>
                </a:solidFill>
              </a:defRPr>
            </a:lvl1pPr>
            <a:lvl2pPr marL="800100" indent="-342900">
              <a:buClr>
                <a:schemeClr val="tx1">
                  <a:lumMod val="75000"/>
                </a:schemeClr>
              </a:buClr>
              <a:buSzPct val="118000"/>
              <a:buFont typeface="Arial" panose="020B0604020202020204" pitchFamily="34" charset="0"/>
              <a:buChar char="•"/>
              <a:defRPr sz="2200">
                <a:solidFill>
                  <a:schemeClr val="tx1">
                    <a:lumMod val="50000"/>
                  </a:schemeClr>
                </a:solidFill>
              </a:defRPr>
            </a:lvl2pPr>
            <a:lvl3pPr marL="1257300" indent="-342900">
              <a:buClr>
                <a:schemeClr val="tx1">
                  <a:lumMod val="75000"/>
                </a:schemeClr>
              </a:buClr>
              <a:buSzPct val="118000"/>
              <a:buFont typeface="Arial" panose="020B0604020202020204" pitchFamily="34" charset="0"/>
              <a:buChar char="•"/>
              <a:defRPr sz="2200">
                <a:solidFill>
                  <a:schemeClr val="tx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646041" y="531810"/>
            <a:ext cx="10883348" cy="640080"/>
          </a:xfrm>
          <a:prstGeom prst="rect">
            <a:avLst/>
          </a:prstGeom>
          <a:noFill/>
        </p:spPr>
        <p:txBody>
          <a:bodyPr wrap="square" lIns="0" tIns="228600" rIns="228600" bIns="228600">
            <a:spAutoFit/>
          </a:bodyPr>
          <a:lstStyle>
            <a:lvl1pPr marL="0" indent="0">
              <a:buNone/>
              <a:tabLst/>
              <a:defRPr sz="2400" b="1">
                <a:solidFill>
                  <a:schemeClr val="tx2"/>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sp>
        <p:nvSpPr>
          <p:cNvPr id="4" name="Line 9">
            <a:extLst>
              <a:ext uri="{FF2B5EF4-FFF2-40B4-BE49-F238E27FC236}">
                <a16:creationId xmlns:a16="http://schemas.microsoft.com/office/drawing/2014/main" id="{855BE0C0-D7E1-41D9-ACC6-4D83842CEB70}"/>
              </a:ext>
            </a:extLst>
          </p:cNvPr>
          <p:cNvSpPr>
            <a:spLocks noChangeShapeType="1"/>
          </p:cNvSpPr>
          <p:nvPr userDrawn="1"/>
        </p:nvSpPr>
        <p:spPr bwMode="auto">
          <a:xfrm>
            <a:off x="646042" y="1222049"/>
            <a:ext cx="10883347" cy="17091"/>
          </a:xfrm>
          <a:prstGeom prst="line">
            <a:avLst/>
          </a:prstGeom>
          <a:noFill/>
          <a:ln w="38100">
            <a:solidFill>
              <a:srgbClr val="1E4D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91C3896B-446C-A37C-3F9E-AA137908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29621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een half lin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2" y="1361278"/>
            <a:ext cx="6364357" cy="4383156"/>
          </a:xfrm>
          <a:prstGeom prst="rect">
            <a:avLst/>
          </a:prstGeom>
        </p:spPr>
        <p:txBody>
          <a:bodyPr>
            <a:normAutofit/>
          </a:bodyPr>
          <a:lstStyle>
            <a:lvl1pPr marL="342900" indent="-287338">
              <a:buClr>
                <a:schemeClr val="tx1">
                  <a:lumMod val="75000"/>
                </a:schemeClr>
              </a:buClr>
              <a:buSzPct val="118000"/>
              <a:buFont typeface="Arial" panose="020B0604020202020204" pitchFamily="34" charset="0"/>
              <a:buChar char="•"/>
              <a:defRPr sz="2200">
                <a:solidFill>
                  <a:schemeClr val="tx1">
                    <a:lumMod val="50000"/>
                  </a:schemeClr>
                </a:solidFill>
              </a:defRPr>
            </a:lvl1pPr>
            <a:lvl2pPr marL="800100" indent="-342900">
              <a:buClr>
                <a:schemeClr val="tx1">
                  <a:lumMod val="75000"/>
                </a:schemeClr>
              </a:buClr>
              <a:buSzPct val="118000"/>
              <a:buFont typeface="Arial" panose="020B0604020202020204" pitchFamily="34" charset="0"/>
              <a:buChar char="•"/>
              <a:defRPr sz="2200">
                <a:solidFill>
                  <a:schemeClr val="tx1">
                    <a:lumMod val="50000"/>
                  </a:schemeClr>
                </a:solidFill>
              </a:defRPr>
            </a:lvl2pPr>
            <a:lvl3pPr marL="1257300" indent="-342900">
              <a:buClr>
                <a:schemeClr val="tx1">
                  <a:lumMod val="75000"/>
                </a:schemeClr>
              </a:buClr>
              <a:buSzPct val="118000"/>
              <a:buFont typeface="Arial" panose="020B0604020202020204" pitchFamily="34" charset="0"/>
              <a:buChar char="•"/>
              <a:defRPr sz="2200">
                <a:solidFill>
                  <a:schemeClr val="tx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646041" y="531810"/>
            <a:ext cx="6364357" cy="640080"/>
          </a:xfrm>
          <a:prstGeom prst="rect">
            <a:avLst/>
          </a:prstGeom>
          <a:noFill/>
        </p:spPr>
        <p:txBody>
          <a:bodyPr wrap="square" lIns="0" tIns="228600" rIns="228600" bIns="228600">
            <a:spAutoFit/>
          </a:bodyPr>
          <a:lstStyle>
            <a:lvl1pPr marL="0" indent="0">
              <a:buNone/>
              <a:defRPr sz="2400" b="1">
                <a:solidFill>
                  <a:schemeClr val="tx2"/>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sp>
        <p:nvSpPr>
          <p:cNvPr id="4" name="Line 9">
            <a:extLst>
              <a:ext uri="{FF2B5EF4-FFF2-40B4-BE49-F238E27FC236}">
                <a16:creationId xmlns:a16="http://schemas.microsoft.com/office/drawing/2014/main" id="{855BE0C0-D7E1-41D9-ACC6-4D83842CEB70}"/>
              </a:ext>
            </a:extLst>
          </p:cNvPr>
          <p:cNvSpPr>
            <a:spLocks noChangeShapeType="1"/>
          </p:cNvSpPr>
          <p:nvPr userDrawn="1"/>
        </p:nvSpPr>
        <p:spPr bwMode="auto">
          <a:xfrm>
            <a:off x="646042" y="1222049"/>
            <a:ext cx="6364357" cy="20684"/>
          </a:xfrm>
          <a:prstGeom prst="line">
            <a:avLst/>
          </a:prstGeom>
          <a:noFill/>
          <a:ln w="38100">
            <a:solidFill>
              <a:srgbClr val="1E4D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91C3896B-446C-A37C-3F9E-AA137908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308022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green mid half lin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61278"/>
            <a:ext cx="5477168" cy="4383156"/>
          </a:xfrm>
          <a:prstGeom prst="rect">
            <a:avLst/>
          </a:prstGeom>
        </p:spPr>
        <p:txBody>
          <a:bodyPr>
            <a:normAutofit/>
          </a:bodyPr>
          <a:lstStyle>
            <a:lvl1pPr marL="342900" indent="-342900">
              <a:buClr>
                <a:schemeClr val="tx1">
                  <a:lumMod val="75000"/>
                </a:schemeClr>
              </a:buClr>
              <a:buSzPct val="115000"/>
              <a:buFont typeface="Arial" panose="020B0604020202020204" pitchFamily="34" charset="0"/>
              <a:buChar char="•"/>
              <a:defRPr sz="2200">
                <a:solidFill>
                  <a:schemeClr val="tx1">
                    <a:lumMod val="50000"/>
                  </a:schemeClr>
                </a:solidFill>
              </a:defRPr>
            </a:lvl1pPr>
            <a:lvl2pPr marL="800100" indent="-342900">
              <a:buClr>
                <a:schemeClr val="tx1">
                  <a:lumMod val="75000"/>
                </a:schemeClr>
              </a:buClr>
              <a:buSzPct val="115000"/>
              <a:buFont typeface="Arial" panose="020B0604020202020204" pitchFamily="34" charset="0"/>
              <a:buChar char="•"/>
              <a:defRPr sz="2200">
                <a:solidFill>
                  <a:schemeClr val="tx1">
                    <a:lumMod val="50000"/>
                  </a:schemeClr>
                </a:solidFill>
              </a:defRPr>
            </a:lvl2pPr>
            <a:lvl3pPr marL="1257300" indent="-342900">
              <a:buClr>
                <a:schemeClr val="tx1">
                  <a:lumMod val="75000"/>
                </a:schemeClr>
              </a:buClr>
              <a:buSzPct val="115000"/>
              <a:buFont typeface="Arial" panose="020B0604020202020204" pitchFamily="34" charset="0"/>
              <a:buChar char="•"/>
              <a:defRPr sz="2200">
                <a:solidFill>
                  <a:schemeClr val="tx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618833" y="494866"/>
            <a:ext cx="5477167" cy="747897"/>
          </a:xfrm>
          <a:prstGeom prst="rect">
            <a:avLst/>
          </a:prstGeom>
          <a:noFill/>
        </p:spPr>
        <p:txBody>
          <a:bodyPr wrap="square" lIns="0" tIns="228600" rIns="228600" bIns="182880">
            <a:spAutoFit/>
          </a:bodyPr>
          <a:lstStyle>
            <a:lvl1pPr marL="0" indent="0">
              <a:buNone/>
              <a:defRPr sz="2400" b="1">
                <a:solidFill>
                  <a:schemeClr val="tx2"/>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sp>
        <p:nvSpPr>
          <p:cNvPr id="4" name="Line 9">
            <a:extLst>
              <a:ext uri="{FF2B5EF4-FFF2-40B4-BE49-F238E27FC236}">
                <a16:creationId xmlns:a16="http://schemas.microsoft.com/office/drawing/2014/main" id="{855BE0C0-D7E1-41D9-ACC6-4D83842CEB70}"/>
              </a:ext>
            </a:extLst>
          </p:cNvPr>
          <p:cNvSpPr>
            <a:spLocks noChangeShapeType="1"/>
          </p:cNvSpPr>
          <p:nvPr userDrawn="1"/>
        </p:nvSpPr>
        <p:spPr bwMode="auto">
          <a:xfrm flipV="1">
            <a:off x="646043" y="1196567"/>
            <a:ext cx="5449958" cy="25482"/>
          </a:xfrm>
          <a:prstGeom prst="line">
            <a:avLst/>
          </a:prstGeom>
          <a:noFill/>
          <a:ln w="38100">
            <a:solidFill>
              <a:srgbClr val="1E4D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91C3896B-446C-A37C-3F9E-AA137908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37622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green short half lin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61278"/>
            <a:ext cx="4535558" cy="4383156"/>
          </a:xfrm>
          <a:prstGeom prst="rect">
            <a:avLst/>
          </a:prstGeom>
        </p:spPr>
        <p:txBody>
          <a:bodyPr>
            <a:normAutofit/>
          </a:bodyPr>
          <a:lstStyle>
            <a:lvl1pPr marL="342900" indent="-342900">
              <a:buClr>
                <a:schemeClr val="tx1">
                  <a:lumMod val="75000"/>
                </a:schemeClr>
              </a:buClr>
              <a:buSzPct val="115000"/>
              <a:buFont typeface="Arial" panose="020B0604020202020204" pitchFamily="34" charset="0"/>
              <a:buChar char="•"/>
              <a:defRPr sz="2200">
                <a:solidFill>
                  <a:schemeClr val="tx1">
                    <a:lumMod val="50000"/>
                  </a:schemeClr>
                </a:solidFill>
              </a:defRPr>
            </a:lvl1pPr>
            <a:lvl2pPr marL="800100" indent="-342900">
              <a:buClr>
                <a:schemeClr val="tx1">
                  <a:lumMod val="75000"/>
                </a:schemeClr>
              </a:buClr>
              <a:buSzPct val="115000"/>
              <a:buFont typeface="Arial" panose="020B0604020202020204" pitchFamily="34" charset="0"/>
              <a:buChar char="•"/>
              <a:defRPr sz="2200">
                <a:solidFill>
                  <a:schemeClr val="tx1">
                    <a:lumMod val="50000"/>
                  </a:schemeClr>
                </a:solidFill>
              </a:defRPr>
            </a:lvl2pPr>
            <a:lvl3pPr marL="1257300" indent="-342900">
              <a:buClr>
                <a:schemeClr val="tx1">
                  <a:lumMod val="75000"/>
                </a:schemeClr>
              </a:buClr>
              <a:buSzPct val="115000"/>
              <a:buFont typeface="Arial" panose="020B0604020202020204" pitchFamily="34" charset="0"/>
              <a:buChar char="•"/>
              <a:defRPr sz="2200">
                <a:solidFill>
                  <a:schemeClr val="tx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618834" y="556487"/>
            <a:ext cx="4562766" cy="747897"/>
          </a:xfrm>
          <a:prstGeom prst="rect">
            <a:avLst/>
          </a:prstGeom>
          <a:noFill/>
        </p:spPr>
        <p:txBody>
          <a:bodyPr wrap="square" lIns="0" tIns="228600" rIns="228600" bIns="182880">
            <a:spAutoFit/>
          </a:bodyPr>
          <a:lstStyle>
            <a:lvl1pPr marL="0" indent="0">
              <a:buNone/>
              <a:defRPr sz="2400" b="1">
                <a:solidFill>
                  <a:schemeClr val="tx2"/>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sp>
        <p:nvSpPr>
          <p:cNvPr id="4" name="Line 9">
            <a:extLst>
              <a:ext uri="{FF2B5EF4-FFF2-40B4-BE49-F238E27FC236}">
                <a16:creationId xmlns:a16="http://schemas.microsoft.com/office/drawing/2014/main" id="{855BE0C0-D7E1-41D9-ACC6-4D83842CEB70}"/>
              </a:ext>
            </a:extLst>
          </p:cNvPr>
          <p:cNvSpPr>
            <a:spLocks noChangeShapeType="1"/>
          </p:cNvSpPr>
          <p:nvPr userDrawn="1"/>
        </p:nvSpPr>
        <p:spPr bwMode="auto">
          <a:xfrm flipV="1">
            <a:off x="646043" y="1196567"/>
            <a:ext cx="4535557" cy="25481"/>
          </a:xfrm>
          <a:prstGeom prst="line">
            <a:avLst/>
          </a:prstGeom>
          <a:noFill/>
          <a:ln w="38100">
            <a:solidFill>
              <a:srgbClr val="1E4D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91C3896B-446C-A37C-3F9E-AA137908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287889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the log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91C3896B-446C-A37C-3F9E-AA137908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303982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734938" y="1299886"/>
            <a:ext cx="10724972" cy="4391025"/>
          </a:xfrm>
        </p:spPr>
        <p:txBody>
          <a:bodyPr>
            <a:normAutofit/>
          </a:bodyPr>
          <a:lstStyle>
            <a:lvl1pPr>
              <a:defRPr sz="2000">
                <a:solidFill>
                  <a:srgbClr val="3C3C3E"/>
                </a:solidFill>
              </a:defRPr>
            </a:lvl1pPr>
            <a:lvl2pPr>
              <a:defRPr sz="2000">
                <a:solidFill>
                  <a:srgbClr val="3C3C3E"/>
                </a:solidFill>
              </a:defRPr>
            </a:lvl2pPr>
            <a:lvl3pPr>
              <a:defRPr sz="2000">
                <a:solidFill>
                  <a:srgbClr val="3C3C3E"/>
                </a:solidFill>
              </a:defRPr>
            </a:lvl3pPr>
          </a:lstStyle>
          <a:p>
            <a:pPr lvl="0"/>
            <a:r>
              <a:rPr lang="en-US" dirty="0"/>
              <a:t>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0" y="276"/>
            <a:ext cx="12191999" cy="821763"/>
          </a:xfrm>
          <a:prstGeom prst="rect">
            <a:avLst/>
          </a:prstGeom>
          <a:solidFill>
            <a:schemeClr val="tx2"/>
          </a:solidFill>
        </p:spPr>
        <p:txBody>
          <a:bodyPr wrap="square" lIns="228600" tIns="228600" rIns="228600" bIns="228600" anchor="b">
            <a:spAutoFit/>
          </a:bodyPr>
          <a:lstStyle>
            <a:lvl1pPr marL="0" indent="0">
              <a:buNone/>
              <a:defRPr sz="24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pic>
        <p:nvPicPr>
          <p:cNvPr id="4" name="Picture 3">
            <a:extLst>
              <a:ext uri="{FF2B5EF4-FFF2-40B4-BE49-F238E27FC236}">
                <a16:creationId xmlns:a16="http://schemas.microsoft.com/office/drawing/2014/main" id="{432FDDA6-2D7B-2F45-9961-969615824E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094" y="6214197"/>
            <a:ext cx="2258677" cy="551160"/>
          </a:xfrm>
          <a:prstGeom prst="rect">
            <a:avLst/>
          </a:prstGeom>
        </p:spPr>
      </p:pic>
    </p:spTree>
    <p:extLst>
      <p:ext uri="{BB962C8B-B14F-4D97-AF65-F5344CB8AC3E}">
        <p14:creationId xmlns:p14="http://schemas.microsoft.com/office/powerpoint/2010/main" val="238710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13"/>
          <p:cNvSpPr>
            <a:spLocks noGrp="1"/>
          </p:cNvSpPr>
          <p:nvPr>
            <p:ph type="body" sz="quarter" idx="12" hasCustomPrompt="1"/>
          </p:nvPr>
        </p:nvSpPr>
        <p:spPr>
          <a:xfrm>
            <a:off x="0" y="2121542"/>
            <a:ext cx="6961239" cy="1152600"/>
          </a:xfrm>
          <a:prstGeom prst="rect">
            <a:avLst/>
          </a:prstGeom>
        </p:spPr>
        <p:txBody>
          <a:bodyPr lIns="685800" tIns="228600" rIns="228600" bIns="228600"/>
          <a:lstStyle>
            <a:lvl1pPr marL="0" indent="0">
              <a:lnSpc>
                <a:spcPct val="100000"/>
              </a:lnSpc>
              <a:spcBef>
                <a:spcPts val="0"/>
              </a:spcBef>
              <a:buNone/>
              <a:defRPr sz="4200" baseline="0">
                <a:solidFill>
                  <a:schemeClr val="bg1"/>
                </a:solidFill>
                <a:latin typeface="Arial" panose="020B0604020202020204" pitchFamily="34" charset="0"/>
              </a:defRPr>
            </a:lvl1pPr>
            <a:lvl5pPr>
              <a:defRPr/>
            </a:lvl5pPr>
          </a:lstStyle>
          <a:p>
            <a:pPr lvl="0"/>
            <a:r>
              <a:rPr lang="en-US" dirty="0"/>
              <a:t>Title Slide</a:t>
            </a:r>
          </a:p>
        </p:txBody>
      </p:sp>
      <p:sp>
        <p:nvSpPr>
          <p:cNvPr id="3" name="Text Placeholder 2"/>
          <p:cNvSpPr>
            <a:spLocks noGrp="1"/>
          </p:cNvSpPr>
          <p:nvPr>
            <p:ph type="body" sz="quarter" idx="13" hasCustomPrompt="1"/>
          </p:nvPr>
        </p:nvSpPr>
        <p:spPr>
          <a:xfrm>
            <a:off x="628074" y="3278973"/>
            <a:ext cx="6333165" cy="45294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r>
              <a:rPr lang="en-US" dirty="0" err="1"/>
              <a:t>Subheadline</a:t>
            </a:r>
            <a:r>
              <a:rPr lang="en-US" dirty="0"/>
              <a:t>, name or date goes here     </a:t>
            </a:r>
          </a:p>
        </p:txBody>
      </p:sp>
    </p:spTree>
    <p:extLst>
      <p:ext uri="{BB962C8B-B14F-4D97-AF65-F5344CB8AC3E}">
        <p14:creationId xmlns:p14="http://schemas.microsoft.com/office/powerpoint/2010/main" val="27779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836613" y="1480248"/>
            <a:ext cx="10515600" cy="4391025"/>
          </a:xfrm>
        </p:spPr>
        <p:txBody>
          <a:bodyPr>
            <a:normAutofit/>
          </a:bodyPr>
          <a:lstStyle>
            <a:lvl1pPr marL="228600" indent="-228600">
              <a:buFont typeface="Arial" panose="020B0604020202020204" pitchFamily="34" charset="0"/>
              <a:buChar char="•"/>
              <a:defRPr sz="2200">
                <a:solidFill>
                  <a:schemeClr val="tx1">
                    <a:lumMod val="75000"/>
                  </a:schemeClr>
                </a:solidFill>
              </a:defRPr>
            </a:lvl1pPr>
            <a:lvl2pPr marL="685800" indent="-228600">
              <a:buFont typeface="Arial" panose="020B0604020202020204" pitchFamily="34" charset="0"/>
              <a:buChar char="•"/>
              <a:defRPr sz="2200">
                <a:solidFill>
                  <a:schemeClr val="tx1">
                    <a:lumMod val="75000"/>
                  </a:schemeClr>
                </a:solidFill>
              </a:defRPr>
            </a:lvl2pPr>
            <a:lvl3pPr marL="1143000" indent="-228600">
              <a:buFont typeface="Arial" panose="020B0604020202020204" pitchFamily="34" charset="0"/>
              <a:buChar char="•"/>
              <a:defRPr sz="2200">
                <a:solidFill>
                  <a:schemeClr val="tx1">
                    <a:lumMod val="75000"/>
                  </a:schemeClr>
                </a:solidFill>
              </a:defRPr>
            </a:lvl3pPr>
          </a:lstStyle>
          <a:p>
            <a:pPr lvl="0"/>
            <a:r>
              <a:rPr lang="en-US" dirty="0"/>
              <a:t>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0" y="0"/>
            <a:ext cx="12191999" cy="849463"/>
          </a:xfrm>
          <a:prstGeom prst="rect">
            <a:avLst/>
          </a:prstGeom>
          <a:solidFill>
            <a:schemeClr val="tx2"/>
          </a:solidFill>
        </p:spPr>
        <p:txBody>
          <a:bodyPr wrap="square" lIns="228600" tIns="228600" rIns="228600" bIns="228600">
            <a:spAutoFit/>
          </a:bodyPr>
          <a:lstStyle>
            <a:lvl1pPr marL="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pic>
        <p:nvPicPr>
          <p:cNvPr id="4" name="Picture 3">
            <a:extLst>
              <a:ext uri="{FF2B5EF4-FFF2-40B4-BE49-F238E27FC236}">
                <a16:creationId xmlns:a16="http://schemas.microsoft.com/office/drawing/2014/main" id="{432FDDA6-2D7B-2F45-9961-969615824E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094" y="6214197"/>
            <a:ext cx="2258677" cy="551160"/>
          </a:xfrm>
          <a:prstGeom prst="rect">
            <a:avLst/>
          </a:prstGeom>
        </p:spPr>
      </p:pic>
    </p:spTree>
    <p:extLst>
      <p:ext uri="{BB962C8B-B14F-4D97-AF65-F5344CB8AC3E}">
        <p14:creationId xmlns:p14="http://schemas.microsoft.com/office/powerpoint/2010/main" val="122139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0.xml"/><Relationship Id="rId5" Type="http://schemas.openxmlformats.org/officeDocument/2006/relationships/image" Target="../media/image3.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69962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Lst>
  <p:txStyles>
    <p:titleStyle>
      <a:lvl1pPr algn="l" defTabSz="914400" rtl="0" eaLnBrk="1" latinLnBrk="0" hangingPunct="1">
        <a:lnSpc>
          <a:spcPct val="90000"/>
        </a:lnSpc>
        <a:spcBef>
          <a:spcPct val="0"/>
        </a:spcBef>
        <a:buNone/>
        <a:defRPr sz="4400" kern="1200">
          <a:solidFill>
            <a:srgbClr val="3C3C3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3C3C3E"/>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3C3C3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3C3C3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183897"/>
      </p:ext>
    </p:extLst>
  </p:cSld>
  <p:clrMap bg1="lt1" tx1="dk1" bg2="lt2" tx2="dk2" accent1="accent1" accent2="accent2" accent3="accent3" accent4="accent4" accent5="accent5" accent6="accent6" hlink="hlink" folHlink="folHlink"/>
  <p:sldLayoutIdLst>
    <p:sldLayoutId id="2147483801" r:id="rId1"/>
  </p:sldLayoutIdLst>
  <p:txStyles>
    <p:titleStyle>
      <a:lvl1pPr algn="l" defTabSz="914400" rtl="0" eaLnBrk="1" latinLnBrk="0" hangingPunct="1">
        <a:lnSpc>
          <a:spcPct val="90000"/>
        </a:lnSpc>
        <a:spcBef>
          <a:spcPct val="0"/>
        </a:spcBef>
        <a:buNone/>
        <a:defRPr sz="4400" kern="1200">
          <a:solidFill>
            <a:srgbClr val="3C3C3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3C3C3E"/>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3C3C3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3C3C3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p:nvPr userDrawn="1"/>
        </p:nvSpPr>
        <p:spPr>
          <a:xfrm>
            <a:off x="0" y="0"/>
            <a:ext cx="12192000" cy="6858000"/>
          </a:xfrm>
          <a:custGeom>
            <a:avLst/>
            <a:gdLst/>
            <a:ahLst/>
            <a:cxnLst/>
            <a:rect l="l" t="t" r="r" b="b"/>
            <a:pathLst>
              <a:path w="12433300" h="6997700">
                <a:moveTo>
                  <a:pt x="0" y="6997700"/>
                </a:moveTo>
                <a:lnTo>
                  <a:pt x="12433300" y="6997700"/>
                </a:lnTo>
                <a:lnTo>
                  <a:pt x="12433300" y="0"/>
                </a:lnTo>
                <a:lnTo>
                  <a:pt x="0" y="0"/>
                </a:lnTo>
                <a:lnTo>
                  <a:pt x="0" y="6997700"/>
                </a:lnTo>
                <a:close/>
              </a:path>
            </a:pathLst>
          </a:custGeom>
          <a:solidFill>
            <a:srgbClr val="1E4D2B"/>
          </a:solidFill>
        </p:spPr>
        <p:txBody>
          <a:bodyPr wrap="square" lIns="0" tIns="0" rIns="0" bIns="0" rtlCol="0"/>
          <a:lstStyle/>
          <a:p>
            <a:endParaRPr/>
          </a:p>
        </p:txBody>
      </p:sp>
      <p:sp>
        <p:nvSpPr>
          <p:cNvPr id="9" name="object 3"/>
          <p:cNvSpPr/>
          <p:nvPr userDrawn="1"/>
        </p:nvSpPr>
        <p:spPr>
          <a:xfrm>
            <a:off x="6222491" y="0"/>
            <a:ext cx="5969509" cy="6839335"/>
          </a:xfrm>
          <a:prstGeom prst="rect">
            <a:avLst/>
          </a:prstGeom>
          <a:blipFill>
            <a:blip r:embed="rId3" cstate="print">
              <a:extLst>
                <a:ext uri="{BEBA8EAE-BF5A-486C-A8C5-ECC9F3942E4B}">
                  <a14:imgProps xmlns:a14="http://schemas.microsoft.com/office/drawing/2010/main">
                    <a14:imgLayer r:embed="rId4">
                      <a14:imgEffect>
                        <a14:brightnessContrast contrast="-70000"/>
                      </a14:imgEffect>
                    </a14:imgLayer>
                  </a14:imgProps>
                </a:ext>
              </a:extLst>
            </a:blip>
            <a:stretch>
              <a:fillRect/>
            </a:stretch>
          </a:blipFill>
        </p:spPr>
        <p:txBody>
          <a:bodyPr wrap="square" lIns="0" tIns="0" rIns="0" bIns="0" rtlCol="0"/>
          <a:lstStyle/>
          <a:p>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30114" y="5991173"/>
            <a:ext cx="3461886" cy="848162"/>
          </a:xfrm>
          <a:prstGeom prst="rect">
            <a:avLst/>
          </a:prstGeom>
        </p:spPr>
      </p:pic>
    </p:spTree>
    <p:extLst>
      <p:ext uri="{BB962C8B-B14F-4D97-AF65-F5344CB8AC3E}">
        <p14:creationId xmlns:p14="http://schemas.microsoft.com/office/powerpoint/2010/main" val="4007058348"/>
      </p:ext>
    </p:extLst>
  </p:cSld>
  <p:clrMap bg1="lt1" tx1="dk1" bg2="lt2" tx2="dk2" accent1="accent1" accent2="accent2" accent3="accent3" accent4="accent4" accent5="accent5" accent6="accent6" hlink="hlink" folHlink="folHlink"/>
  <p:sldLayoutIdLst>
    <p:sldLayoutId id="21474838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2099101"/>
            <a:ext cx="8188036" cy="800968"/>
          </a:xfrm>
        </p:spPr>
        <p:txBody>
          <a:bodyPr/>
          <a:lstStyle/>
          <a:p>
            <a:r>
              <a:rPr lang="en-US" sz="5200" dirty="0"/>
              <a:t>BUS 641</a:t>
            </a:r>
          </a:p>
          <a:p>
            <a:r>
              <a:rPr lang="en-US" altLang="en-US" sz="3200" dirty="0">
                <a:cs typeface="Arial" panose="020B0604020202020204" pitchFamily="34" charset="0"/>
              </a:rPr>
              <a:t>Financial Markets and Investments</a:t>
            </a:r>
          </a:p>
        </p:txBody>
      </p:sp>
      <p:sp>
        <p:nvSpPr>
          <p:cNvPr id="3" name="object 64"/>
          <p:cNvSpPr/>
          <p:nvPr/>
        </p:nvSpPr>
        <p:spPr>
          <a:xfrm flipV="1">
            <a:off x="729820" y="3621630"/>
            <a:ext cx="939800" cy="45719"/>
          </a:xfrm>
          <a:custGeom>
            <a:avLst/>
            <a:gdLst/>
            <a:ahLst/>
            <a:cxnLst/>
            <a:rect l="l" t="t" r="r" b="b"/>
            <a:pathLst>
              <a:path w="939800">
                <a:moveTo>
                  <a:pt x="0" y="0"/>
                </a:moveTo>
                <a:lnTo>
                  <a:pt x="939800" y="0"/>
                </a:lnTo>
              </a:path>
            </a:pathLst>
          </a:custGeom>
          <a:ln w="12700">
            <a:solidFill>
              <a:schemeClr val="accent2"/>
            </a:solidFill>
          </a:ln>
        </p:spPr>
        <p:txBody>
          <a:bodyPr wrap="square" lIns="0" tIns="0" rIns="0" bIns="0" rtlCol="0"/>
          <a:lstStyle/>
          <a:p>
            <a:endParaRPr/>
          </a:p>
        </p:txBody>
      </p:sp>
      <p:sp>
        <p:nvSpPr>
          <p:cNvPr id="4" name="Text Placeholder 2"/>
          <p:cNvSpPr>
            <a:spLocks noGrp="1"/>
          </p:cNvSpPr>
          <p:nvPr>
            <p:ph type="body" sz="quarter" idx="12"/>
          </p:nvPr>
        </p:nvSpPr>
        <p:spPr>
          <a:xfrm>
            <a:off x="-1" y="4050980"/>
            <a:ext cx="10273553" cy="800967"/>
          </a:xfrm>
        </p:spPr>
        <p:txBody>
          <a:bodyPr/>
          <a:lstStyle/>
          <a:p>
            <a:r>
              <a:rPr lang="en-US" sz="2400" dirty="0"/>
              <a:t>Strategic Asset Allocation, Optimization</a:t>
            </a:r>
          </a:p>
        </p:txBody>
      </p:sp>
    </p:spTree>
    <p:extLst>
      <p:ext uri="{BB962C8B-B14F-4D97-AF65-F5344CB8AC3E}">
        <p14:creationId xmlns:p14="http://schemas.microsoft.com/office/powerpoint/2010/main" val="358279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5B3FD5-D603-F6CF-F99F-C9D3D6AE5973}"/>
              </a:ext>
            </a:extLst>
          </p:cNvPr>
          <p:cNvSpPr>
            <a:spLocks noGrp="1"/>
          </p:cNvSpPr>
          <p:nvPr>
            <p:ph type="body" sz="quarter" idx="14"/>
          </p:nvPr>
        </p:nvSpPr>
        <p:spPr>
          <a:xfrm>
            <a:off x="646042" y="4127156"/>
            <a:ext cx="10883350" cy="1617277"/>
          </a:xfrm>
        </p:spPr>
        <p:txBody>
          <a:bodyPr>
            <a:normAutofit/>
          </a:bodyPr>
          <a:lstStyle/>
          <a:p>
            <a:pPr marL="0" indent="0">
              <a:buNone/>
            </a:pPr>
            <a:r>
              <a:rPr lang="en-US" sz="1800" dirty="0"/>
              <a:t>Do you think the past average returns and standard deviations for these 5 assets are good estimates for the future expected returns and volatility?  Why or why not?</a:t>
            </a:r>
          </a:p>
          <a:p>
            <a:r>
              <a:rPr lang="en-US" sz="1800" dirty="0"/>
              <a:t>Both CROX and AMZN showed unusual movements around COVID</a:t>
            </a:r>
          </a:p>
          <a:p>
            <a:r>
              <a:rPr lang="en-US" sz="1800" dirty="0"/>
              <a:t>What do analysts and investment groups say?</a:t>
            </a:r>
          </a:p>
        </p:txBody>
      </p:sp>
      <p:sp>
        <p:nvSpPr>
          <p:cNvPr id="3" name="Text Placeholder 2">
            <a:extLst>
              <a:ext uri="{FF2B5EF4-FFF2-40B4-BE49-F238E27FC236}">
                <a16:creationId xmlns:a16="http://schemas.microsoft.com/office/drawing/2014/main" id="{1C272B2F-D45E-D562-B182-96C2A7535AB4}"/>
              </a:ext>
            </a:extLst>
          </p:cNvPr>
          <p:cNvSpPr>
            <a:spLocks noGrp="1"/>
          </p:cNvSpPr>
          <p:nvPr>
            <p:ph type="body" sz="quarter" idx="13"/>
          </p:nvPr>
        </p:nvSpPr>
        <p:spPr>
          <a:xfrm>
            <a:off x="646041" y="609600"/>
            <a:ext cx="10883348" cy="716274"/>
          </a:xfrm>
        </p:spPr>
        <p:txBody>
          <a:bodyPr/>
          <a:lstStyle/>
          <a:p>
            <a:r>
              <a:rPr lang="en-US" dirty="0"/>
              <a:t>Monthly historical information annualized</a:t>
            </a:r>
          </a:p>
        </p:txBody>
      </p:sp>
      <p:pic>
        <p:nvPicPr>
          <p:cNvPr id="5" name="Picture 4" descr="This table summarizes the average returns and standard deviation in returns for the 5 tickers.">
            <a:extLst>
              <a:ext uri="{FF2B5EF4-FFF2-40B4-BE49-F238E27FC236}">
                <a16:creationId xmlns:a16="http://schemas.microsoft.com/office/drawing/2014/main" id="{289EC6FC-8E9C-83C1-34B2-8FF822AC7523}"/>
              </a:ext>
            </a:extLst>
          </p:cNvPr>
          <p:cNvPicPr>
            <a:picLocks noChangeAspect="1"/>
          </p:cNvPicPr>
          <p:nvPr/>
        </p:nvPicPr>
        <p:blipFill rotWithShape="1">
          <a:blip r:embed="rId3"/>
          <a:srcRect b="36198"/>
          <a:stretch/>
        </p:blipFill>
        <p:spPr>
          <a:xfrm>
            <a:off x="1758151" y="1511229"/>
            <a:ext cx="8488131" cy="2308679"/>
          </a:xfrm>
          <a:prstGeom prst="rect">
            <a:avLst/>
          </a:prstGeom>
        </p:spPr>
      </p:pic>
    </p:spTree>
    <p:extLst>
      <p:ext uri="{BB962C8B-B14F-4D97-AF65-F5344CB8AC3E}">
        <p14:creationId xmlns:p14="http://schemas.microsoft.com/office/powerpoint/2010/main" val="325620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21749-CFDD-14FE-D04A-49689035AE67}"/>
              </a:ext>
            </a:extLst>
          </p:cNvPr>
          <p:cNvSpPr>
            <a:spLocks noGrp="1"/>
          </p:cNvSpPr>
          <p:nvPr>
            <p:ph type="body" sz="quarter" idx="13"/>
          </p:nvPr>
        </p:nvSpPr>
        <p:spPr>
          <a:xfrm>
            <a:off x="646041" y="399393"/>
            <a:ext cx="10883348" cy="901938"/>
          </a:xfrm>
        </p:spPr>
        <p:txBody>
          <a:bodyPr/>
          <a:lstStyle/>
          <a:p>
            <a:r>
              <a:rPr lang="en-US" sz="2000" dirty="0"/>
              <a:t>Over the last 3 years Crocs performed the best (147.6%) followed by the SP500 fund (31.5%) and the bond fund did the worst (-22.7%).</a:t>
            </a:r>
          </a:p>
        </p:txBody>
      </p:sp>
      <p:pic>
        <p:nvPicPr>
          <p:cNvPr id="5" name="Picture 4" descr="This plot shows the returns to Amazon, SP500, GLD, IEF, and CROX over several years">
            <a:extLst>
              <a:ext uri="{FF2B5EF4-FFF2-40B4-BE49-F238E27FC236}">
                <a16:creationId xmlns:a16="http://schemas.microsoft.com/office/drawing/2014/main" id="{FBC8ED8A-715C-F25C-D553-A86CCDD6D1BD}"/>
              </a:ext>
            </a:extLst>
          </p:cNvPr>
          <p:cNvPicPr>
            <a:picLocks noChangeAspect="1"/>
          </p:cNvPicPr>
          <p:nvPr/>
        </p:nvPicPr>
        <p:blipFill>
          <a:blip r:embed="rId2"/>
          <a:stretch>
            <a:fillRect/>
          </a:stretch>
        </p:blipFill>
        <p:spPr>
          <a:xfrm>
            <a:off x="646041" y="1412130"/>
            <a:ext cx="10709189" cy="4768073"/>
          </a:xfrm>
          <a:prstGeom prst="rect">
            <a:avLst/>
          </a:prstGeom>
        </p:spPr>
      </p:pic>
    </p:spTree>
    <p:extLst>
      <p:ext uri="{BB962C8B-B14F-4D97-AF65-F5344CB8AC3E}">
        <p14:creationId xmlns:p14="http://schemas.microsoft.com/office/powerpoint/2010/main" val="51099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5B7E3B-C890-FD61-B9D0-DEDD9073BB6B}"/>
              </a:ext>
            </a:extLst>
          </p:cNvPr>
          <p:cNvSpPr>
            <a:spLocks noGrp="1"/>
          </p:cNvSpPr>
          <p:nvPr>
            <p:ph type="body" sz="quarter" idx="13"/>
          </p:nvPr>
        </p:nvSpPr>
        <p:spPr>
          <a:xfrm>
            <a:off x="654326" y="420599"/>
            <a:ext cx="10883348" cy="1015663"/>
          </a:xfrm>
        </p:spPr>
        <p:txBody>
          <a:bodyPr/>
          <a:lstStyle/>
          <a:p>
            <a:r>
              <a:rPr lang="en-US" sz="2000" dirty="0"/>
              <a:t>Over the last 2 years the Gold ETF did the best (6.10%) while Crocs, the bond fund, and Amazon lost between 16 and 33% of their value.</a:t>
            </a:r>
          </a:p>
        </p:txBody>
      </p:sp>
      <p:pic>
        <p:nvPicPr>
          <p:cNvPr id="5" name="Picture 4" descr="This plot shows the returns to Amazon, SP500, GLD, IEF, and CROX over several years">
            <a:extLst>
              <a:ext uri="{FF2B5EF4-FFF2-40B4-BE49-F238E27FC236}">
                <a16:creationId xmlns:a16="http://schemas.microsoft.com/office/drawing/2014/main" id="{E4A6D244-EE3B-F2BA-18A4-44F0E86A9CEA}"/>
              </a:ext>
            </a:extLst>
          </p:cNvPr>
          <p:cNvPicPr>
            <a:picLocks noChangeAspect="1"/>
          </p:cNvPicPr>
          <p:nvPr/>
        </p:nvPicPr>
        <p:blipFill>
          <a:blip r:embed="rId2"/>
          <a:stretch>
            <a:fillRect/>
          </a:stretch>
        </p:blipFill>
        <p:spPr>
          <a:xfrm>
            <a:off x="952257" y="1436262"/>
            <a:ext cx="10585417" cy="4779186"/>
          </a:xfrm>
          <a:prstGeom prst="rect">
            <a:avLst/>
          </a:prstGeom>
        </p:spPr>
      </p:pic>
    </p:spTree>
    <p:extLst>
      <p:ext uri="{BB962C8B-B14F-4D97-AF65-F5344CB8AC3E}">
        <p14:creationId xmlns:p14="http://schemas.microsoft.com/office/powerpoint/2010/main" val="49965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C2795-B1B3-E4D8-6F1E-6A5D8118A222}"/>
              </a:ext>
            </a:extLst>
          </p:cNvPr>
          <p:cNvSpPr>
            <a:spLocks noGrp="1"/>
          </p:cNvSpPr>
          <p:nvPr>
            <p:ph type="body" sz="quarter" idx="14"/>
          </p:nvPr>
        </p:nvSpPr>
        <p:spPr/>
        <p:txBody>
          <a:bodyPr>
            <a:normAutofit/>
          </a:bodyPr>
          <a:lstStyle/>
          <a:p>
            <a:pPr marL="0" indent="0">
              <a:buNone/>
            </a:pPr>
            <a:r>
              <a:rPr lang="en-US" sz="2000" dirty="0">
                <a:solidFill>
                  <a:srgbClr val="0070C0"/>
                </a:solidFill>
              </a:rPr>
              <a:t>JPMorgan’s 2023 Long-Term Capital Market Assumptions </a:t>
            </a:r>
            <a:r>
              <a:rPr lang="en-US" sz="2000" dirty="0"/>
              <a:t>predicts a 7.9% return on US large-cap stocks.  </a:t>
            </a:r>
            <a:r>
              <a:rPr lang="en-US" sz="2000" dirty="0">
                <a:solidFill>
                  <a:srgbClr val="0070C0"/>
                </a:solidFill>
              </a:rPr>
              <a:t>Invesco’s 2023 Long-Term Capital Market Assumptions</a:t>
            </a:r>
            <a:r>
              <a:rPr lang="en-US" sz="2000" dirty="0"/>
              <a:t> predicts a 7.74% return on US large-cap stock.</a:t>
            </a:r>
          </a:p>
          <a:p>
            <a:pPr lvl="1"/>
            <a:r>
              <a:rPr lang="en-US" sz="2000" dirty="0">
                <a:sym typeface="Wingdings" panose="05000000000000000000" pitchFamily="2" charset="2"/>
              </a:rPr>
              <a:t>Both forecasts suggest the S&amp;P500 expected return should be around 7.7 to 8%.</a:t>
            </a:r>
          </a:p>
          <a:p>
            <a:pPr marL="0" indent="0">
              <a:buNone/>
            </a:pPr>
            <a:endParaRPr lang="en-US" sz="2000" dirty="0">
              <a:sym typeface="Wingdings" panose="05000000000000000000" pitchFamily="2" charset="2"/>
            </a:endParaRPr>
          </a:p>
          <a:p>
            <a:pPr marL="0" indent="0">
              <a:buNone/>
            </a:pPr>
            <a:r>
              <a:rPr lang="en-US" sz="2000" dirty="0">
                <a:sym typeface="Wingdings" panose="05000000000000000000" pitchFamily="2" charset="2"/>
              </a:rPr>
              <a:t>As of early 2023 multiple </a:t>
            </a:r>
            <a:r>
              <a:rPr lang="en-US" sz="2000" dirty="0">
                <a:solidFill>
                  <a:srgbClr val="0070C0"/>
                </a:solidFill>
                <a:sym typeface="Wingdings" panose="05000000000000000000" pitchFamily="2" charset="2"/>
              </a:rPr>
              <a:t>analysts</a:t>
            </a:r>
            <a:r>
              <a:rPr lang="en-US" sz="2000" dirty="0">
                <a:sym typeface="Wingdings" panose="05000000000000000000" pitchFamily="2" charset="2"/>
              </a:rPr>
              <a:t> posted price targets for AMZN and Crocs suggesting strong price appreciation in the coming year. The analysts are suggesting high expected returns going forward. If the S&amp;P500 is expected to appreciate by 8% then these companies will likely grow more.</a:t>
            </a:r>
          </a:p>
          <a:p>
            <a:pPr marL="0" indent="0">
              <a:buNone/>
            </a:pPr>
            <a:endParaRPr lang="en-US" sz="2000" dirty="0">
              <a:sym typeface="Wingdings" panose="05000000000000000000" pitchFamily="2" charset="2"/>
            </a:endParaRPr>
          </a:p>
          <a:p>
            <a:pPr marL="0" indent="0">
              <a:buNone/>
            </a:pPr>
            <a:r>
              <a:rPr lang="en-US" sz="2000" dirty="0">
                <a:sym typeface="Wingdings" panose="05000000000000000000" pitchFamily="2" charset="2"/>
              </a:rPr>
              <a:t>The </a:t>
            </a:r>
            <a:r>
              <a:rPr lang="en-US" sz="2000" dirty="0">
                <a:solidFill>
                  <a:srgbClr val="0070C0"/>
                </a:solidFill>
                <a:sym typeface="Wingdings" panose="05000000000000000000" pitchFamily="2" charset="2"/>
              </a:rPr>
              <a:t>central bank </a:t>
            </a:r>
            <a:r>
              <a:rPr lang="en-US" sz="2000" dirty="0">
                <a:sym typeface="Wingdings" panose="05000000000000000000" pitchFamily="2" charset="2"/>
              </a:rPr>
              <a:t>signaled repeatedly in 2023 that they would be raising rates.  </a:t>
            </a:r>
          </a:p>
          <a:p>
            <a:pPr lvl="1"/>
            <a:r>
              <a:rPr lang="en-US" sz="2000" dirty="0">
                <a:sym typeface="Wingdings" panose="05000000000000000000" pitchFamily="2" charset="2"/>
              </a:rPr>
              <a:t>Bond prices move inversely with interest rates.  This suggests small expected returns to IEF in the near future.</a:t>
            </a:r>
            <a:endParaRPr lang="en-US" sz="2000" dirty="0"/>
          </a:p>
        </p:txBody>
      </p:sp>
      <p:sp>
        <p:nvSpPr>
          <p:cNvPr id="3" name="Text Placeholder 2">
            <a:extLst>
              <a:ext uri="{FF2B5EF4-FFF2-40B4-BE49-F238E27FC236}">
                <a16:creationId xmlns:a16="http://schemas.microsoft.com/office/drawing/2014/main" id="{145BA283-97DA-BDD8-2987-0F8E7DBC0B95}"/>
              </a:ext>
            </a:extLst>
          </p:cNvPr>
          <p:cNvSpPr>
            <a:spLocks noGrp="1"/>
          </p:cNvSpPr>
          <p:nvPr>
            <p:ph type="body" sz="quarter" idx="13"/>
          </p:nvPr>
        </p:nvSpPr>
        <p:spPr>
          <a:xfrm>
            <a:off x="646041" y="567558"/>
            <a:ext cx="10883348" cy="758315"/>
          </a:xfrm>
        </p:spPr>
        <p:txBody>
          <a:bodyPr/>
          <a:lstStyle/>
          <a:p>
            <a:r>
              <a:rPr lang="en-US" dirty="0"/>
              <a:t>Other data sources</a:t>
            </a:r>
          </a:p>
        </p:txBody>
      </p:sp>
    </p:spTree>
    <p:extLst>
      <p:ext uri="{BB962C8B-B14F-4D97-AF65-F5344CB8AC3E}">
        <p14:creationId xmlns:p14="http://schemas.microsoft.com/office/powerpoint/2010/main" val="207661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5B3FD5-D603-F6CF-F99F-C9D3D6AE5973}"/>
              </a:ext>
            </a:extLst>
          </p:cNvPr>
          <p:cNvSpPr>
            <a:spLocks noGrp="1"/>
          </p:cNvSpPr>
          <p:nvPr>
            <p:ph type="body" sz="quarter" idx="14"/>
          </p:nvPr>
        </p:nvSpPr>
        <p:spPr>
          <a:xfrm>
            <a:off x="662609" y="5111645"/>
            <a:ext cx="10883348" cy="1128167"/>
          </a:xfrm>
        </p:spPr>
        <p:txBody>
          <a:bodyPr>
            <a:normAutofit/>
          </a:bodyPr>
          <a:lstStyle/>
          <a:p>
            <a:pPr marL="0" indent="0">
              <a:buNone/>
            </a:pPr>
            <a:r>
              <a:rPr lang="en-US" sz="2000" dirty="0"/>
              <a:t>Considering this information, I am going to assume the expected returns and standard deviations shown above in the calculations. I’m going to also assume that the historical correlations are good estimates of future correlations.</a:t>
            </a:r>
          </a:p>
        </p:txBody>
      </p:sp>
      <p:sp>
        <p:nvSpPr>
          <p:cNvPr id="3" name="Text Placeholder 2">
            <a:extLst>
              <a:ext uri="{FF2B5EF4-FFF2-40B4-BE49-F238E27FC236}">
                <a16:creationId xmlns:a16="http://schemas.microsoft.com/office/drawing/2014/main" id="{1C272B2F-D45E-D562-B182-96C2A7535AB4}"/>
              </a:ext>
            </a:extLst>
          </p:cNvPr>
          <p:cNvSpPr>
            <a:spLocks noGrp="1"/>
          </p:cNvSpPr>
          <p:nvPr>
            <p:ph type="body" sz="quarter" idx="13"/>
          </p:nvPr>
        </p:nvSpPr>
        <p:spPr>
          <a:xfrm>
            <a:off x="646041" y="618188"/>
            <a:ext cx="10883348" cy="707686"/>
          </a:xfrm>
        </p:spPr>
        <p:txBody>
          <a:bodyPr/>
          <a:lstStyle/>
          <a:p>
            <a:r>
              <a:rPr lang="en-US" dirty="0"/>
              <a:t>Refining my expected return estimates</a:t>
            </a:r>
          </a:p>
        </p:txBody>
      </p:sp>
      <p:pic>
        <p:nvPicPr>
          <p:cNvPr id="9" name="Picture 8" descr="This table summarizes the average returns and standard deviation in returns for the 5 tickers. The lower portion of the table indicates what expected returns and sigmas will be used in the calculations.">
            <a:extLst>
              <a:ext uri="{FF2B5EF4-FFF2-40B4-BE49-F238E27FC236}">
                <a16:creationId xmlns:a16="http://schemas.microsoft.com/office/drawing/2014/main" id="{B7AB9992-55E9-0017-80CB-59C40A494958}"/>
              </a:ext>
            </a:extLst>
          </p:cNvPr>
          <p:cNvPicPr>
            <a:picLocks noChangeAspect="1"/>
          </p:cNvPicPr>
          <p:nvPr/>
        </p:nvPicPr>
        <p:blipFill>
          <a:blip r:embed="rId2"/>
          <a:stretch>
            <a:fillRect/>
          </a:stretch>
        </p:blipFill>
        <p:spPr>
          <a:xfrm>
            <a:off x="2220589" y="1451977"/>
            <a:ext cx="7750822" cy="3211400"/>
          </a:xfrm>
          <a:prstGeom prst="rect">
            <a:avLst/>
          </a:prstGeom>
        </p:spPr>
      </p:pic>
    </p:spTree>
    <p:extLst>
      <p:ext uri="{BB962C8B-B14F-4D97-AF65-F5344CB8AC3E}">
        <p14:creationId xmlns:p14="http://schemas.microsoft.com/office/powerpoint/2010/main" val="235761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BBCFA2-E436-022B-763F-76EA1F29490A}"/>
              </a:ext>
            </a:extLst>
          </p:cNvPr>
          <p:cNvSpPr>
            <a:spLocks noGrp="1"/>
          </p:cNvSpPr>
          <p:nvPr>
            <p:ph type="body" sz="quarter" idx="14"/>
          </p:nvPr>
        </p:nvSpPr>
        <p:spPr>
          <a:xfrm>
            <a:off x="646042" y="1361278"/>
            <a:ext cx="10883349" cy="5039522"/>
          </a:xfrm>
        </p:spPr>
        <p:txBody>
          <a:bodyPr>
            <a:normAutofit/>
          </a:bodyPr>
          <a:lstStyle/>
          <a:p>
            <a:r>
              <a:rPr lang="en-US" sz="2000" dirty="0"/>
              <a:t>At this point in the analysis we will take the expected return, standard deviation, and correlation estimates as given.  The different portfolios we consider going forward will be created using different investment weights.</a:t>
            </a:r>
          </a:p>
          <a:p>
            <a:r>
              <a:rPr lang="en-US" sz="2000" dirty="0"/>
              <a:t>The numbers used for the 3 assets’ E[r]’s and </a:t>
            </a:r>
            <a:r>
              <a:rPr lang="en-US" sz="2000" dirty="0">
                <a:sym typeface="Symbol" panose="05050102010706020507" pitchFamily="18" charset="2"/>
              </a:rPr>
              <a:t>’s are highlighted on the prior slide. </a:t>
            </a:r>
            <a:endParaRPr lang="en-US" sz="2000" dirty="0"/>
          </a:p>
          <a:p>
            <a:r>
              <a:rPr lang="en-US" sz="2000" dirty="0"/>
              <a:t>Each new portfolio can be plotted with an x and y coordinate.</a:t>
            </a:r>
          </a:p>
          <a:p>
            <a:endParaRPr lang="en-US" sz="2000" dirty="0"/>
          </a:p>
          <a:p>
            <a:endParaRPr lang="en-US" sz="2000" dirty="0"/>
          </a:p>
          <a:p>
            <a:endParaRPr lang="en-US" sz="2000" dirty="0"/>
          </a:p>
          <a:p>
            <a:endParaRPr lang="en-US" sz="2000" dirty="0"/>
          </a:p>
          <a:p>
            <a:endParaRPr lang="en-US" sz="2000" dirty="0"/>
          </a:p>
          <a:p>
            <a:pPr marL="0" indent="0">
              <a:buNone/>
            </a:pPr>
            <a:r>
              <a:rPr lang="en-US" sz="2000" dirty="0"/>
              <a:t>The figure shown on the next slide illustrates 500 hypothetical portfolios that can be created using a random number generator to assign 500 different investment weight scenarios.  In each scenario the 3 weights would sum to 1.  </a:t>
            </a:r>
          </a:p>
        </p:txBody>
      </p:sp>
      <p:sp>
        <p:nvSpPr>
          <p:cNvPr id="3" name="Text Placeholder 2">
            <a:extLst>
              <a:ext uri="{FF2B5EF4-FFF2-40B4-BE49-F238E27FC236}">
                <a16:creationId xmlns:a16="http://schemas.microsoft.com/office/drawing/2014/main" id="{CBC6B98B-7A6F-CF24-56FB-4A87C6E942C4}"/>
              </a:ext>
            </a:extLst>
          </p:cNvPr>
          <p:cNvSpPr>
            <a:spLocks noGrp="1"/>
          </p:cNvSpPr>
          <p:nvPr>
            <p:ph type="body" sz="quarter" idx="13"/>
          </p:nvPr>
        </p:nvSpPr>
        <p:spPr>
          <a:xfrm>
            <a:off x="662609" y="345615"/>
            <a:ext cx="10883348" cy="1015663"/>
          </a:xfrm>
        </p:spPr>
        <p:txBody>
          <a:bodyPr/>
          <a:lstStyle/>
          <a:p>
            <a:r>
              <a:rPr lang="en-US" sz="2000" dirty="0"/>
              <a:t>Let’s assume that we want to first consider what kinds of portfolio expected returns and standard deviations we can create using only AMZN (A), GLD (G), and IEF (I).</a:t>
            </a:r>
          </a:p>
        </p:txBody>
      </p:sp>
      <mc:AlternateContent xmlns:mc="http://schemas.openxmlformats.org/markup-compatibility/2006" xmlns:a14="http://schemas.microsoft.com/office/drawing/2010/main">
        <mc:Choice Requires="a14">
          <p:sp>
            <p:nvSpPr>
              <p:cNvPr id="4" name="Text Placeholder 1">
                <a:extLst>
                  <a:ext uri="{FF2B5EF4-FFF2-40B4-BE49-F238E27FC236}">
                    <a16:creationId xmlns:a16="http://schemas.microsoft.com/office/drawing/2014/main" id="{ECF9E0F4-79CB-E675-0FB3-C0BC4CA7DBAE}"/>
                  </a:ext>
                </a:extLst>
              </p:cNvPr>
              <p:cNvSpPr txBox="1">
                <a:spLocks/>
              </p:cNvSpPr>
              <p:nvPr/>
            </p:nvSpPr>
            <p:spPr>
              <a:xfrm>
                <a:off x="629477" y="3522525"/>
                <a:ext cx="10899914" cy="1072281"/>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chemeClr val="tx1">
                      <a:lumMod val="75000"/>
                    </a:schemeClr>
                  </a:buClr>
                  <a:buSzPct val="118000"/>
                  <a:buFont typeface="Arial" panose="020B0604020202020204" pitchFamily="34" charset="0"/>
                  <a:buChar char="•"/>
                  <a:defRPr sz="2200" kern="1200">
                    <a:solidFill>
                      <a:schemeClr val="tx1">
                        <a:lumMod val="50000"/>
                      </a:schemeClr>
                    </a:solidFill>
                    <a:latin typeface="+mn-lt"/>
                    <a:ea typeface="+mn-ea"/>
                    <a:cs typeface="+mn-cs"/>
                  </a:defRPr>
                </a:lvl1pPr>
                <a:lvl2pPr marL="800100" indent="-342900" algn="l" defTabSz="914400" rtl="0" eaLnBrk="1" latinLnBrk="0" hangingPunct="1">
                  <a:lnSpc>
                    <a:spcPct val="90000"/>
                  </a:lnSpc>
                  <a:spcBef>
                    <a:spcPts val="500"/>
                  </a:spcBef>
                  <a:buClr>
                    <a:schemeClr val="tx1">
                      <a:lumMod val="75000"/>
                    </a:schemeClr>
                  </a:buClr>
                  <a:buSzPct val="118000"/>
                  <a:buFont typeface="Arial" panose="020B0604020202020204" pitchFamily="34" charset="0"/>
                  <a:buChar char="•"/>
                  <a:defRPr sz="2200" kern="1200">
                    <a:solidFill>
                      <a:schemeClr val="tx1">
                        <a:lumMod val="50000"/>
                      </a:schemeClr>
                    </a:solidFill>
                    <a:latin typeface="+mn-lt"/>
                    <a:ea typeface="+mn-ea"/>
                    <a:cs typeface="+mn-cs"/>
                  </a:defRPr>
                </a:lvl2pPr>
                <a:lvl3pPr marL="1257300" indent="-342900" algn="l" defTabSz="914400" rtl="0" eaLnBrk="1" latinLnBrk="0" hangingPunct="1">
                  <a:lnSpc>
                    <a:spcPct val="90000"/>
                  </a:lnSpc>
                  <a:spcBef>
                    <a:spcPts val="500"/>
                  </a:spcBef>
                  <a:buClr>
                    <a:schemeClr val="tx1">
                      <a:lumMod val="75000"/>
                    </a:schemeClr>
                  </a:buClr>
                  <a:buSzPct val="118000"/>
                  <a:buFont typeface="Arial" panose="020B0604020202020204" pitchFamily="34" charset="0"/>
                  <a:buChar char="•"/>
                  <a:defRPr sz="22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X coordinates: </a:t>
                </a:r>
                <a14:m>
                  <m:oMath xmlns:m="http://schemas.openxmlformats.org/officeDocument/2006/math">
                    <m:rad>
                      <m:radPr>
                        <m:degHide m:val="on"/>
                        <m:ctrlPr>
                          <a:rPr lang="en-US" sz="2000" i="1" smtClean="0">
                            <a:latin typeface="Cambria Math" panose="02040503050406030204" pitchFamily="18" charset="0"/>
                          </a:rPr>
                        </m:ctrlPr>
                      </m:radPr>
                      <m:deg/>
                      <m:e>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rPr>
                              <m:t>𝑃</m:t>
                            </m:r>
                          </m:sub>
                          <m:sup>
                            <m:r>
                              <a:rPr lang="en-US" sz="2000" i="1">
                                <a:latin typeface="Cambria Math" panose="02040503050406030204" pitchFamily="18" charset="0"/>
                              </a:rPr>
                              <m:t>2</m:t>
                            </m:r>
                          </m:sup>
                        </m:sSubSup>
                      </m:e>
                    </m:rad>
                    <m:r>
                      <a:rPr lang="en-US" sz="2000" i="1" smtClean="0">
                        <a:latin typeface="Cambria Math" panose="02040503050406030204" pitchFamily="18" charset="0"/>
                      </a:rPr>
                      <m:t>=</m:t>
                    </m:r>
                    <m:rad>
                      <m:radPr>
                        <m:degHide m:val="on"/>
                        <m:ctrlPr>
                          <a:rPr lang="en-US" sz="2000" i="1" smtClean="0">
                            <a:latin typeface="Cambria Math" panose="02040503050406030204" pitchFamily="18" charset="0"/>
                          </a:rPr>
                        </m:ctrlPr>
                      </m:radPr>
                      <m:deg/>
                      <m:e>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b="0" i="1" smtClean="0">
                                <a:latin typeface="Cambria Math" panose="02040503050406030204" pitchFamily="18" charset="0"/>
                              </a:rPr>
                              <m:t>𝐴</m:t>
                            </m:r>
                          </m:sub>
                          <m:sup>
                            <m:r>
                              <a:rPr lang="en-US" sz="2000" i="1">
                                <a:latin typeface="Cambria Math" panose="02040503050406030204" pitchFamily="18" charset="0"/>
                              </a:rPr>
                              <m:t>2</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𝐴</m:t>
                            </m:r>
                          </m:sub>
                          <m:sup>
                            <m:r>
                              <a:rPr lang="en-US" sz="2000" i="1">
                                <a:latin typeface="Cambria Math" panose="02040503050406030204" pitchFamily="18" charset="0"/>
                              </a:rPr>
                              <m:t>2</m:t>
                            </m:r>
                          </m:sup>
                        </m:sSubSup>
                        <m:r>
                          <m:rPr>
                            <m:nor/>
                          </m:rPr>
                          <a:rPr lang="en-US" sz="2000" dirty="0"/>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b="0" i="1" smtClean="0">
                                <a:latin typeface="Cambria Math" panose="02040503050406030204" pitchFamily="18" charset="0"/>
                              </a:rPr>
                              <m:t>𝐺</m:t>
                            </m:r>
                          </m:sub>
                          <m:sup>
                            <m:r>
                              <a:rPr lang="en-US" sz="2000" i="1">
                                <a:latin typeface="Cambria Math" panose="02040503050406030204" pitchFamily="18" charset="0"/>
                              </a:rPr>
                              <m:t>2</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𝜎</m:t>
                            </m:r>
                          </m:e>
                          <m:sub>
                            <m:r>
                              <a:rPr lang="en-US" sz="2000" b="0" i="1" smtClean="0">
                                <a:latin typeface="Cambria Math" panose="02040503050406030204" pitchFamily="18" charset="0"/>
                              </a:rPr>
                              <m:t>𝐺</m:t>
                            </m:r>
                          </m:sub>
                          <m:sup>
                            <m:r>
                              <a:rPr lang="en-US" sz="2000" i="1">
                                <a:latin typeface="Cambria Math" panose="02040503050406030204" pitchFamily="18" charset="0"/>
                              </a:rPr>
                              <m:t>2</m:t>
                            </m:r>
                          </m:sup>
                        </m:sSubSup>
                        <m:r>
                          <m:rPr>
                            <m:nor/>
                          </m:rPr>
                          <a:rPr lang="en-US" sz="2000" dirty="0"/>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b="0" i="1" smtClean="0">
                                <a:latin typeface="Cambria Math" panose="02040503050406030204" pitchFamily="18" charset="0"/>
                              </a:rPr>
                              <m:t>𝐼</m:t>
                            </m:r>
                          </m:sub>
                          <m:sup>
                            <m:r>
                              <a:rPr lang="en-US" sz="2000" i="1">
                                <a:latin typeface="Cambria Math" panose="02040503050406030204" pitchFamily="18" charset="0"/>
                              </a:rPr>
                              <m:t>2</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𝜎</m:t>
                            </m:r>
                          </m:e>
                          <m:sub>
                            <m:r>
                              <a:rPr lang="en-US" sz="2000" b="0" i="1" smtClean="0">
                                <a:latin typeface="Cambria Math" panose="02040503050406030204" pitchFamily="18" charset="0"/>
                              </a:rPr>
                              <m:t>𝐼</m:t>
                            </m:r>
                          </m:sub>
                          <m:sup>
                            <m:r>
                              <a:rPr lang="en-US" sz="2000" i="1">
                                <a:latin typeface="Cambria Math" panose="02040503050406030204" pitchFamily="18" charset="0"/>
                              </a:rPr>
                              <m:t>2</m:t>
                            </m:r>
                          </m:sup>
                        </m:sSubSup>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𝐴</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𝐺</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b="0" i="1" smtClean="0">
                                <a:latin typeface="Cambria Math" panose="02040503050406030204" pitchFamily="18" charset="0"/>
                              </a:rPr>
                              <m:t>𝐴</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b="0" i="1" smtClean="0">
                                <a:latin typeface="Cambria Math" panose="02040503050406030204" pitchFamily="18" charset="0"/>
                              </a:rPr>
                              <m:t>𝐺</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𝜌</m:t>
                            </m:r>
                          </m:e>
                          <m:sub>
                            <m:r>
                              <a:rPr lang="en-US" sz="2000" b="0" i="1" smtClean="0">
                                <a:latin typeface="Cambria Math" panose="02040503050406030204" pitchFamily="18" charset="0"/>
                              </a:rPr>
                              <m:t>𝐴</m:t>
                            </m:r>
                            <m:r>
                              <a:rPr lang="en-US" sz="2000" i="1">
                                <a:latin typeface="Cambria Math" panose="02040503050406030204" pitchFamily="18" charset="0"/>
                              </a:rPr>
                              <m:t>,</m:t>
                            </m:r>
                            <m:r>
                              <a:rPr lang="en-US" sz="2000" b="0" i="1" smtClean="0">
                                <a:latin typeface="Cambria Math" panose="02040503050406030204" pitchFamily="18" charset="0"/>
                              </a:rPr>
                              <m:t>𝐺</m:t>
                            </m:r>
                          </m:sub>
                        </m:sSub>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𝐴</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𝐼</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b="0" i="1" smtClean="0">
                                <a:latin typeface="Cambria Math" panose="02040503050406030204" pitchFamily="18" charset="0"/>
                              </a:rPr>
                              <m:t>𝐴</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b="0" i="1" smtClean="0">
                                <a:latin typeface="Cambria Math" panose="02040503050406030204" pitchFamily="18" charset="0"/>
                              </a:rPr>
                              <m:t>𝐼</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𝜌</m:t>
                            </m:r>
                          </m:e>
                          <m:sub>
                            <m:r>
                              <a:rPr lang="en-US" sz="2000" b="0" i="1" smtClean="0">
                                <a:latin typeface="Cambria Math" panose="02040503050406030204" pitchFamily="18" charset="0"/>
                              </a:rPr>
                              <m:t>𝐴</m:t>
                            </m:r>
                            <m:r>
                              <a:rPr lang="en-US" sz="2000" i="1">
                                <a:latin typeface="Cambria Math" panose="02040503050406030204" pitchFamily="18" charset="0"/>
                              </a:rPr>
                              <m:t>,</m:t>
                            </m:r>
                            <m:r>
                              <a:rPr lang="en-US" sz="2000" b="0" i="1" smtClean="0">
                                <a:latin typeface="Cambria Math" panose="02040503050406030204" pitchFamily="18" charset="0"/>
                              </a:rPr>
                              <m:t>𝐼</m:t>
                            </m:r>
                          </m:sub>
                        </m:sSub>
                        <m:r>
                          <m:rPr>
                            <m:nor/>
                          </m:rPr>
                          <a:rPr lang="en-US" sz="2000" dirty="0"/>
                          <m:t> </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𝐺</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𝐼</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b="0" i="1" smtClean="0">
                                <a:latin typeface="Cambria Math" panose="02040503050406030204" pitchFamily="18" charset="0"/>
                              </a:rPr>
                              <m:t>𝐺</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b="0" i="1" smtClean="0">
                                <a:latin typeface="Cambria Math" panose="02040503050406030204" pitchFamily="18" charset="0"/>
                              </a:rPr>
                              <m:t>𝐼</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𝜌</m:t>
                            </m:r>
                          </m:e>
                          <m:sub>
                            <m:r>
                              <a:rPr lang="en-US" sz="2000" b="0" i="1" smtClean="0">
                                <a:latin typeface="Cambria Math" panose="02040503050406030204" pitchFamily="18" charset="0"/>
                              </a:rPr>
                              <m:t>𝐺</m:t>
                            </m:r>
                            <m:r>
                              <a:rPr lang="en-US" sz="2000" i="1">
                                <a:latin typeface="Cambria Math" panose="02040503050406030204" pitchFamily="18" charset="0"/>
                              </a:rPr>
                              <m:t>,</m:t>
                            </m:r>
                            <m:r>
                              <a:rPr lang="en-US" sz="2000" b="0" i="1" smtClean="0">
                                <a:latin typeface="Cambria Math" panose="02040503050406030204" pitchFamily="18" charset="0"/>
                              </a:rPr>
                              <m:t>𝐼</m:t>
                            </m:r>
                          </m:sub>
                        </m:sSub>
                      </m:e>
                    </m:rad>
                  </m:oMath>
                </a14:m>
                <a:endParaRPr lang="en-US" sz="2000" dirty="0"/>
              </a:p>
              <a:p>
                <a:pPr marL="0" indent="0">
                  <a:buFont typeface="Arial" panose="020B0604020202020204" pitchFamily="34" charset="0"/>
                  <a:buNone/>
                </a:pPr>
                <a:r>
                  <a:rPr lang="en-US" sz="2000" dirty="0"/>
                  <a:t>Y coordinates: E</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m:t>
                        </m:r>
                        <m:r>
                          <a:rPr lang="en-US" sz="2000" i="1">
                            <a:latin typeface="Cambria Math" panose="02040503050406030204" pitchFamily="18" charset="0"/>
                          </a:rPr>
                          <m:t>𝑟</m:t>
                        </m:r>
                      </m:e>
                      <m:sub>
                        <m:r>
                          <a:rPr lang="en-US" sz="2000" i="1">
                            <a:latin typeface="Cambria Math" panose="02040503050406030204" pitchFamily="18" charset="0"/>
                          </a:rPr>
                          <m:t>𝑝</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𝐴</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𝐸</m:t>
                        </m:r>
                        <m:r>
                          <a:rPr lang="en-US" sz="2000">
                            <a:latin typeface="Cambria Math" panose="02040503050406030204" pitchFamily="18" charset="0"/>
                          </a:rPr>
                          <m:t>[</m:t>
                        </m:r>
                        <m:r>
                          <a:rPr lang="en-US" sz="2000" i="1">
                            <a:latin typeface="Cambria Math" panose="02040503050406030204" pitchFamily="18" charset="0"/>
                          </a:rPr>
                          <m:t>𝑟</m:t>
                        </m:r>
                      </m:e>
                      <m:sub>
                        <m:r>
                          <a:rPr lang="en-US" sz="2000" b="0" i="1" smtClean="0">
                            <a:latin typeface="Cambria Math" panose="02040503050406030204" pitchFamily="18" charset="0"/>
                          </a:rPr>
                          <m:t>𝐴</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𝐺</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𝐸</m:t>
                        </m:r>
                        <m:r>
                          <a:rPr lang="en-US" sz="2000">
                            <a:latin typeface="Cambria Math" panose="02040503050406030204" pitchFamily="18" charset="0"/>
                          </a:rPr>
                          <m:t>[</m:t>
                        </m:r>
                        <m:r>
                          <a:rPr lang="en-US" sz="2000" i="1">
                            <a:latin typeface="Cambria Math" panose="02040503050406030204" pitchFamily="18" charset="0"/>
                          </a:rPr>
                          <m:t>𝑟</m:t>
                        </m:r>
                      </m:e>
                      <m:sub>
                        <m:r>
                          <a:rPr lang="en-US" sz="2000" b="0" i="1" smtClean="0">
                            <a:latin typeface="Cambria Math" panose="02040503050406030204" pitchFamily="18" charset="0"/>
                          </a:rPr>
                          <m:t>𝐺</m:t>
                        </m:r>
                      </m:sub>
                    </m:sSub>
                    <m:r>
                      <a:rPr lang="en-US" sz="2000">
                        <a:latin typeface="Cambria Math" panose="02040503050406030204" pitchFamily="18" charset="0"/>
                      </a:rPr>
                      <m:t>]</m:t>
                    </m:r>
                  </m:oMath>
                </a14:m>
                <a:r>
                  <a:rPr lang="en-US" sz="2000" dirty="0"/>
                  <a:t> </a:t>
                </a:r>
                <a14:m>
                  <m:oMath xmlns:m="http://schemas.openxmlformats.org/officeDocument/2006/math">
                    <m:r>
                      <a:rPr lang="en-US" sz="2000">
                        <a:latin typeface="Cambria Math" panose="02040503050406030204" pitchFamily="18" charset="0"/>
                      </a:rPr>
                      <m:t>+</m:t>
                    </m:r>
                    <m:r>
                      <a:rPr lang="en-US" sz="200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𝐼</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𝐸</m:t>
                        </m:r>
                        <m:r>
                          <a:rPr lang="en-US" sz="2000">
                            <a:latin typeface="Cambria Math" panose="02040503050406030204" pitchFamily="18" charset="0"/>
                          </a:rPr>
                          <m:t>[</m:t>
                        </m:r>
                        <m:r>
                          <a:rPr lang="en-US" sz="2000" i="1">
                            <a:latin typeface="Cambria Math" panose="02040503050406030204" pitchFamily="18" charset="0"/>
                          </a:rPr>
                          <m:t>𝑟</m:t>
                        </m:r>
                      </m:e>
                      <m:sub>
                        <m:r>
                          <a:rPr lang="en-US" sz="2000" b="0" i="1" smtClean="0">
                            <a:latin typeface="Cambria Math" panose="02040503050406030204" pitchFamily="18" charset="0"/>
                          </a:rPr>
                          <m:t>𝐼</m:t>
                        </m:r>
                      </m:sub>
                    </m:sSub>
                    <m:r>
                      <a:rPr lang="en-US" sz="2000">
                        <a:latin typeface="Cambria Math" panose="02040503050406030204" pitchFamily="18" charset="0"/>
                      </a:rPr>
                      <m:t>]</m:t>
                    </m:r>
                  </m:oMath>
                </a14:m>
                <a:r>
                  <a:rPr lang="en-US" sz="2000" dirty="0"/>
                  <a:t> </a:t>
                </a:r>
              </a:p>
            </p:txBody>
          </p:sp>
        </mc:Choice>
        <mc:Fallback xmlns="">
          <p:sp>
            <p:nvSpPr>
              <p:cNvPr id="4" name="Text Placeholder 1">
                <a:extLst>
                  <a:ext uri="{FF2B5EF4-FFF2-40B4-BE49-F238E27FC236}">
                    <a16:creationId xmlns:a16="http://schemas.microsoft.com/office/drawing/2014/main" id="{ECF9E0F4-79CB-E675-0FB3-C0BC4CA7DBAE}"/>
                  </a:ext>
                </a:extLst>
              </p:cNvPr>
              <p:cNvSpPr txBox="1">
                <a:spLocks noRot="1" noChangeAspect="1" noMove="1" noResize="1" noEditPoints="1" noAdjustHandles="1" noChangeArrowheads="1" noChangeShapeType="1" noTextEdit="1"/>
              </p:cNvSpPr>
              <p:nvPr/>
            </p:nvSpPr>
            <p:spPr>
              <a:xfrm>
                <a:off x="629477" y="3522525"/>
                <a:ext cx="10899914" cy="1072281"/>
              </a:xfrm>
              <a:prstGeom prst="rect">
                <a:avLst/>
              </a:prstGeom>
              <a:blipFill>
                <a:blip r:embed="rId2"/>
                <a:stretch>
                  <a:fillRect l="-559" b="-8523"/>
                </a:stretch>
              </a:blipFill>
            </p:spPr>
            <p:txBody>
              <a:bodyPr/>
              <a:lstStyle/>
              <a:p>
                <a:r>
                  <a:rPr lang="en-US">
                    <a:noFill/>
                  </a:rPr>
                  <a:t> </a:t>
                </a:r>
              </a:p>
            </p:txBody>
          </p:sp>
        </mc:Fallback>
      </mc:AlternateContent>
    </p:spTree>
    <p:extLst>
      <p:ext uri="{BB962C8B-B14F-4D97-AF65-F5344CB8AC3E}">
        <p14:creationId xmlns:p14="http://schemas.microsoft.com/office/powerpoint/2010/main" val="250943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DF2ED-C28D-AE5D-5D16-A20A50451215}"/>
              </a:ext>
            </a:extLst>
          </p:cNvPr>
          <p:cNvSpPr>
            <a:spLocks noGrp="1"/>
          </p:cNvSpPr>
          <p:nvPr>
            <p:ph type="body" sz="quarter" idx="14"/>
          </p:nvPr>
        </p:nvSpPr>
        <p:spPr>
          <a:xfrm>
            <a:off x="662611" y="1450950"/>
            <a:ext cx="2077638" cy="2506559"/>
          </a:xfrm>
        </p:spPr>
        <p:txBody>
          <a:bodyPr>
            <a:normAutofit/>
          </a:bodyPr>
          <a:lstStyle/>
          <a:p>
            <a:pPr marL="0" indent="0">
              <a:buNone/>
            </a:pPr>
            <a:r>
              <a:rPr lang="en-US" sz="2000" dirty="0"/>
              <a:t>For comparison assume you are considering a baseline portfolio with 30% in AMZN, 40% in GLD, and 30% in IEF.</a:t>
            </a:r>
          </a:p>
        </p:txBody>
      </p:sp>
      <p:sp>
        <p:nvSpPr>
          <p:cNvPr id="3" name="Text Placeholder 2">
            <a:extLst>
              <a:ext uri="{FF2B5EF4-FFF2-40B4-BE49-F238E27FC236}">
                <a16:creationId xmlns:a16="http://schemas.microsoft.com/office/drawing/2014/main" id="{DF164FA6-3E0C-914E-17FB-F444FAC461F2}"/>
              </a:ext>
            </a:extLst>
          </p:cNvPr>
          <p:cNvSpPr>
            <a:spLocks noGrp="1"/>
          </p:cNvSpPr>
          <p:nvPr>
            <p:ph type="body" sz="quarter" idx="13"/>
          </p:nvPr>
        </p:nvSpPr>
        <p:spPr>
          <a:xfrm>
            <a:off x="646041" y="130010"/>
            <a:ext cx="10883348" cy="1292662"/>
          </a:xfrm>
        </p:spPr>
        <p:txBody>
          <a:bodyPr/>
          <a:lstStyle/>
          <a:p>
            <a:r>
              <a:rPr lang="en-US" sz="2000" dirty="0"/>
              <a:t>The plot shows 500 hypothetical 3-asset portfolios that can be created with the expected return, standard deviation, and correlation numbers shown below. Expected returns (standard deviations) are shown on the vertical (horizontal) axis.</a:t>
            </a:r>
          </a:p>
        </p:txBody>
      </p:sp>
      <p:graphicFrame>
        <p:nvGraphicFramePr>
          <p:cNvPr id="4" name="Chart 3" descr="This figure shows an efficient frontier">
            <a:extLst>
              <a:ext uri="{FF2B5EF4-FFF2-40B4-BE49-F238E27FC236}">
                <a16:creationId xmlns:a16="http://schemas.microsoft.com/office/drawing/2014/main" id="{30DB8471-70E6-C030-70EA-A27D99300003}"/>
              </a:ext>
            </a:extLst>
          </p:cNvPr>
          <p:cNvGraphicFramePr>
            <a:graphicFrameLocks/>
          </p:cNvGraphicFramePr>
          <p:nvPr>
            <p:extLst>
              <p:ext uri="{D42A27DB-BD31-4B8C-83A1-F6EECF244321}">
                <p14:modId xmlns:p14="http://schemas.microsoft.com/office/powerpoint/2010/main" val="1256437601"/>
              </p:ext>
            </p:extLst>
          </p:nvPr>
        </p:nvGraphicFramePr>
        <p:xfrm>
          <a:off x="3011580" y="1464712"/>
          <a:ext cx="5362014" cy="330220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This figure reports the inputs used in generating the efficient frontier.">
            <a:extLst>
              <a:ext uri="{FF2B5EF4-FFF2-40B4-BE49-F238E27FC236}">
                <a16:creationId xmlns:a16="http://schemas.microsoft.com/office/drawing/2014/main" id="{4BA99DB4-87DD-5AB8-9CBB-8E5250765CFF}"/>
              </a:ext>
            </a:extLst>
          </p:cNvPr>
          <p:cNvPicPr>
            <a:picLocks noChangeAspect="1"/>
          </p:cNvPicPr>
          <p:nvPr/>
        </p:nvPicPr>
        <p:blipFill rotWithShape="1">
          <a:blip r:embed="rId4"/>
          <a:srcRect l="9822" t="4413" r="2117" b="3886"/>
          <a:stretch/>
        </p:blipFill>
        <p:spPr>
          <a:xfrm>
            <a:off x="8559690" y="1498165"/>
            <a:ext cx="2969699" cy="1974273"/>
          </a:xfrm>
          <a:prstGeom prst="rect">
            <a:avLst/>
          </a:prstGeom>
          <a:ln w="19050">
            <a:solidFill>
              <a:schemeClr val="tx1">
                <a:lumMod val="50000"/>
              </a:schemeClr>
            </a:solidFill>
          </a:ln>
        </p:spPr>
      </p:pic>
      <p:sp>
        <p:nvSpPr>
          <p:cNvPr id="9" name="TextBox 8">
            <a:extLst>
              <a:ext uri="{FF2B5EF4-FFF2-40B4-BE49-F238E27FC236}">
                <a16:creationId xmlns:a16="http://schemas.microsoft.com/office/drawing/2014/main" id="{D1F85DB0-24F7-6DA6-C508-7F81ED71E984}"/>
              </a:ext>
            </a:extLst>
          </p:cNvPr>
          <p:cNvSpPr txBox="1"/>
          <p:nvPr/>
        </p:nvSpPr>
        <p:spPr>
          <a:xfrm>
            <a:off x="735965" y="5192049"/>
            <a:ext cx="10862819" cy="923330"/>
          </a:xfrm>
          <a:prstGeom prst="rect">
            <a:avLst/>
          </a:prstGeom>
          <a:solidFill>
            <a:schemeClr val="tx2">
              <a:lumMod val="60000"/>
              <a:lumOff val="40000"/>
              <a:alpha val="29000"/>
            </a:schemeClr>
          </a:solidFill>
          <a:ln>
            <a:solidFill>
              <a:schemeClr val="tx1"/>
            </a:solidFill>
          </a:ln>
        </p:spPr>
        <p:txBody>
          <a:bodyPr wrap="square" rtlCol="0">
            <a:spAutoFit/>
          </a:bodyPr>
          <a:lstStyle/>
          <a:p>
            <a:r>
              <a:rPr lang="en-US" b="1" dirty="0">
                <a:solidFill>
                  <a:schemeClr val="tx1">
                    <a:lumMod val="50000"/>
                  </a:schemeClr>
                </a:solidFill>
              </a:rPr>
              <a:t>Questions:  </a:t>
            </a:r>
            <a:r>
              <a:rPr lang="en-US" dirty="0">
                <a:solidFill>
                  <a:schemeClr val="tx1">
                    <a:lumMod val="50000"/>
                  </a:schemeClr>
                </a:solidFill>
              </a:rPr>
              <a:t>(1) Can you use the same 3 underlying assets to create a portfolio that dominates the baseline example?  (2) Why is the S&amp;P 500 to the left of the frontier? (3) How would you identify the optimal risky portfolio on this frontier? </a:t>
            </a:r>
          </a:p>
        </p:txBody>
      </p:sp>
    </p:spTree>
    <p:extLst>
      <p:ext uri="{BB962C8B-B14F-4D97-AF65-F5344CB8AC3E}">
        <p14:creationId xmlns:p14="http://schemas.microsoft.com/office/powerpoint/2010/main" val="314219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DF2ED-C28D-AE5D-5D16-A20A50451215}"/>
              </a:ext>
            </a:extLst>
          </p:cNvPr>
          <p:cNvSpPr>
            <a:spLocks noGrp="1"/>
          </p:cNvSpPr>
          <p:nvPr>
            <p:ph type="body" sz="quarter" idx="14"/>
          </p:nvPr>
        </p:nvSpPr>
        <p:spPr>
          <a:xfrm>
            <a:off x="662611" y="1450950"/>
            <a:ext cx="4924150" cy="3399830"/>
          </a:xfrm>
        </p:spPr>
        <p:txBody>
          <a:bodyPr>
            <a:noAutofit/>
          </a:bodyPr>
          <a:lstStyle/>
          <a:p>
            <a:pPr marL="0" indent="0">
              <a:buNone/>
            </a:pPr>
            <a:r>
              <a:rPr lang="en-US" sz="2000" dirty="0"/>
              <a:t>The 500 random weights help us see the efficient frontier.  The efficient frontier traces out the best possible hypothetical portfolios in terms of E[r] and </a:t>
            </a:r>
            <a:r>
              <a:rPr lang="en-US" sz="2000" dirty="0">
                <a:solidFill>
                  <a:schemeClr val="tx1">
                    <a:lumMod val="50000"/>
                  </a:schemeClr>
                </a:solidFill>
                <a:sym typeface="Symbol" panose="05050102010706020507" pitchFamily="18" charset="2"/>
              </a:rPr>
              <a:t> that we can create using a set of assets.</a:t>
            </a:r>
          </a:p>
          <a:p>
            <a:pPr marL="0" indent="0">
              <a:buNone/>
            </a:pPr>
            <a:endParaRPr lang="en-US" sz="1800" dirty="0">
              <a:solidFill>
                <a:schemeClr val="tx1">
                  <a:lumMod val="50000"/>
                </a:schemeClr>
              </a:solidFill>
              <a:sym typeface="Symbol" panose="05050102010706020507" pitchFamily="18" charset="2"/>
            </a:endParaRPr>
          </a:p>
          <a:p>
            <a:pPr marL="0" indent="0">
              <a:buNone/>
            </a:pPr>
            <a:r>
              <a:rPr lang="en-US" sz="2000" dirty="0"/>
              <a:t>If we had used 1000 random weight, instead of 500, some of the interior blank spaces would be filled in with new portfolios but the frontier would not be changed.</a:t>
            </a:r>
          </a:p>
          <a:p>
            <a:pPr marL="0" indent="0">
              <a:buNone/>
            </a:pPr>
            <a:endParaRPr lang="en-US" sz="2000" dirty="0"/>
          </a:p>
          <a:p>
            <a:pPr marL="0" indent="0">
              <a:buNone/>
            </a:pPr>
            <a:endParaRPr lang="en-US" sz="2000" dirty="0"/>
          </a:p>
        </p:txBody>
      </p:sp>
      <p:sp>
        <p:nvSpPr>
          <p:cNvPr id="3" name="Text Placeholder 2">
            <a:extLst>
              <a:ext uri="{FF2B5EF4-FFF2-40B4-BE49-F238E27FC236}">
                <a16:creationId xmlns:a16="http://schemas.microsoft.com/office/drawing/2014/main" id="{DF164FA6-3E0C-914E-17FB-F444FAC461F2}"/>
              </a:ext>
            </a:extLst>
          </p:cNvPr>
          <p:cNvSpPr>
            <a:spLocks noGrp="1"/>
          </p:cNvSpPr>
          <p:nvPr>
            <p:ph type="body" sz="quarter" idx="13"/>
          </p:nvPr>
        </p:nvSpPr>
        <p:spPr>
          <a:xfrm>
            <a:off x="646041" y="140520"/>
            <a:ext cx="10883348" cy="1292662"/>
          </a:xfrm>
        </p:spPr>
        <p:txBody>
          <a:bodyPr/>
          <a:lstStyle/>
          <a:p>
            <a:r>
              <a:rPr lang="en-US" sz="2000" dirty="0"/>
              <a:t>The plot shows 500 hypothetical 3-asset portfolios that can be created with the expected return, standard deviation, and correlation numbers shown below. Expected returns (standard deviations) are shown on the vertical (horizontal) axis.</a:t>
            </a:r>
          </a:p>
        </p:txBody>
      </p:sp>
      <p:graphicFrame>
        <p:nvGraphicFramePr>
          <p:cNvPr id="4" name="Chart 3" descr="This figure shows an efficient frontier">
            <a:extLst>
              <a:ext uri="{FF2B5EF4-FFF2-40B4-BE49-F238E27FC236}">
                <a16:creationId xmlns:a16="http://schemas.microsoft.com/office/drawing/2014/main" id="{30DB8471-70E6-C030-70EA-A27D99300003}"/>
              </a:ext>
            </a:extLst>
          </p:cNvPr>
          <p:cNvGraphicFramePr>
            <a:graphicFrameLocks/>
          </p:cNvGraphicFramePr>
          <p:nvPr>
            <p:extLst>
              <p:ext uri="{D42A27DB-BD31-4B8C-83A1-F6EECF244321}">
                <p14:modId xmlns:p14="http://schemas.microsoft.com/office/powerpoint/2010/main" val="3755247989"/>
              </p:ext>
            </p:extLst>
          </p:nvPr>
        </p:nvGraphicFramePr>
        <p:xfrm>
          <a:off x="6156216" y="1464712"/>
          <a:ext cx="5362014" cy="33022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1F85DB0-24F7-6DA6-C508-7F81ED71E984}"/>
              </a:ext>
            </a:extLst>
          </p:cNvPr>
          <p:cNvSpPr txBox="1"/>
          <p:nvPr/>
        </p:nvSpPr>
        <p:spPr>
          <a:xfrm>
            <a:off x="735965" y="5192049"/>
            <a:ext cx="10862819" cy="923330"/>
          </a:xfrm>
          <a:prstGeom prst="rect">
            <a:avLst/>
          </a:prstGeom>
          <a:solidFill>
            <a:schemeClr val="tx2">
              <a:lumMod val="60000"/>
              <a:lumOff val="40000"/>
              <a:alpha val="29000"/>
            </a:schemeClr>
          </a:solidFill>
          <a:ln>
            <a:solidFill>
              <a:schemeClr val="tx1"/>
            </a:solidFill>
          </a:ln>
        </p:spPr>
        <p:txBody>
          <a:bodyPr wrap="square" rtlCol="0">
            <a:spAutoFit/>
          </a:bodyPr>
          <a:lstStyle/>
          <a:p>
            <a:r>
              <a:rPr lang="en-US" b="1" dirty="0">
                <a:solidFill>
                  <a:schemeClr val="tx1">
                    <a:lumMod val="50000"/>
                  </a:schemeClr>
                </a:solidFill>
              </a:rPr>
              <a:t>Important Intuition:  </a:t>
            </a:r>
            <a:r>
              <a:rPr lang="en-US" dirty="0">
                <a:solidFill>
                  <a:schemeClr val="tx1">
                    <a:lumMod val="50000"/>
                  </a:schemeClr>
                </a:solidFill>
              </a:rPr>
              <a:t>The only way to move the frontier left is to introduce new assets with different E[r], </a:t>
            </a:r>
            <a:r>
              <a:rPr lang="en-US" dirty="0">
                <a:solidFill>
                  <a:schemeClr val="tx1">
                    <a:lumMod val="50000"/>
                  </a:schemeClr>
                </a:solidFill>
                <a:sym typeface="Symbol" panose="05050102010706020507" pitchFamily="18" charset="2"/>
              </a:rPr>
              <a:t>, and  combinations.  Intuitively, more assets allow for new combinations that better diversify risk. The S&amp;P 500 is made up of more assets and hence is to the left of the frontier created using only 3 assets.</a:t>
            </a:r>
            <a:endParaRPr lang="en-US" dirty="0">
              <a:solidFill>
                <a:schemeClr val="tx1">
                  <a:lumMod val="50000"/>
                </a:schemeClr>
              </a:solidFill>
            </a:endParaRPr>
          </a:p>
        </p:txBody>
      </p:sp>
    </p:spTree>
    <p:extLst>
      <p:ext uri="{BB962C8B-B14F-4D97-AF65-F5344CB8AC3E}">
        <p14:creationId xmlns:p14="http://schemas.microsoft.com/office/powerpoint/2010/main" val="1277278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D751D4-9CBF-F5BB-4AC7-2CD322EAF63F}"/>
              </a:ext>
            </a:extLst>
          </p:cNvPr>
          <p:cNvSpPr>
            <a:spLocks noGrp="1"/>
          </p:cNvSpPr>
          <p:nvPr>
            <p:ph type="body" sz="quarter" idx="14"/>
          </p:nvPr>
        </p:nvSpPr>
        <p:spPr/>
        <p:txBody>
          <a:bodyPr>
            <a:normAutofit/>
          </a:bodyPr>
          <a:lstStyle/>
          <a:p>
            <a:pPr marL="457200" indent="-457200">
              <a:buSzPct val="100000"/>
              <a:buFont typeface="+mj-lt"/>
              <a:buAutoNum type="arabicPeriod"/>
            </a:pPr>
            <a:r>
              <a:rPr lang="en-US" sz="2000" dirty="0"/>
              <a:t>What will happen to the frontier if we explore 500 hypothetical portfolio created using all 5 assets instead of just 3 assets?</a:t>
            </a:r>
          </a:p>
          <a:p>
            <a:pPr marL="457200" indent="-457200">
              <a:buSzPct val="100000"/>
              <a:buFont typeface="+mj-lt"/>
              <a:buAutoNum type="arabicPeriod"/>
            </a:pPr>
            <a:r>
              <a:rPr lang="en-US" sz="2000" dirty="0"/>
              <a:t>Which CAL will have a higher Sharpe ratio?  The CAL tangent to the 3-asset frontier or the CAL tangent to the 5-asset frontier?</a:t>
            </a:r>
          </a:p>
          <a:p>
            <a:pPr marL="457200" indent="-457200">
              <a:buSzPct val="100000"/>
              <a:buFont typeface="+mj-lt"/>
              <a:buAutoNum type="arabicPeriod"/>
            </a:pPr>
            <a:r>
              <a:rPr lang="en-US" sz="2000" dirty="0"/>
              <a:t>Would the 2 CALs have different y-intercepts?</a:t>
            </a:r>
          </a:p>
          <a:p>
            <a:pPr marL="457200" indent="-457200">
              <a:buSzPct val="100000"/>
              <a:buFont typeface="+mj-lt"/>
              <a:buAutoNum type="arabicPeriod"/>
            </a:pPr>
            <a:r>
              <a:rPr lang="en-US" sz="2000" dirty="0"/>
              <a:t>Would the frontier move to the left if we added a new asset that had the exact E[r], </a:t>
            </a:r>
            <a:r>
              <a:rPr lang="en-US" sz="2000" dirty="0">
                <a:sym typeface="Symbol" panose="05050102010706020507" pitchFamily="18" charset="2"/>
              </a:rPr>
              <a:t></a:t>
            </a:r>
            <a:r>
              <a:rPr lang="en-US" sz="2000" dirty="0"/>
              <a:t>, and correlation as one of the assets already included?</a:t>
            </a:r>
          </a:p>
          <a:p>
            <a:pPr marL="457200" indent="-457200">
              <a:buSzPct val="100000"/>
              <a:buFont typeface="+mj-lt"/>
              <a:buAutoNum type="arabicPeriod"/>
            </a:pPr>
            <a:r>
              <a:rPr lang="en-US" sz="2000" dirty="0"/>
              <a:t>How would the x and y coordinate formulas change for the 5-asset portfolios versus the 3-asset portfolios?</a:t>
            </a:r>
          </a:p>
          <a:p>
            <a:pPr marL="457200" indent="-457200">
              <a:buSzPct val="100000"/>
              <a:buFont typeface="+mj-lt"/>
              <a:buAutoNum type="arabicPeriod"/>
            </a:pPr>
            <a:endParaRPr lang="en-US" sz="2000" dirty="0"/>
          </a:p>
        </p:txBody>
      </p:sp>
      <p:sp>
        <p:nvSpPr>
          <p:cNvPr id="3" name="Text Placeholder 2">
            <a:extLst>
              <a:ext uri="{FF2B5EF4-FFF2-40B4-BE49-F238E27FC236}">
                <a16:creationId xmlns:a16="http://schemas.microsoft.com/office/drawing/2014/main" id="{1C2E5BD5-6075-F82A-7EAE-9F503040C82D}"/>
              </a:ext>
            </a:extLst>
          </p:cNvPr>
          <p:cNvSpPr>
            <a:spLocks noGrp="1"/>
          </p:cNvSpPr>
          <p:nvPr>
            <p:ph type="body" sz="quarter" idx="13"/>
          </p:nvPr>
        </p:nvSpPr>
        <p:spPr>
          <a:xfrm>
            <a:off x="646041" y="609600"/>
            <a:ext cx="10883348" cy="716274"/>
          </a:xfrm>
        </p:spPr>
        <p:txBody>
          <a:bodyPr/>
          <a:lstStyle/>
          <a:p>
            <a:r>
              <a:rPr lang="en-US" dirty="0"/>
              <a:t>Concept checks</a:t>
            </a:r>
          </a:p>
        </p:txBody>
      </p:sp>
    </p:spTree>
    <p:extLst>
      <p:ext uri="{BB962C8B-B14F-4D97-AF65-F5344CB8AC3E}">
        <p14:creationId xmlns:p14="http://schemas.microsoft.com/office/powerpoint/2010/main" val="97423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8FD74E4-4E42-3A1E-6684-27E2E437A7DB}"/>
                  </a:ext>
                </a:extLst>
              </p:cNvPr>
              <p:cNvSpPr>
                <a:spLocks noGrp="1"/>
              </p:cNvSpPr>
              <p:nvPr>
                <p:ph type="body" sz="quarter" idx="14"/>
              </p:nvPr>
            </p:nvSpPr>
            <p:spPr/>
            <p:txBody>
              <a:bodyPr>
                <a:normAutofit/>
              </a:bodyPr>
              <a:lstStyle/>
              <a:p>
                <a:pPr marL="0" indent="0">
                  <a:buNone/>
                </a:pPr>
                <a:r>
                  <a:rPr lang="en-US" sz="2000" dirty="0">
                    <a:solidFill>
                      <a:schemeClr val="tx1">
                        <a:lumMod val="50000"/>
                      </a:schemeClr>
                    </a:solidFill>
                  </a:rPr>
                  <a:t>The formula for the expected return in a portfolio adds up the returns associated with each asset in the portfolio weighted by its respective investment weight.  </a:t>
                </a:r>
              </a:p>
              <a:p>
                <a:pPr marL="0" indent="0">
                  <a:buNone/>
                </a:pPr>
                <a:endParaRPr lang="en-US" sz="2000" dirty="0">
                  <a:solidFill>
                    <a:schemeClr val="tx1">
                      <a:lumMod val="50000"/>
                    </a:schemeClr>
                  </a:solidFill>
                </a:endParaRPr>
              </a:p>
              <a:p>
                <a:pPr marL="0" indent="0">
                  <a:buNone/>
                </a:pPr>
                <a:r>
                  <a:rPr lang="en-US" sz="2000" dirty="0">
                    <a:solidFill>
                      <a:schemeClr val="tx1">
                        <a:lumMod val="50000"/>
                      </a:schemeClr>
                    </a:solidFill>
                  </a:rPr>
                  <a:t>The investments weights can be positive (long positions) or negative (short positions)</a:t>
                </a:r>
              </a:p>
              <a:p>
                <a:pPr marL="0" indent="0">
                  <a:buNone/>
                </a:pPr>
                <a:endParaRPr lang="en-US" sz="1050" dirty="0">
                  <a:solidFill>
                    <a:schemeClr val="tx1">
                      <a:lumMod val="50000"/>
                    </a:schemeClr>
                  </a:solidFill>
                </a:endParaRPr>
              </a:p>
              <a:p>
                <a:pPr marL="0" indent="0">
                  <a:buNone/>
                  <a:tabLst>
                    <a:tab pos="461963" algn="l"/>
                  </a:tabLst>
                </a:pPr>
                <a:r>
                  <a:rPr lang="en-US" sz="2000" dirty="0"/>
                  <a:t>	</a:t>
                </a:r>
                <a:r>
                  <a:rPr lang="en-US" sz="2000" dirty="0">
                    <a:solidFill>
                      <a:schemeClr val="tx1">
                        <a:lumMod val="50000"/>
                      </a:schemeClr>
                    </a:solidFill>
                  </a:rPr>
                  <a:t>2 assets (A, B)</a:t>
                </a:r>
                <a:r>
                  <a:rPr lang="en-US" sz="2000" dirty="0">
                    <a:solidFill>
                      <a:schemeClr val="tx1">
                        <a:lumMod val="75000"/>
                      </a:schemeClr>
                    </a:solidFill>
                  </a:rPr>
                  <a:t>:	</a:t>
                </a:r>
                <a:r>
                  <a:rPr lang="en-US" sz="2000" dirty="0">
                    <a:solidFill>
                      <a:srgbClr val="0070C0"/>
                    </a:solidFill>
                  </a:rPr>
                  <a:t>E</a:t>
                </a:r>
                <a14:m>
                  <m:oMath xmlns:m="http://schemas.openxmlformats.org/officeDocument/2006/math">
                    <m:sSub>
                      <m:sSubPr>
                        <m:ctrlPr>
                          <a:rPr lang="en-US" sz="2000" i="1">
                            <a:solidFill>
                              <a:srgbClr val="0070C0"/>
                            </a:solidFill>
                            <a:latin typeface="Cambria Math" panose="02040503050406030204" pitchFamily="18" charset="0"/>
                          </a:rPr>
                        </m:ctrlPr>
                      </m:sSubPr>
                      <m:e>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𝑟</m:t>
                        </m:r>
                      </m:e>
                      <m:sub>
                        <m:r>
                          <a:rPr lang="en-US" sz="2000" b="0" i="1">
                            <a:solidFill>
                              <a:srgbClr val="0070C0"/>
                            </a:solidFill>
                            <a:latin typeface="Cambria Math" panose="02040503050406030204" pitchFamily="18" charset="0"/>
                          </a:rPr>
                          <m:t>𝑝</m:t>
                        </m:r>
                      </m:sub>
                    </m:sSub>
                    <m:r>
                      <a:rPr lang="en-US" sz="2000" b="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𝑤</m:t>
                        </m:r>
                      </m:e>
                      <m:sub>
                        <m:r>
                          <a:rPr lang="en-US" sz="2000" b="0" i="1" smtClean="0">
                            <a:solidFill>
                              <a:srgbClr val="0070C0"/>
                            </a:solidFill>
                            <a:latin typeface="Cambria Math" panose="02040503050406030204" pitchFamily="18" charset="0"/>
                          </a:rPr>
                          <m:t>𝐴</m:t>
                        </m:r>
                      </m:sub>
                    </m:sSub>
                    <m:sSub>
                      <m:sSubPr>
                        <m:ctrlPr>
                          <a:rPr lang="en-US" sz="200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𝐸</m:t>
                        </m:r>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𝑟</m:t>
                        </m:r>
                      </m:e>
                      <m:sub>
                        <m:r>
                          <a:rPr lang="en-US" sz="2000" b="0" i="1" smtClean="0">
                            <a:solidFill>
                              <a:srgbClr val="0070C0"/>
                            </a:solidFill>
                            <a:latin typeface="Cambria Math" panose="02040503050406030204" pitchFamily="18" charset="0"/>
                          </a:rPr>
                          <m:t>𝐴</m:t>
                        </m:r>
                      </m:sub>
                    </m:sSub>
                    <m:r>
                      <a:rPr lang="en-US" sz="2000" b="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𝑤</m:t>
                        </m:r>
                      </m:e>
                      <m:sub>
                        <m:r>
                          <a:rPr lang="en-US" sz="2000" b="0" i="1" smtClean="0">
                            <a:solidFill>
                              <a:srgbClr val="0070C0"/>
                            </a:solidFill>
                            <a:latin typeface="Cambria Math" panose="02040503050406030204" pitchFamily="18" charset="0"/>
                          </a:rPr>
                          <m:t>𝐵</m:t>
                        </m:r>
                      </m:sub>
                    </m:sSub>
                    <m:sSub>
                      <m:sSubPr>
                        <m:ctrlPr>
                          <a:rPr lang="en-US" sz="200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𝐸</m:t>
                        </m:r>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𝑟</m:t>
                        </m:r>
                      </m:e>
                      <m:sub>
                        <m:r>
                          <a:rPr lang="en-US" sz="2000" b="0" i="1" smtClean="0">
                            <a:solidFill>
                              <a:srgbClr val="0070C0"/>
                            </a:solidFill>
                            <a:latin typeface="Cambria Math" panose="02040503050406030204" pitchFamily="18" charset="0"/>
                          </a:rPr>
                          <m:t>𝐵</m:t>
                        </m:r>
                      </m:sub>
                    </m:sSub>
                    <m:r>
                      <a:rPr lang="en-US" sz="2000" b="0">
                        <a:solidFill>
                          <a:srgbClr val="0070C0"/>
                        </a:solidFill>
                        <a:latin typeface="Cambria Math" panose="02040503050406030204" pitchFamily="18" charset="0"/>
                      </a:rPr>
                      <m:t>]</m:t>
                    </m:r>
                  </m:oMath>
                </a14:m>
                <a:r>
                  <a:rPr lang="en-US" sz="2000" dirty="0">
                    <a:solidFill>
                      <a:srgbClr val="0070C0"/>
                    </a:solidFill>
                  </a:rPr>
                  <a:t> </a:t>
                </a:r>
                <a:r>
                  <a:rPr lang="en-US" sz="2000" dirty="0"/>
                  <a:t>		 </a:t>
                </a:r>
                <a:r>
                  <a:rPr lang="en-US" sz="2000" dirty="0">
                    <a:solidFill>
                      <a:schemeClr val="tx1">
                        <a:lumMod val="50000"/>
                      </a:schemeClr>
                    </a:solidFill>
                  </a:rPr>
                  <a:t>	</a:t>
                </a:r>
                <a14:m>
                  <m:oMath xmlns:m="http://schemas.openxmlformats.org/officeDocument/2006/math">
                    <m:sSub>
                      <m:sSubPr>
                        <m:ctrlPr>
                          <a:rPr lang="en-US" sz="2000" i="1">
                            <a:solidFill>
                              <a:schemeClr val="tx1">
                                <a:lumMod val="50000"/>
                              </a:schemeClr>
                            </a:solidFill>
                            <a:latin typeface="Cambria Math" panose="02040503050406030204" pitchFamily="18" charset="0"/>
                          </a:rPr>
                        </m:ctrlPr>
                      </m:sSubPr>
                      <m:e>
                        <m:r>
                          <a:rPr lang="en-US" sz="2000" b="0">
                            <a:solidFill>
                              <a:schemeClr val="tx1">
                                <a:lumMod val="50000"/>
                              </a:schemeClr>
                            </a:solidFill>
                            <a:latin typeface="Cambria Math" panose="02040503050406030204" pitchFamily="18" charset="0"/>
                          </a:rPr>
                          <m:t> </m:t>
                        </m:r>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𝐴</m:t>
                        </m:r>
                      </m:sub>
                    </m:sSub>
                    <m:r>
                      <a:rPr lang="en-US" sz="2000" b="0">
                        <a:solidFill>
                          <a:schemeClr val="tx1">
                            <a:lumMod val="50000"/>
                          </a:schemeClr>
                        </a:solidFill>
                        <a:latin typeface="Cambria Math" panose="02040503050406030204" pitchFamily="18" charset="0"/>
                      </a:rPr>
                      <m:t>+</m:t>
                    </m:r>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𝐵</m:t>
                        </m:r>
                      </m:sub>
                    </m:sSub>
                  </m:oMath>
                </a14:m>
                <a:r>
                  <a:rPr lang="en-US" sz="2000" dirty="0">
                    <a:solidFill>
                      <a:schemeClr val="tx1">
                        <a:lumMod val="50000"/>
                      </a:schemeClr>
                    </a:solidFill>
                  </a:rPr>
                  <a:t> = 1</a:t>
                </a:r>
              </a:p>
              <a:p>
                <a:pPr marL="0" indent="0">
                  <a:buNone/>
                  <a:tabLst>
                    <a:tab pos="461963" algn="l"/>
                  </a:tabLst>
                </a:pPr>
                <a:r>
                  <a:rPr lang="en-US" sz="2000" dirty="0">
                    <a:solidFill>
                      <a:schemeClr val="tx1">
                        <a:lumMod val="50000"/>
                      </a:schemeClr>
                    </a:solidFill>
                  </a:rPr>
                  <a:t>	3 assets (A, B, C):  	</a:t>
                </a:r>
                <a:r>
                  <a:rPr lang="en-US" sz="2000" dirty="0">
                    <a:solidFill>
                      <a:srgbClr val="0070C0"/>
                    </a:solidFill>
                  </a:rPr>
                  <a:t>E</a:t>
                </a:r>
                <a14:m>
                  <m:oMath xmlns:m="http://schemas.openxmlformats.org/officeDocument/2006/math">
                    <m:sSub>
                      <m:sSubPr>
                        <m:ctrlPr>
                          <a:rPr lang="en-US" sz="2000" i="1">
                            <a:solidFill>
                              <a:srgbClr val="0070C0"/>
                            </a:solidFill>
                            <a:latin typeface="Cambria Math" panose="02040503050406030204" pitchFamily="18" charset="0"/>
                          </a:rPr>
                        </m:ctrlPr>
                      </m:sSubPr>
                      <m:e>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𝑟</m:t>
                        </m:r>
                      </m:e>
                      <m:sub>
                        <m:r>
                          <a:rPr lang="en-US" sz="2000" b="0" i="1">
                            <a:solidFill>
                              <a:srgbClr val="0070C0"/>
                            </a:solidFill>
                            <a:latin typeface="Cambria Math" panose="02040503050406030204" pitchFamily="18" charset="0"/>
                          </a:rPr>
                          <m:t>𝑝</m:t>
                        </m:r>
                      </m:sub>
                    </m:sSub>
                    <m:r>
                      <a:rPr lang="en-US" sz="2000" b="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𝑤</m:t>
                        </m:r>
                      </m:e>
                      <m:sub>
                        <m:r>
                          <a:rPr lang="en-US" sz="2000" i="1">
                            <a:solidFill>
                              <a:srgbClr val="0070C0"/>
                            </a:solidFill>
                            <a:latin typeface="Cambria Math" panose="02040503050406030204" pitchFamily="18" charset="0"/>
                          </a:rPr>
                          <m:t>𝐴</m:t>
                        </m:r>
                      </m:sub>
                    </m:sSub>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r>
                          <a:rPr lang="en-US" sz="2000">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𝑟</m:t>
                        </m:r>
                      </m:e>
                      <m:sub>
                        <m:r>
                          <a:rPr lang="en-US" sz="2000" i="1">
                            <a:solidFill>
                              <a:srgbClr val="0070C0"/>
                            </a:solidFill>
                            <a:latin typeface="Cambria Math" panose="02040503050406030204" pitchFamily="18" charset="0"/>
                          </a:rPr>
                          <m:t>𝐴</m:t>
                        </m:r>
                      </m:sub>
                    </m:sSub>
                    <m:r>
                      <a:rPr lang="en-US" sz="200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𝑤</m:t>
                        </m:r>
                      </m:e>
                      <m:sub>
                        <m:r>
                          <a:rPr lang="en-US" sz="2000" i="1">
                            <a:solidFill>
                              <a:srgbClr val="0070C0"/>
                            </a:solidFill>
                            <a:latin typeface="Cambria Math" panose="02040503050406030204" pitchFamily="18" charset="0"/>
                          </a:rPr>
                          <m:t>𝐵</m:t>
                        </m:r>
                      </m:sub>
                    </m:sSub>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r>
                          <a:rPr lang="en-US" sz="2000">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𝑟</m:t>
                        </m:r>
                      </m:e>
                      <m:sub>
                        <m:r>
                          <a:rPr lang="en-US" sz="2000" i="1">
                            <a:solidFill>
                              <a:srgbClr val="0070C0"/>
                            </a:solidFill>
                            <a:latin typeface="Cambria Math" panose="02040503050406030204" pitchFamily="18" charset="0"/>
                          </a:rPr>
                          <m:t>𝐵</m:t>
                        </m:r>
                      </m:sub>
                    </m:sSub>
                    <m:r>
                      <a:rPr lang="en-US" sz="200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 </m:t>
                        </m:r>
                        <m:r>
                          <a:rPr lang="en-US" sz="2000" b="0" i="1">
                            <a:solidFill>
                              <a:srgbClr val="0070C0"/>
                            </a:solidFill>
                            <a:latin typeface="Cambria Math" panose="02040503050406030204" pitchFamily="18" charset="0"/>
                          </a:rPr>
                          <m:t>𝑤</m:t>
                        </m:r>
                      </m:e>
                      <m:sub>
                        <m:r>
                          <a:rPr lang="en-US" sz="2000" b="0" i="1" smtClean="0">
                            <a:solidFill>
                              <a:srgbClr val="0070C0"/>
                            </a:solidFill>
                            <a:latin typeface="Cambria Math" panose="02040503050406030204" pitchFamily="18" charset="0"/>
                          </a:rPr>
                          <m:t>𝐶</m:t>
                        </m:r>
                      </m:sub>
                    </m:sSub>
                    <m:sSub>
                      <m:sSubPr>
                        <m:ctrlPr>
                          <a:rPr lang="en-US" sz="200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𝐸</m:t>
                        </m:r>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𝑟</m:t>
                        </m:r>
                      </m:e>
                      <m:sub>
                        <m:r>
                          <a:rPr lang="en-US" sz="2000" b="0" i="1" smtClean="0">
                            <a:solidFill>
                              <a:srgbClr val="0070C0"/>
                            </a:solidFill>
                            <a:latin typeface="Cambria Math" panose="02040503050406030204" pitchFamily="18" charset="0"/>
                          </a:rPr>
                          <m:t>𝐶</m:t>
                        </m:r>
                      </m:sub>
                    </m:sSub>
                    <m:r>
                      <a:rPr lang="en-US" sz="2000" b="0">
                        <a:solidFill>
                          <a:srgbClr val="0070C0"/>
                        </a:solidFill>
                        <a:latin typeface="Cambria Math" panose="02040503050406030204" pitchFamily="18" charset="0"/>
                      </a:rPr>
                      <m:t>]</m:t>
                    </m:r>
                  </m:oMath>
                </a14:m>
                <a:r>
                  <a:rPr lang="en-US" sz="2000" dirty="0">
                    <a:solidFill>
                      <a:srgbClr val="0070C0"/>
                    </a:solidFill>
                  </a:rPr>
                  <a:t> </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 </m:t>
                        </m:r>
                        <m:r>
                          <a:rPr lang="en-US" sz="2000" i="1">
                            <a:latin typeface="Cambria Math" panose="02040503050406030204" pitchFamily="18" charset="0"/>
                          </a:rPr>
                          <m:t>𝑤</m:t>
                        </m:r>
                      </m:e>
                      <m:sub>
                        <m:r>
                          <a:rPr lang="en-US" sz="2000" i="1">
                            <a:latin typeface="Cambria Math" panose="02040503050406030204" pitchFamily="18" charset="0"/>
                          </a:rPr>
                          <m:t>𝐴</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𝐵</m:t>
                        </m:r>
                      </m:sub>
                    </m:sSub>
                    <m:r>
                      <a:rPr lang="en-US" sz="2000" b="0">
                        <a:solidFill>
                          <a:schemeClr val="tx1">
                            <a:lumMod val="50000"/>
                          </a:schemeClr>
                        </a:solidFill>
                        <a:latin typeface="Cambria Math" panose="02040503050406030204" pitchFamily="18" charset="0"/>
                      </a:rPr>
                      <m:t>+</m:t>
                    </m:r>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𝐶</m:t>
                        </m:r>
                      </m:sub>
                    </m:sSub>
                  </m:oMath>
                </a14:m>
                <a:r>
                  <a:rPr lang="en-US" sz="2000" dirty="0">
                    <a:solidFill>
                      <a:schemeClr val="tx1">
                        <a:lumMod val="50000"/>
                      </a:schemeClr>
                    </a:solidFill>
                  </a:rPr>
                  <a:t> = 1</a:t>
                </a:r>
              </a:p>
              <a:p>
                <a:pPr marL="0" indent="0">
                  <a:buNone/>
                  <a:tabLst>
                    <a:tab pos="461963" algn="l"/>
                  </a:tabLst>
                </a:pPr>
                <a:r>
                  <a:rPr lang="en-US" sz="2000" dirty="0">
                    <a:solidFill>
                      <a:schemeClr val="tx1">
                        <a:lumMod val="50000"/>
                      </a:schemeClr>
                    </a:solidFill>
                  </a:rPr>
                  <a:t>	5 assets(A - E):      	</a:t>
                </a:r>
                <a:r>
                  <a:rPr lang="en-US" sz="2000" dirty="0">
                    <a:solidFill>
                      <a:srgbClr val="0070C0"/>
                    </a:solidFill>
                  </a:rPr>
                  <a:t>E</a:t>
                </a:r>
                <a14:m>
                  <m:oMath xmlns:m="http://schemas.openxmlformats.org/officeDocument/2006/math">
                    <m:sSub>
                      <m:sSubPr>
                        <m:ctrlPr>
                          <a:rPr lang="en-US" sz="2000" i="1">
                            <a:solidFill>
                              <a:srgbClr val="0070C0"/>
                            </a:solidFill>
                            <a:latin typeface="Cambria Math" panose="02040503050406030204" pitchFamily="18" charset="0"/>
                          </a:rPr>
                        </m:ctrlPr>
                      </m:sSubPr>
                      <m:e>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𝑟</m:t>
                        </m:r>
                      </m:e>
                      <m:sub>
                        <m:r>
                          <a:rPr lang="en-US" sz="2000" b="0" i="1">
                            <a:solidFill>
                              <a:srgbClr val="0070C0"/>
                            </a:solidFill>
                            <a:latin typeface="Cambria Math" panose="02040503050406030204" pitchFamily="18" charset="0"/>
                          </a:rPr>
                          <m:t>𝑝</m:t>
                        </m:r>
                      </m:sub>
                    </m:sSub>
                    <m:r>
                      <a:rPr lang="en-US" sz="2000" b="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𝑤</m:t>
                        </m:r>
                      </m:e>
                      <m:sub>
                        <m:r>
                          <a:rPr lang="en-US" sz="2000" i="1">
                            <a:solidFill>
                              <a:srgbClr val="0070C0"/>
                            </a:solidFill>
                            <a:latin typeface="Cambria Math" panose="02040503050406030204" pitchFamily="18" charset="0"/>
                          </a:rPr>
                          <m:t>𝐴</m:t>
                        </m:r>
                      </m:sub>
                    </m:sSub>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r>
                          <a:rPr lang="en-US" sz="2000">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𝑟</m:t>
                        </m:r>
                      </m:e>
                      <m:sub>
                        <m:r>
                          <a:rPr lang="en-US" sz="2000" i="1">
                            <a:solidFill>
                              <a:srgbClr val="0070C0"/>
                            </a:solidFill>
                            <a:latin typeface="Cambria Math" panose="02040503050406030204" pitchFamily="18" charset="0"/>
                          </a:rPr>
                          <m:t>𝐴</m:t>
                        </m:r>
                      </m:sub>
                    </m:sSub>
                    <m:r>
                      <a:rPr lang="en-US" sz="200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𝑤</m:t>
                        </m:r>
                      </m:e>
                      <m:sub>
                        <m:r>
                          <a:rPr lang="en-US" sz="2000" i="1">
                            <a:solidFill>
                              <a:srgbClr val="0070C0"/>
                            </a:solidFill>
                            <a:latin typeface="Cambria Math" panose="02040503050406030204" pitchFamily="18" charset="0"/>
                          </a:rPr>
                          <m:t>𝐵</m:t>
                        </m:r>
                      </m:sub>
                    </m:sSub>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r>
                          <a:rPr lang="en-US" sz="2000">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𝑟</m:t>
                        </m:r>
                      </m:e>
                      <m:sub>
                        <m:r>
                          <a:rPr lang="en-US" sz="2000" i="1">
                            <a:solidFill>
                              <a:srgbClr val="0070C0"/>
                            </a:solidFill>
                            <a:latin typeface="Cambria Math" panose="02040503050406030204" pitchFamily="18" charset="0"/>
                          </a:rPr>
                          <m:t>𝐵</m:t>
                        </m:r>
                      </m:sub>
                    </m:sSub>
                    <m:r>
                      <a:rPr lang="en-US" sz="200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𝑤</m:t>
                        </m:r>
                      </m:e>
                      <m:sub>
                        <m:r>
                          <a:rPr lang="en-US" sz="2000" b="0" i="1" smtClean="0">
                            <a:solidFill>
                              <a:srgbClr val="0070C0"/>
                            </a:solidFill>
                            <a:latin typeface="Cambria Math" panose="02040503050406030204" pitchFamily="18" charset="0"/>
                          </a:rPr>
                          <m:t>𝐸</m:t>
                        </m:r>
                      </m:sub>
                    </m:sSub>
                    <m:sSub>
                      <m:sSubPr>
                        <m:ctrlPr>
                          <a:rPr lang="en-US" sz="200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𝐸</m:t>
                        </m:r>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𝑟</m:t>
                        </m:r>
                      </m:e>
                      <m:sub>
                        <m:r>
                          <a:rPr lang="en-US" sz="2000" b="0" i="1" smtClean="0">
                            <a:solidFill>
                              <a:srgbClr val="0070C0"/>
                            </a:solidFill>
                            <a:latin typeface="Cambria Math" panose="02040503050406030204" pitchFamily="18" charset="0"/>
                          </a:rPr>
                          <m:t>𝐸</m:t>
                        </m:r>
                      </m:sub>
                    </m:sSub>
                    <m:r>
                      <a:rPr lang="en-US" sz="2000" b="0">
                        <a:solidFill>
                          <a:srgbClr val="0070C0"/>
                        </a:solidFill>
                        <a:latin typeface="Cambria Math" panose="02040503050406030204" pitchFamily="18" charset="0"/>
                      </a:rPr>
                      <m:t>]</m:t>
                    </m:r>
                  </m:oMath>
                </a14:m>
                <a:r>
                  <a:rPr lang="en-US" sz="2000" dirty="0">
                    <a:solidFill>
                      <a:srgbClr val="0070C0"/>
                    </a:solidFill>
                  </a:rPr>
                  <a:t> </a:t>
                </a:r>
                <a:r>
                  <a:rPr lang="en-US" sz="2000" dirty="0">
                    <a:solidFill>
                      <a:schemeClr val="tx1">
                        <a:lumMod val="50000"/>
                      </a:schemeClr>
                    </a:solidFill>
                    <a:sym typeface="Wingdings" panose="05000000000000000000" pitchFamily="2" charset="2"/>
                  </a:rPr>
                  <a:t>  	</a:t>
                </a:r>
                <a14:m>
                  <m:oMath xmlns:m="http://schemas.openxmlformats.org/officeDocument/2006/math">
                    <m:r>
                      <a:rPr lang="en-US" sz="2000">
                        <a:solidFill>
                          <a:schemeClr val="tx1">
                            <a:lumMod val="50000"/>
                          </a:schemeClr>
                        </a:solidFill>
                        <a:latin typeface="Cambria Math" panose="02040503050406030204" pitchFamily="18" charset="0"/>
                      </a:rPr>
                      <m:t> </m:t>
                    </m:r>
                    <m:r>
                      <a:rPr lang="en-US" sz="2000" i="1">
                        <a:solidFill>
                          <a:schemeClr val="tx1">
                            <a:lumMod val="50000"/>
                          </a:schemeClr>
                        </a:solidFill>
                        <a:latin typeface="Cambria Math" panose="02040503050406030204" pitchFamily="18" charset="0"/>
                      </a:rPr>
                      <m:t>𝑤𝑒𝑖𝑔h𝑡𝑠</m:t>
                    </m:r>
                    <m:r>
                      <a:rPr lang="en-US" sz="2000" i="1">
                        <a:solidFill>
                          <a:schemeClr val="tx1">
                            <a:lumMod val="50000"/>
                          </a:schemeClr>
                        </a:solidFill>
                        <a:latin typeface="Cambria Math" panose="02040503050406030204" pitchFamily="18" charset="0"/>
                      </a:rPr>
                      <m:t> </m:t>
                    </m:r>
                    <m:r>
                      <a:rPr lang="en-US" sz="2000" i="1">
                        <a:solidFill>
                          <a:schemeClr val="tx1">
                            <a:lumMod val="50000"/>
                          </a:schemeClr>
                        </a:solidFill>
                        <a:latin typeface="Cambria Math" panose="02040503050406030204" pitchFamily="18" charset="0"/>
                      </a:rPr>
                      <m:t>𝑠𝑢𝑚</m:t>
                    </m:r>
                    <m:r>
                      <a:rPr lang="en-US" sz="2000" i="1">
                        <a:solidFill>
                          <a:schemeClr val="tx1">
                            <a:lumMod val="50000"/>
                          </a:schemeClr>
                        </a:solidFill>
                        <a:latin typeface="Cambria Math" panose="02040503050406030204" pitchFamily="18" charset="0"/>
                      </a:rPr>
                      <m:t> </m:t>
                    </m:r>
                    <m:r>
                      <a:rPr lang="en-US" sz="2000" i="1">
                        <a:solidFill>
                          <a:schemeClr val="tx1">
                            <a:lumMod val="50000"/>
                          </a:schemeClr>
                        </a:solidFill>
                        <a:latin typeface="Cambria Math" panose="02040503050406030204" pitchFamily="18" charset="0"/>
                      </a:rPr>
                      <m:t>𝑡𝑜</m:t>
                    </m:r>
                    <m:r>
                      <a:rPr lang="en-US" sz="2000" i="1">
                        <a:solidFill>
                          <a:schemeClr val="tx1">
                            <a:lumMod val="50000"/>
                          </a:schemeClr>
                        </a:solidFill>
                        <a:latin typeface="Cambria Math" panose="02040503050406030204" pitchFamily="18" charset="0"/>
                      </a:rPr>
                      <m:t> 1</m:t>
                    </m:r>
                  </m:oMath>
                </a14:m>
                <a:endParaRPr lang="en-US" sz="2000" i="1" dirty="0">
                  <a:solidFill>
                    <a:schemeClr val="tx1">
                      <a:lumMod val="50000"/>
                    </a:schemeClr>
                  </a:solidFill>
                </a:endParaRPr>
              </a:p>
              <a:p>
                <a:pPr marL="0" indent="0">
                  <a:buNone/>
                  <a:tabLst>
                    <a:tab pos="461963" algn="l"/>
                  </a:tabLst>
                </a:pPr>
                <a:r>
                  <a:rPr lang="en-US" sz="2000" dirty="0"/>
                  <a:t>	n</a:t>
                </a:r>
                <a:r>
                  <a:rPr lang="en-US" sz="2000" dirty="0">
                    <a:solidFill>
                      <a:schemeClr val="tx1">
                        <a:lumMod val="50000"/>
                      </a:schemeClr>
                    </a:solidFill>
                  </a:rPr>
                  <a:t> assets: 		</a:t>
                </a:r>
                <a:r>
                  <a:rPr lang="en-US" sz="2000" dirty="0">
                    <a:solidFill>
                      <a:srgbClr val="0070C0"/>
                    </a:solidFill>
                  </a:rPr>
                  <a:t>E</a:t>
                </a:r>
                <a14:m>
                  <m:oMath xmlns:m="http://schemas.openxmlformats.org/officeDocument/2006/math">
                    <m:sSub>
                      <m:sSubPr>
                        <m:ctrlPr>
                          <a:rPr lang="en-US" sz="2000" i="1">
                            <a:solidFill>
                              <a:srgbClr val="0070C0"/>
                            </a:solidFill>
                            <a:latin typeface="Cambria Math" panose="02040503050406030204" pitchFamily="18" charset="0"/>
                          </a:rPr>
                        </m:ctrlPr>
                      </m:sSubPr>
                      <m:e>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𝑟</m:t>
                        </m:r>
                      </m:e>
                      <m:sub>
                        <m:r>
                          <a:rPr lang="en-US" sz="2000" b="0" i="1">
                            <a:solidFill>
                              <a:srgbClr val="0070C0"/>
                            </a:solidFill>
                            <a:latin typeface="Cambria Math" panose="02040503050406030204" pitchFamily="18" charset="0"/>
                          </a:rPr>
                          <m:t>𝑝</m:t>
                        </m:r>
                      </m:sub>
                    </m:sSub>
                    <m:r>
                      <a:rPr lang="en-US" sz="2000" b="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𝑤</m:t>
                        </m:r>
                      </m:e>
                      <m:sub>
                        <m:r>
                          <a:rPr lang="en-US" sz="2000" i="1">
                            <a:solidFill>
                              <a:srgbClr val="0070C0"/>
                            </a:solidFill>
                            <a:latin typeface="Cambria Math" panose="02040503050406030204" pitchFamily="18" charset="0"/>
                          </a:rPr>
                          <m:t>𝐴</m:t>
                        </m:r>
                      </m:sub>
                    </m:sSub>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r>
                          <a:rPr lang="en-US" sz="2000">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𝑟</m:t>
                        </m:r>
                      </m:e>
                      <m:sub>
                        <m:r>
                          <a:rPr lang="en-US" sz="2000" i="1">
                            <a:solidFill>
                              <a:srgbClr val="0070C0"/>
                            </a:solidFill>
                            <a:latin typeface="Cambria Math" panose="02040503050406030204" pitchFamily="18" charset="0"/>
                          </a:rPr>
                          <m:t>𝐴</m:t>
                        </m:r>
                      </m:sub>
                    </m:sSub>
                    <m:r>
                      <a:rPr lang="en-US" sz="200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𝑤</m:t>
                        </m:r>
                      </m:e>
                      <m:sub>
                        <m:r>
                          <a:rPr lang="en-US" sz="2000" i="1">
                            <a:solidFill>
                              <a:srgbClr val="0070C0"/>
                            </a:solidFill>
                            <a:latin typeface="Cambria Math" panose="02040503050406030204" pitchFamily="18" charset="0"/>
                          </a:rPr>
                          <m:t>𝐵</m:t>
                        </m:r>
                      </m:sub>
                    </m:sSub>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r>
                          <a:rPr lang="en-US" sz="2000">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𝑟</m:t>
                        </m:r>
                      </m:e>
                      <m:sub>
                        <m:r>
                          <a:rPr lang="en-US" sz="2000" i="1">
                            <a:solidFill>
                              <a:srgbClr val="0070C0"/>
                            </a:solidFill>
                            <a:latin typeface="Cambria Math" panose="02040503050406030204" pitchFamily="18" charset="0"/>
                          </a:rPr>
                          <m:t>𝐵</m:t>
                        </m:r>
                      </m:sub>
                    </m:sSub>
                    <m:r>
                      <a:rPr lang="en-US" sz="200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𝑤</m:t>
                        </m:r>
                      </m:e>
                      <m:sub>
                        <m:r>
                          <a:rPr lang="en-US" sz="2000" b="0" i="1" smtClean="0">
                            <a:solidFill>
                              <a:srgbClr val="0070C0"/>
                            </a:solidFill>
                            <a:latin typeface="Cambria Math" panose="02040503050406030204" pitchFamily="18" charset="0"/>
                          </a:rPr>
                          <m:t>𝑛</m:t>
                        </m:r>
                      </m:sub>
                    </m:sSub>
                    <m:sSub>
                      <m:sSubPr>
                        <m:ctrlPr>
                          <a:rPr lang="en-US" sz="2000" i="1">
                            <a:solidFill>
                              <a:srgbClr val="0070C0"/>
                            </a:solidFill>
                            <a:latin typeface="Cambria Math" panose="02040503050406030204" pitchFamily="18" charset="0"/>
                          </a:rPr>
                        </m:ctrlPr>
                      </m:sSubPr>
                      <m:e>
                        <m:r>
                          <a:rPr lang="en-US" sz="2000" b="0" i="1">
                            <a:solidFill>
                              <a:srgbClr val="0070C0"/>
                            </a:solidFill>
                            <a:latin typeface="Cambria Math" panose="02040503050406030204" pitchFamily="18" charset="0"/>
                          </a:rPr>
                          <m:t>𝐸</m:t>
                        </m:r>
                        <m:r>
                          <a:rPr lang="en-US" sz="2000" b="0">
                            <a:solidFill>
                              <a:srgbClr val="0070C0"/>
                            </a:solidFill>
                            <a:latin typeface="Cambria Math" panose="02040503050406030204" pitchFamily="18" charset="0"/>
                          </a:rPr>
                          <m:t>[</m:t>
                        </m:r>
                        <m:r>
                          <a:rPr lang="en-US" sz="2000" b="0" i="1">
                            <a:solidFill>
                              <a:srgbClr val="0070C0"/>
                            </a:solidFill>
                            <a:latin typeface="Cambria Math" panose="02040503050406030204" pitchFamily="18" charset="0"/>
                          </a:rPr>
                          <m:t>𝑟</m:t>
                        </m:r>
                      </m:e>
                      <m:sub>
                        <m:r>
                          <a:rPr lang="en-US" sz="2000" b="0" i="1" smtClean="0">
                            <a:solidFill>
                              <a:srgbClr val="0070C0"/>
                            </a:solidFill>
                            <a:latin typeface="Cambria Math" panose="02040503050406030204" pitchFamily="18" charset="0"/>
                          </a:rPr>
                          <m:t>𝑛</m:t>
                        </m:r>
                      </m:sub>
                    </m:sSub>
                    <m:r>
                      <a:rPr lang="en-US" sz="2000" b="0">
                        <a:solidFill>
                          <a:srgbClr val="0070C0"/>
                        </a:solidFill>
                        <a:latin typeface="Cambria Math" panose="02040503050406030204" pitchFamily="18" charset="0"/>
                      </a:rPr>
                      <m:t>]</m:t>
                    </m:r>
                  </m:oMath>
                </a14:m>
                <a:r>
                  <a:rPr lang="en-US" sz="2000" dirty="0">
                    <a:solidFill>
                      <a:srgbClr val="0070C0"/>
                    </a:solidFill>
                  </a:rPr>
                  <a:t> </a:t>
                </a:r>
                <a:r>
                  <a:rPr lang="en-US" sz="2000" dirty="0">
                    <a:solidFill>
                      <a:schemeClr val="tx1">
                        <a:lumMod val="50000"/>
                      </a:schemeClr>
                    </a:solidFill>
                    <a:sym typeface="Wingdings" panose="05000000000000000000" pitchFamily="2" charset="2"/>
                  </a:rPr>
                  <a:t>  	</a:t>
                </a:r>
                <a14:m>
                  <m:oMath xmlns:m="http://schemas.openxmlformats.org/officeDocument/2006/math">
                    <m:r>
                      <a:rPr lang="en-US" sz="2000">
                        <a:solidFill>
                          <a:schemeClr val="tx1">
                            <a:lumMod val="50000"/>
                          </a:schemeClr>
                        </a:solidFill>
                        <a:latin typeface="Cambria Math" panose="02040503050406030204" pitchFamily="18" charset="0"/>
                      </a:rPr>
                      <m:t> </m:t>
                    </m:r>
                    <m:r>
                      <a:rPr lang="en-US" sz="2000" i="1">
                        <a:solidFill>
                          <a:schemeClr val="tx1">
                            <a:lumMod val="50000"/>
                          </a:schemeClr>
                        </a:solidFill>
                        <a:latin typeface="Cambria Math" panose="02040503050406030204" pitchFamily="18" charset="0"/>
                      </a:rPr>
                      <m:t>𝑤𝑒𝑖𝑔h𝑡𝑠</m:t>
                    </m:r>
                    <m:r>
                      <a:rPr lang="en-US" sz="2000" i="1">
                        <a:solidFill>
                          <a:schemeClr val="tx1">
                            <a:lumMod val="50000"/>
                          </a:schemeClr>
                        </a:solidFill>
                        <a:latin typeface="Cambria Math" panose="02040503050406030204" pitchFamily="18" charset="0"/>
                      </a:rPr>
                      <m:t> </m:t>
                    </m:r>
                    <m:r>
                      <a:rPr lang="en-US" sz="2000" i="1">
                        <a:solidFill>
                          <a:schemeClr val="tx1">
                            <a:lumMod val="50000"/>
                          </a:schemeClr>
                        </a:solidFill>
                        <a:latin typeface="Cambria Math" panose="02040503050406030204" pitchFamily="18" charset="0"/>
                      </a:rPr>
                      <m:t>𝑠𝑢𝑚</m:t>
                    </m:r>
                    <m:r>
                      <a:rPr lang="en-US" sz="2000" i="1">
                        <a:solidFill>
                          <a:schemeClr val="tx1">
                            <a:lumMod val="50000"/>
                          </a:schemeClr>
                        </a:solidFill>
                        <a:latin typeface="Cambria Math" panose="02040503050406030204" pitchFamily="18" charset="0"/>
                      </a:rPr>
                      <m:t> </m:t>
                    </m:r>
                    <m:r>
                      <a:rPr lang="en-US" sz="2000" i="1">
                        <a:solidFill>
                          <a:schemeClr val="tx1">
                            <a:lumMod val="50000"/>
                          </a:schemeClr>
                        </a:solidFill>
                        <a:latin typeface="Cambria Math" panose="02040503050406030204" pitchFamily="18" charset="0"/>
                      </a:rPr>
                      <m:t>𝑡𝑜</m:t>
                    </m:r>
                    <m:r>
                      <a:rPr lang="en-US" sz="2000" i="1">
                        <a:solidFill>
                          <a:schemeClr val="tx1">
                            <a:lumMod val="50000"/>
                          </a:schemeClr>
                        </a:solidFill>
                        <a:latin typeface="Cambria Math" panose="02040503050406030204" pitchFamily="18" charset="0"/>
                      </a:rPr>
                      <m:t> 1</m:t>
                    </m:r>
                  </m:oMath>
                </a14:m>
                <a:endParaRPr lang="en-US" sz="2000" i="1" dirty="0">
                  <a:solidFill>
                    <a:schemeClr val="tx1">
                      <a:lumMod val="50000"/>
                    </a:schemeClr>
                  </a:solidFill>
                </a:endParaRPr>
              </a:p>
              <a:p>
                <a:endParaRPr lang="en-US" sz="2000" i="1" dirty="0">
                  <a:solidFill>
                    <a:schemeClr val="tx1">
                      <a:lumMod val="50000"/>
                    </a:schemeClr>
                  </a:solidFill>
                </a:endParaRPr>
              </a:p>
              <a:p>
                <a:endParaRPr lang="en-US" sz="2000" dirty="0"/>
              </a:p>
            </p:txBody>
          </p:sp>
        </mc:Choice>
        <mc:Fallback xmlns="">
          <p:sp>
            <p:nvSpPr>
              <p:cNvPr id="2" name="Text Placeholder 1">
                <a:extLst>
                  <a:ext uri="{FF2B5EF4-FFF2-40B4-BE49-F238E27FC236}">
                    <a16:creationId xmlns:a16="http://schemas.microsoft.com/office/drawing/2014/main" id="{A8FD74E4-4E42-3A1E-6684-27E2E437A7DB}"/>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616" t="-1252"/>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C9EF8DAE-E729-D9D8-C477-2CDD40DA70A0}"/>
              </a:ext>
            </a:extLst>
          </p:cNvPr>
          <p:cNvSpPr>
            <a:spLocks noGrp="1"/>
          </p:cNvSpPr>
          <p:nvPr>
            <p:ph type="body" sz="quarter" idx="13"/>
          </p:nvPr>
        </p:nvSpPr>
        <p:spPr>
          <a:xfrm>
            <a:off x="654326" y="294290"/>
            <a:ext cx="10883348" cy="1155558"/>
          </a:xfrm>
        </p:spPr>
        <p:txBody>
          <a:bodyPr/>
          <a:lstStyle/>
          <a:p>
            <a:r>
              <a:rPr lang="en-US" dirty="0"/>
              <a:t>The y-coordinate for each portfolio on the plot would still be that portfolio’s E[r]</a:t>
            </a:r>
          </a:p>
        </p:txBody>
      </p:sp>
    </p:spTree>
    <p:extLst>
      <p:ext uri="{BB962C8B-B14F-4D97-AF65-F5344CB8AC3E}">
        <p14:creationId xmlns:p14="http://schemas.microsoft.com/office/powerpoint/2010/main" val="152374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FECD69-EFEB-4311-9AA5-8E5277C4182C}"/>
              </a:ext>
            </a:extLst>
          </p:cNvPr>
          <p:cNvSpPr>
            <a:spLocks noGrp="1"/>
          </p:cNvSpPr>
          <p:nvPr>
            <p:ph type="body" sz="quarter" idx="14"/>
          </p:nvPr>
        </p:nvSpPr>
        <p:spPr>
          <a:xfrm>
            <a:off x="666571" y="1091355"/>
            <a:ext cx="11131729" cy="5056056"/>
          </a:xfrm>
        </p:spPr>
        <p:txBody>
          <a:bodyPr>
            <a:noAutofit/>
          </a:bodyPr>
          <a:lstStyle/>
          <a:p>
            <a:pPr marL="0" lvl="1" indent="0">
              <a:lnSpc>
                <a:spcPct val="100000"/>
              </a:lnSpc>
              <a:buNone/>
            </a:pPr>
            <a:r>
              <a:rPr lang="en-US" sz="1800" b="1" u="sng" dirty="0">
                <a:solidFill>
                  <a:schemeClr val="tx1">
                    <a:lumMod val="50000"/>
                  </a:schemeClr>
                </a:solidFill>
              </a:rPr>
              <a:t>Big-Picture Motivation: </a:t>
            </a:r>
          </a:p>
          <a:p>
            <a:pPr marL="228600" lvl="2" indent="0">
              <a:lnSpc>
                <a:spcPct val="100000"/>
              </a:lnSpc>
              <a:buNone/>
            </a:pPr>
            <a:r>
              <a:rPr lang="en-US" sz="1800" dirty="0"/>
              <a:t>We now have the tools for making strategic asset allocation decisions.  In prior lectures we introduced the equations for calculating portfolio returns and standard deviation. We introduced the CAL and illustrated how to create new portfolios by combining risky assets with the risk-free asset in a single portfolio.  </a:t>
            </a:r>
          </a:p>
          <a:p>
            <a:pPr marL="228600" lvl="2" indent="0">
              <a:lnSpc>
                <a:spcPct val="100000"/>
              </a:lnSpc>
              <a:buNone/>
            </a:pPr>
            <a:endParaRPr lang="en-US" sz="1200" dirty="0"/>
          </a:p>
          <a:p>
            <a:pPr marL="228600" lvl="2" indent="0">
              <a:lnSpc>
                <a:spcPct val="100000"/>
              </a:lnSpc>
              <a:buNone/>
            </a:pPr>
            <a:r>
              <a:rPr lang="en-US" sz="1800" dirty="0"/>
              <a:t>In this lecture we will practice using these approaches with real-world data.  In this lecture we will use historical information, Excel, and the above-mentioned formulas to create portfolios with targeted characteristics.</a:t>
            </a:r>
          </a:p>
          <a:p>
            <a:pPr marL="228600" lvl="2" indent="0">
              <a:lnSpc>
                <a:spcPct val="100000"/>
              </a:lnSpc>
              <a:buNone/>
            </a:pPr>
            <a:endParaRPr lang="en-US" sz="1100" dirty="0"/>
          </a:p>
          <a:p>
            <a:pPr marL="0" lvl="1" indent="0">
              <a:lnSpc>
                <a:spcPct val="100000"/>
              </a:lnSpc>
              <a:buNone/>
            </a:pPr>
            <a:r>
              <a:rPr lang="en-US" sz="1800" b="1" u="sng" dirty="0">
                <a:solidFill>
                  <a:schemeClr val="tx1">
                    <a:lumMod val="50000"/>
                  </a:schemeClr>
                </a:solidFill>
              </a:rPr>
              <a:t>Discussion Outline:</a:t>
            </a:r>
            <a:endParaRPr lang="en-US" sz="1800" dirty="0">
              <a:solidFill>
                <a:schemeClr val="tx1">
                  <a:lumMod val="50000"/>
                </a:schemeClr>
              </a:solidFill>
            </a:endParaRPr>
          </a:p>
          <a:p>
            <a:pPr marL="292100" indent="-177800"/>
            <a:r>
              <a:rPr lang="en-US" sz="1800" dirty="0"/>
              <a:t>Introduce several investments that people might be considering investing in this year.</a:t>
            </a:r>
          </a:p>
          <a:p>
            <a:pPr marL="292100" indent="-177800"/>
            <a:r>
              <a:rPr lang="en-US" sz="1800" dirty="0">
                <a:solidFill>
                  <a:schemeClr val="tx1">
                    <a:lumMod val="50000"/>
                  </a:schemeClr>
                </a:solidFill>
              </a:rPr>
              <a:t>Illustrate how to download </a:t>
            </a:r>
            <a:r>
              <a:rPr lang="en-US" sz="1800" dirty="0"/>
              <a:t>historical return information for these investments, how to calculate the average historical returns, standard deviations, and correlations for these assets in Excel.</a:t>
            </a:r>
          </a:p>
          <a:p>
            <a:pPr marL="292100" indent="-177800"/>
            <a:r>
              <a:rPr lang="en-US" sz="1800" dirty="0"/>
              <a:t>Illustrate how the “expected returns” used in our portfolio calculations can diverge from historical returns.</a:t>
            </a:r>
          </a:p>
          <a:p>
            <a:pPr marL="292100" indent="-177800"/>
            <a:r>
              <a:rPr lang="en-US" sz="1800" dirty="0">
                <a:solidFill>
                  <a:schemeClr val="tx1">
                    <a:lumMod val="50000"/>
                  </a:schemeClr>
                </a:solidFill>
              </a:rPr>
              <a:t>Discuss how to create portfolios with targeted risk-return characteristics</a:t>
            </a:r>
            <a:r>
              <a:rPr lang="en-US" sz="1800" dirty="0"/>
              <a:t> using the equations introduced this semester. Discuss the limitations with using these mathematical approaches.</a:t>
            </a:r>
            <a:endParaRPr lang="en-US" sz="1800" dirty="0">
              <a:solidFill>
                <a:schemeClr val="tx1">
                  <a:lumMod val="50000"/>
                </a:schemeClr>
              </a:solidFill>
            </a:endParaRPr>
          </a:p>
          <a:p>
            <a:endParaRPr lang="en-US" sz="1800" dirty="0">
              <a:solidFill>
                <a:schemeClr val="tx1">
                  <a:lumMod val="50000"/>
                </a:schemeClr>
              </a:solidFill>
            </a:endParaRPr>
          </a:p>
          <a:p>
            <a:endParaRPr lang="en-US" sz="1800" dirty="0">
              <a:solidFill>
                <a:schemeClr val="tx1">
                  <a:lumMod val="50000"/>
                </a:schemeClr>
              </a:solidFill>
            </a:endParaRPr>
          </a:p>
        </p:txBody>
      </p:sp>
      <p:sp>
        <p:nvSpPr>
          <p:cNvPr id="3" name="Text Placeholder 2">
            <a:extLst>
              <a:ext uri="{FF2B5EF4-FFF2-40B4-BE49-F238E27FC236}">
                <a16:creationId xmlns:a16="http://schemas.microsoft.com/office/drawing/2014/main" id="{F3B6149F-22F2-4C70-BD44-1BF6B10F5E8F}"/>
              </a:ext>
            </a:extLst>
          </p:cNvPr>
          <p:cNvSpPr>
            <a:spLocks noGrp="1"/>
          </p:cNvSpPr>
          <p:nvPr>
            <p:ph type="body" sz="quarter" idx="13"/>
          </p:nvPr>
        </p:nvSpPr>
        <p:spPr>
          <a:xfrm>
            <a:off x="-20950" y="-8856"/>
            <a:ext cx="12221496" cy="747897"/>
          </a:xfrm>
        </p:spPr>
        <p:txBody>
          <a:bodyPr/>
          <a:lstStyle/>
          <a:p>
            <a:r>
              <a:rPr lang="en-US" dirty="0"/>
              <a:t>    Lecture Preview</a:t>
            </a:r>
          </a:p>
        </p:txBody>
      </p:sp>
    </p:spTree>
    <p:extLst>
      <p:ext uri="{BB962C8B-B14F-4D97-AF65-F5344CB8AC3E}">
        <p14:creationId xmlns:p14="http://schemas.microsoft.com/office/powerpoint/2010/main" val="248683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9901C6-D471-5042-E504-BC61C1B06EAC}"/>
              </a:ext>
            </a:extLst>
          </p:cNvPr>
          <p:cNvSpPr>
            <a:spLocks noGrp="1"/>
          </p:cNvSpPr>
          <p:nvPr>
            <p:ph type="body" sz="quarter" idx="13"/>
          </p:nvPr>
        </p:nvSpPr>
        <p:spPr>
          <a:xfrm>
            <a:off x="646041" y="609600"/>
            <a:ext cx="10883348" cy="688574"/>
          </a:xfrm>
        </p:spPr>
        <p:txBody>
          <a:bodyPr/>
          <a:lstStyle/>
          <a:p>
            <a:r>
              <a:rPr lang="en-US" sz="2200" dirty="0"/>
              <a:t>The x-coordinate for each portfolio on the plot would still be that portfolio’s </a:t>
            </a:r>
            <a:r>
              <a:rPr lang="en-US" sz="2200" dirty="0">
                <a:sym typeface="Symbol" panose="05050102010706020507" pitchFamily="18" charset="2"/>
              </a:rPr>
              <a:t></a:t>
            </a:r>
            <a:endParaRPr lang="en-US" sz="2200" dirty="0"/>
          </a:p>
        </p:txBody>
      </p:sp>
      <mc:AlternateContent xmlns:mc="http://schemas.openxmlformats.org/markup-compatibility/2006" xmlns:a14="http://schemas.microsoft.com/office/drawing/2010/main">
        <mc:Choice Requires="a14">
          <p:sp>
            <p:nvSpPr>
              <p:cNvPr id="4" name="Text Placeholder 5">
                <a:extLst>
                  <a:ext uri="{FF2B5EF4-FFF2-40B4-BE49-F238E27FC236}">
                    <a16:creationId xmlns:a16="http://schemas.microsoft.com/office/drawing/2014/main" id="{AB309341-E03E-8ABC-8EB0-1905717DAC84}"/>
                  </a:ext>
                </a:extLst>
              </p:cNvPr>
              <p:cNvSpPr>
                <a:spLocks noGrp="1"/>
              </p:cNvSpPr>
              <p:nvPr>
                <p:ph type="body" sz="quarter" idx="14"/>
              </p:nvPr>
            </p:nvSpPr>
            <p:spPr>
              <a:xfrm>
                <a:off x="646113" y="1360488"/>
                <a:ext cx="10883900" cy="4965702"/>
              </a:xfrm>
            </p:spPr>
            <p:txBody>
              <a:bodyPr>
                <a:normAutofit fontScale="92500" lnSpcReduction="20000"/>
              </a:bodyPr>
              <a:lstStyle/>
              <a:p>
                <a:pPr marL="0" indent="0">
                  <a:spcAft>
                    <a:spcPts val="1200"/>
                  </a:spcAft>
                  <a:buNone/>
                </a:pPr>
                <a:r>
                  <a:rPr lang="en-US" sz="2200" dirty="0">
                    <a:solidFill>
                      <a:srgbClr val="39393B"/>
                    </a:solidFill>
                  </a:rPr>
                  <a:t>If there are two risky assets in the portfolio (A</a:t>
                </a:r>
                <a:r>
                  <a:rPr lang="en-US" dirty="0">
                    <a:solidFill>
                      <a:srgbClr val="39393B"/>
                    </a:solidFill>
                  </a:rPr>
                  <a:t> &amp;</a:t>
                </a:r>
                <a:r>
                  <a:rPr lang="en-US" sz="2200" dirty="0">
                    <a:solidFill>
                      <a:srgbClr val="39393B"/>
                    </a:solidFill>
                  </a:rPr>
                  <a:t> B):</a:t>
                </a:r>
              </a:p>
              <a:p>
                <a:pPr marL="0" indent="0">
                  <a:buNone/>
                </a:pPr>
                <a:r>
                  <a:rPr lang="en-US" sz="2200" dirty="0">
                    <a:solidFill>
                      <a:srgbClr val="39393B"/>
                    </a:solidFill>
                  </a:rPr>
                  <a:t>      </a:t>
                </a:r>
                <a14:m>
                  <m:oMath xmlns:m="http://schemas.openxmlformats.org/officeDocument/2006/math">
                    <m:r>
                      <a:rPr lang="en-US" sz="2200" b="0" i="0" smtClean="0">
                        <a:solidFill>
                          <a:srgbClr val="39393B"/>
                        </a:solidFill>
                        <a:latin typeface="Cambria Math" panose="02040503050406030204" pitchFamily="18" charset="0"/>
                      </a:rPr>
                      <m:t>                                </m:t>
                    </m:r>
                    <m:rad>
                      <m:radPr>
                        <m:degHide m:val="on"/>
                        <m:ctrlPr>
                          <a:rPr lang="en-US" sz="2200" b="1" i="1" smtClean="0">
                            <a:solidFill>
                              <a:schemeClr val="tx1">
                                <a:lumMod val="50000"/>
                              </a:schemeClr>
                            </a:solidFill>
                            <a:latin typeface="Cambria Math" panose="02040503050406030204" pitchFamily="18" charset="0"/>
                          </a:rPr>
                        </m:ctrlPr>
                      </m:radPr>
                      <m:deg/>
                      <m:e>
                        <m:sSubSup>
                          <m:sSubSupPr>
                            <m:ctrlPr>
                              <a:rPr lang="en-US" b="1" i="1">
                                <a:solidFill>
                                  <a:schemeClr val="tx1">
                                    <a:lumMod val="50000"/>
                                  </a:schemeClr>
                                </a:solidFill>
                                <a:latin typeface="Cambria Math" panose="02040503050406030204" pitchFamily="18" charset="0"/>
                              </a:rPr>
                            </m:ctrlPr>
                          </m:sSubSupPr>
                          <m:e>
                            <m:r>
                              <a:rPr lang="en-US" b="1" i="1">
                                <a:solidFill>
                                  <a:schemeClr val="tx1">
                                    <a:lumMod val="50000"/>
                                  </a:schemeClr>
                                </a:solidFill>
                                <a:latin typeface="Cambria Math" panose="02040503050406030204" pitchFamily="18" charset="0"/>
                                <a:ea typeface="Cambria Math" panose="02040503050406030204" pitchFamily="18" charset="0"/>
                              </a:rPr>
                              <m:t>𝝈</m:t>
                            </m:r>
                          </m:e>
                          <m:sub>
                            <m:r>
                              <a:rPr lang="en-US" b="1" i="1">
                                <a:solidFill>
                                  <a:schemeClr val="tx1">
                                    <a:lumMod val="50000"/>
                                  </a:schemeClr>
                                </a:solidFill>
                                <a:latin typeface="Cambria Math" panose="02040503050406030204" pitchFamily="18" charset="0"/>
                              </a:rPr>
                              <m:t>𝑷</m:t>
                            </m:r>
                          </m:sub>
                          <m:sup>
                            <m:r>
                              <a:rPr lang="en-US" b="1" i="1">
                                <a:solidFill>
                                  <a:schemeClr val="tx1">
                                    <a:lumMod val="50000"/>
                                  </a:schemeClr>
                                </a:solidFill>
                                <a:latin typeface="Cambria Math" panose="02040503050406030204" pitchFamily="18" charset="0"/>
                              </a:rPr>
                              <m:t>𝟐</m:t>
                            </m:r>
                          </m:sup>
                        </m:sSubSup>
                      </m:e>
                    </m:rad>
                    <m:r>
                      <a:rPr lang="en-US" sz="2200" b="1" i="1" smtClean="0">
                        <a:solidFill>
                          <a:srgbClr val="39393B"/>
                        </a:solidFill>
                        <a:latin typeface="Cambria Math" panose="02040503050406030204" pitchFamily="18" charset="0"/>
                      </a:rPr>
                      <m:t>= </m:t>
                    </m:r>
                    <m:rad>
                      <m:radPr>
                        <m:degHide m:val="on"/>
                        <m:ctrlPr>
                          <a:rPr lang="en-US" sz="2200" b="1" i="1" smtClean="0">
                            <a:solidFill>
                              <a:srgbClr val="39393B"/>
                            </a:solidFill>
                            <a:latin typeface="Cambria Math" panose="02040503050406030204" pitchFamily="18" charset="0"/>
                          </a:rPr>
                        </m:ctrlPr>
                      </m:radPr>
                      <m:deg/>
                      <m:e>
                        <m:sSubSup>
                          <m:sSubSupPr>
                            <m:ctrlPr>
                              <a:rPr lang="en-US" b="1" i="1">
                                <a:solidFill>
                                  <a:srgbClr val="0070C0"/>
                                </a:solidFill>
                                <a:latin typeface="Cambria Math" panose="02040503050406030204" pitchFamily="18" charset="0"/>
                              </a:rPr>
                            </m:ctrlPr>
                          </m:sSubSupPr>
                          <m:e>
                            <m:r>
                              <a:rPr lang="en-US" b="1" i="1">
                                <a:solidFill>
                                  <a:srgbClr val="0070C0"/>
                                </a:solidFill>
                                <a:latin typeface="Cambria Math" panose="02040503050406030204" pitchFamily="18" charset="0"/>
                              </a:rPr>
                              <m:t>𝒘</m:t>
                            </m:r>
                          </m:e>
                          <m:sub>
                            <m:r>
                              <a:rPr lang="en-US" b="1" i="1" smtClean="0">
                                <a:solidFill>
                                  <a:srgbClr val="0070C0"/>
                                </a:solidFill>
                                <a:latin typeface="Cambria Math" panose="02040503050406030204" pitchFamily="18" charset="0"/>
                              </a:rPr>
                              <m:t>𝑨</m:t>
                            </m:r>
                          </m:sub>
                          <m:sup>
                            <m:r>
                              <a:rPr lang="en-US" b="1" i="1">
                                <a:solidFill>
                                  <a:srgbClr val="0070C0"/>
                                </a:solidFill>
                                <a:latin typeface="Cambria Math" panose="02040503050406030204" pitchFamily="18" charset="0"/>
                              </a:rPr>
                              <m:t>𝟐</m:t>
                            </m:r>
                          </m:sup>
                        </m:sSubSup>
                        <m:sSubSup>
                          <m:sSubSupPr>
                            <m:ctrlPr>
                              <a:rPr lang="en-US" b="1" i="1">
                                <a:solidFill>
                                  <a:srgbClr val="0070C0"/>
                                </a:solidFill>
                                <a:latin typeface="Cambria Math" panose="02040503050406030204" pitchFamily="18" charset="0"/>
                              </a:rPr>
                            </m:ctrlPr>
                          </m:sSubSupPr>
                          <m:e>
                            <m:r>
                              <a:rPr lang="en-US" b="1" i="1">
                                <a:solidFill>
                                  <a:srgbClr val="0070C0"/>
                                </a:solidFill>
                                <a:latin typeface="Cambria Math" panose="02040503050406030204" pitchFamily="18" charset="0"/>
                                <a:ea typeface="Cambria Math" panose="02040503050406030204" pitchFamily="18" charset="0"/>
                              </a:rPr>
                              <m:t>𝝈</m:t>
                            </m:r>
                          </m:e>
                          <m:sub>
                            <m:r>
                              <a:rPr lang="en-US" b="1" i="1" smtClean="0">
                                <a:solidFill>
                                  <a:srgbClr val="0070C0"/>
                                </a:solidFill>
                                <a:latin typeface="Cambria Math" panose="02040503050406030204" pitchFamily="18" charset="0"/>
                                <a:ea typeface="Cambria Math" panose="02040503050406030204" pitchFamily="18" charset="0"/>
                              </a:rPr>
                              <m:t>𝑨</m:t>
                            </m:r>
                          </m:sub>
                          <m:sup>
                            <m:r>
                              <a:rPr lang="en-US" b="1" i="1">
                                <a:solidFill>
                                  <a:srgbClr val="0070C0"/>
                                </a:solidFill>
                                <a:latin typeface="Cambria Math" panose="02040503050406030204" pitchFamily="18" charset="0"/>
                              </a:rPr>
                              <m:t>𝟐</m:t>
                            </m:r>
                          </m:sup>
                        </m:sSubSup>
                        <m:r>
                          <m:rPr>
                            <m:nor/>
                          </m:rPr>
                          <a:rPr lang="en-US" b="1" dirty="0">
                            <a:solidFill>
                              <a:srgbClr val="0070C0"/>
                            </a:solidFill>
                          </a:rPr>
                          <m:t>+</m:t>
                        </m:r>
                        <m:sSubSup>
                          <m:sSubSupPr>
                            <m:ctrlPr>
                              <a:rPr lang="en-US" b="1" i="1">
                                <a:solidFill>
                                  <a:srgbClr val="0070C0"/>
                                </a:solidFill>
                                <a:latin typeface="Cambria Math" panose="02040503050406030204" pitchFamily="18" charset="0"/>
                              </a:rPr>
                            </m:ctrlPr>
                          </m:sSubSupPr>
                          <m:e>
                            <m:r>
                              <a:rPr lang="en-US" b="1" i="1">
                                <a:solidFill>
                                  <a:srgbClr val="0070C0"/>
                                </a:solidFill>
                                <a:latin typeface="Cambria Math" panose="02040503050406030204" pitchFamily="18" charset="0"/>
                              </a:rPr>
                              <m:t>𝒘</m:t>
                            </m:r>
                          </m:e>
                          <m:sub>
                            <m:r>
                              <a:rPr lang="en-US" b="1" i="1" smtClean="0">
                                <a:solidFill>
                                  <a:srgbClr val="0070C0"/>
                                </a:solidFill>
                                <a:latin typeface="Cambria Math" panose="02040503050406030204" pitchFamily="18" charset="0"/>
                              </a:rPr>
                              <m:t>𝑩</m:t>
                            </m:r>
                          </m:sub>
                          <m:sup>
                            <m:r>
                              <a:rPr lang="en-US" b="1" i="1">
                                <a:solidFill>
                                  <a:srgbClr val="0070C0"/>
                                </a:solidFill>
                                <a:latin typeface="Cambria Math" panose="02040503050406030204" pitchFamily="18" charset="0"/>
                              </a:rPr>
                              <m:t>𝟐</m:t>
                            </m:r>
                          </m:sup>
                        </m:sSubSup>
                        <m:sSubSup>
                          <m:sSubSupPr>
                            <m:ctrlPr>
                              <a:rPr lang="en-US" b="1" i="1">
                                <a:solidFill>
                                  <a:srgbClr val="0070C0"/>
                                </a:solidFill>
                                <a:latin typeface="Cambria Math" panose="02040503050406030204" pitchFamily="18" charset="0"/>
                              </a:rPr>
                            </m:ctrlPr>
                          </m:sSubSupPr>
                          <m:e>
                            <m:r>
                              <a:rPr lang="en-US" b="1" i="1">
                                <a:solidFill>
                                  <a:srgbClr val="0070C0"/>
                                </a:solidFill>
                                <a:latin typeface="Cambria Math" panose="02040503050406030204" pitchFamily="18" charset="0"/>
                              </a:rPr>
                              <m:t>𝝈</m:t>
                            </m:r>
                          </m:e>
                          <m:sub>
                            <m:r>
                              <a:rPr lang="en-US" b="1" i="1" smtClean="0">
                                <a:solidFill>
                                  <a:srgbClr val="0070C0"/>
                                </a:solidFill>
                                <a:latin typeface="Cambria Math" panose="02040503050406030204" pitchFamily="18" charset="0"/>
                              </a:rPr>
                              <m:t>𝑩</m:t>
                            </m:r>
                          </m:sub>
                          <m:sup>
                            <m:r>
                              <a:rPr lang="en-US" b="1" i="1">
                                <a:solidFill>
                                  <a:srgbClr val="0070C0"/>
                                </a:solidFill>
                                <a:latin typeface="Cambria Math" panose="02040503050406030204" pitchFamily="18" charset="0"/>
                              </a:rPr>
                              <m:t>𝟐</m:t>
                            </m:r>
                          </m:sup>
                        </m:sSubSup>
                        <m:r>
                          <a:rPr lang="en-US" b="1" i="1" smtClean="0">
                            <a:solidFill>
                              <a:schemeClr val="tx1">
                                <a:lumMod val="50000"/>
                              </a:schemeClr>
                            </a:solidFill>
                            <a:latin typeface="Cambria Math" panose="02040503050406030204" pitchFamily="18" charset="0"/>
                          </a:rPr>
                          <m:t>+</m:t>
                        </m:r>
                        <m:r>
                          <a:rPr lang="en-US" b="1" i="1" smtClean="0">
                            <a:solidFill>
                              <a:srgbClr val="008000"/>
                            </a:solidFill>
                            <a:latin typeface="Cambria Math" panose="02040503050406030204" pitchFamily="18" charset="0"/>
                          </a:rPr>
                          <m:t>𝟐</m:t>
                        </m:r>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𝒘</m:t>
                            </m:r>
                          </m:e>
                          <m:sub>
                            <m:r>
                              <a:rPr lang="en-US" b="1" i="1" smtClean="0">
                                <a:solidFill>
                                  <a:srgbClr val="008000"/>
                                </a:solidFill>
                                <a:latin typeface="Cambria Math" panose="02040503050406030204" pitchFamily="18" charset="0"/>
                              </a:rPr>
                              <m:t>𝑨</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𝒘</m:t>
                            </m:r>
                          </m:e>
                          <m:sub>
                            <m:r>
                              <a:rPr lang="en-US" b="1" i="1" smtClean="0">
                                <a:solidFill>
                                  <a:srgbClr val="008000"/>
                                </a:solidFill>
                                <a:latin typeface="Cambria Math" panose="02040503050406030204" pitchFamily="18" charset="0"/>
                              </a:rPr>
                              <m:t>𝑩</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𝝈</m:t>
                            </m:r>
                          </m:e>
                          <m:sub>
                            <m:r>
                              <a:rPr lang="en-US" b="1" i="1" smtClean="0">
                                <a:solidFill>
                                  <a:srgbClr val="008000"/>
                                </a:solidFill>
                                <a:latin typeface="Cambria Math" panose="02040503050406030204" pitchFamily="18" charset="0"/>
                              </a:rPr>
                              <m:t>𝑨</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𝝈</m:t>
                            </m:r>
                          </m:e>
                          <m:sub>
                            <m:r>
                              <a:rPr lang="en-US" b="1" i="1" smtClean="0">
                                <a:solidFill>
                                  <a:srgbClr val="008000"/>
                                </a:solidFill>
                                <a:latin typeface="Cambria Math" panose="02040503050406030204" pitchFamily="18" charset="0"/>
                              </a:rPr>
                              <m:t>𝑩</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𝝆</m:t>
                            </m:r>
                          </m:e>
                          <m:sub>
                            <m:r>
                              <a:rPr lang="en-US" b="1" i="1" smtClean="0">
                                <a:solidFill>
                                  <a:srgbClr val="008000"/>
                                </a:solidFill>
                                <a:latin typeface="Cambria Math" panose="02040503050406030204" pitchFamily="18" charset="0"/>
                              </a:rPr>
                              <m:t>𝑨</m:t>
                            </m:r>
                            <m:r>
                              <a:rPr lang="en-US" b="1" i="1">
                                <a:solidFill>
                                  <a:srgbClr val="008000"/>
                                </a:solidFill>
                                <a:latin typeface="Cambria Math" panose="02040503050406030204" pitchFamily="18" charset="0"/>
                              </a:rPr>
                              <m:t>,</m:t>
                            </m:r>
                            <m:r>
                              <a:rPr lang="en-US" b="1" i="1" smtClean="0">
                                <a:solidFill>
                                  <a:srgbClr val="008000"/>
                                </a:solidFill>
                                <a:latin typeface="Cambria Math" panose="02040503050406030204" pitchFamily="18" charset="0"/>
                              </a:rPr>
                              <m:t>𝑩</m:t>
                            </m:r>
                          </m:sub>
                        </m:sSub>
                      </m:e>
                    </m:rad>
                  </m:oMath>
                </a14:m>
                <a:endParaRPr lang="en-US" sz="2200" b="1" i="1" dirty="0">
                  <a:solidFill>
                    <a:srgbClr val="39393B"/>
                  </a:solidFill>
                  <a:latin typeface="Cambria Math" panose="02040503050406030204" pitchFamily="18" charset="0"/>
                </a:endParaRPr>
              </a:p>
              <a:p>
                <a:pPr marL="0" indent="0">
                  <a:buNone/>
                </a:pPr>
                <a:endParaRPr lang="en-US" sz="2200" dirty="0"/>
              </a:p>
              <a:p>
                <a:pPr marL="0" indent="0">
                  <a:spcAft>
                    <a:spcPts val="1200"/>
                  </a:spcAft>
                  <a:buNone/>
                </a:pPr>
                <a:r>
                  <a:rPr lang="en-US" sz="2200" dirty="0">
                    <a:solidFill>
                      <a:srgbClr val="39393B"/>
                    </a:solidFill>
                  </a:rPr>
                  <a:t>If there are three risky assets in the portfolio (A, B, C):</a:t>
                </a:r>
              </a:p>
              <a:p>
                <a:pPr marL="0" indent="0">
                  <a:buNone/>
                </a:pPr>
                <a14:m>
                  <m:oMathPara xmlns:m="http://schemas.openxmlformats.org/officeDocument/2006/math">
                    <m:oMathParaPr>
                      <m:jc m:val="centerGroup"/>
                    </m:oMathParaPr>
                    <m:oMath xmlns:m="http://schemas.openxmlformats.org/officeDocument/2006/math">
                      <m:rad>
                        <m:radPr>
                          <m:degHide m:val="on"/>
                          <m:ctrlPr>
                            <a:rPr lang="en-US" b="1" i="1" smtClean="0">
                              <a:latin typeface="Cambria Math" panose="02040503050406030204" pitchFamily="18" charset="0"/>
                            </a:rPr>
                          </m:ctrlPr>
                        </m:radPr>
                        <m:deg/>
                        <m:e>
                          <m:sSubSup>
                            <m:sSubSupPr>
                              <m:ctrlPr>
                                <a:rPr lang="en-US" b="1" i="1">
                                  <a:latin typeface="Cambria Math" panose="02040503050406030204" pitchFamily="18" charset="0"/>
                                </a:rPr>
                              </m:ctrlPr>
                            </m:sSubSupPr>
                            <m:e>
                              <m:r>
                                <a:rPr lang="en-US" b="1" i="1">
                                  <a:latin typeface="Cambria Math" panose="02040503050406030204" pitchFamily="18" charset="0"/>
                                </a:rPr>
                                <m:t>𝝈</m:t>
                              </m:r>
                            </m:e>
                            <m:sub>
                              <m:r>
                                <a:rPr lang="en-US" b="1" i="1">
                                  <a:latin typeface="Cambria Math" panose="02040503050406030204" pitchFamily="18" charset="0"/>
                                </a:rPr>
                                <m:t>𝒑</m:t>
                              </m:r>
                            </m:sub>
                            <m:sup>
                              <m:r>
                                <a:rPr lang="en-US" b="1" i="1">
                                  <a:latin typeface="Cambria Math" panose="02040503050406030204" pitchFamily="18" charset="0"/>
                                </a:rPr>
                                <m:t>𝟐</m:t>
                              </m:r>
                            </m:sup>
                          </m:sSubSup>
                        </m:e>
                      </m:rad>
                      <m:r>
                        <a:rPr lang="en-US" b="1" i="1">
                          <a:latin typeface="Cambria Math" panose="02040503050406030204" pitchFamily="18" charset="0"/>
                        </a:rPr>
                        <m:t>=</m:t>
                      </m:r>
                      <m:rad>
                        <m:radPr>
                          <m:degHide m:val="on"/>
                          <m:ctrlPr>
                            <a:rPr lang="en-US" b="1" i="1" smtClean="0">
                              <a:latin typeface="Cambria Math" panose="02040503050406030204" pitchFamily="18" charset="0"/>
                            </a:rPr>
                          </m:ctrlPr>
                        </m:radPr>
                        <m:deg/>
                        <m:e>
                          <m:sSubSup>
                            <m:sSubSupPr>
                              <m:ctrlPr>
                                <a:rPr lang="en-US" b="1" i="1" smtClean="0">
                                  <a:solidFill>
                                    <a:srgbClr val="0065B0"/>
                                  </a:solidFill>
                                  <a:latin typeface="Cambria Math" panose="02040503050406030204" pitchFamily="18" charset="0"/>
                                </a:rPr>
                              </m:ctrlPr>
                            </m:sSubSupPr>
                            <m:e>
                              <m:r>
                                <a:rPr lang="en-US" b="1" i="1">
                                  <a:solidFill>
                                    <a:srgbClr val="0065B0"/>
                                  </a:solidFill>
                                  <a:latin typeface="Cambria Math" panose="02040503050406030204" pitchFamily="18" charset="0"/>
                                </a:rPr>
                                <m:t>𝒘</m:t>
                              </m:r>
                            </m:e>
                            <m:sub>
                              <m:r>
                                <a:rPr lang="en-US" b="1" i="1">
                                  <a:solidFill>
                                    <a:srgbClr val="0065B0"/>
                                  </a:solidFill>
                                  <a:latin typeface="Cambria Math" panose="02040503050406030204" pitchFamily="18" charset="0"/>
                                </a:rPr>
                                <m:t>𝑨</m:t>
                              </m:r>
                            </m:sub>
                            <m:sup>
                              <m:r>
                                <a:rPr lang="en-US" b="1" i="1">
                                  <a:solidFill>
                                    <a:srgbClr val="0065B0"/>
                                  </a:solidFill>
                                  <a:latin typeface="Cambria Math" panose="02040503050406030204" pitchFamily="18" charset="0"/>
                                </a:rPr>
                                <m:t>𝟐</m:t>
                              </m:r>
                            </m:sup>
                          </m:sSubSup>
                          <m:sSubSup>
                            <m:sSubSupPr>
                              <m:ctrlPr>
                                <a:rPr lang="en-US" b="1" i="1">
                                  <a:solidFill>
                                    <a:srgbClr val="0065B0"/>
                                  </a:solidFill>
                                  <a:latin typeface="Cambria Math" panose="02040503050406030204" pitchFamily="18" charset="0"/>
                                </a:rPr>
                              </m:ctrlPr>
                            </m:sSubSupPr>
                            <m:e>
                              <m:r>
                                <a:rPr lang="en-US" b="1" i="1">
                                  <a:solidFill>
                                    <a:srgbClr val="0065B0"/>
                                  </a:solidFill>
                                  <a:latin typeface="Cambria Math" panose="02040503050406030204" pitchFamily="18" charset="0"/>
                                </a:rPr>
                                <m:t>𝝈</m:t>
                              </m:r>
                            </m:e>
                            <m:sub>
                              <m:r>
                                <a:rPr lang="en-US" b="1" i="1">
                                  <a:solidFill>
                                    <a:srgbClr val="0065B0"/>
                                  </a:solidFill>
                                  <a:latin typeface="Cambria Math" panose="02040503050406030204" pitchFamily="18" charset="0"/>
                                </a:rPr>
                                <m:t>𝑨</m:t>
                              </m:r>
                            </m:sub>
                            <m:sup>
                              <m:r>
                                <a:rPr lang="en-US" b="1" i="1">
                                  <a:solidFill>
                                    <a:srgbClr val="0065B0"/>
                                  </a:solidFill>
                                  <a:latin typeface="Cambria Math" panose="02040503050406030204" pitchFamily="18" charset="0"/>
                                </a:rPr>
                                <m:t>𝟐</m:t>
                              </m:r>
                            </m:sup>
                          </m:sSubSup>
                          <m:r>
                            <a:rPr lang="en-US" b="1" i="1">
                              <a:solidFill>
                                <a:srgbClr val="0065B0"/>
                              </a:solidFill>
                              <a:latin typeface="Cambria Math" panose="02040503050406030204" pitchFamily="18" charset="0"/>
                            </a:rPr>
                            <m:t>+</m:t>
                          </m:r>
                          <m:sSubSup>
                            <m:sSubSupPr>
                              <m:ctrlPr>
                                <a:rPr lang="en-US" b="1" i="1">
                                  <a:solidFill>
                                    <a:srgbClr val="0065B0"/>
                                  </a:solidFill>
                                  <a:latin typeface="Cambria Math" panose="02040503050406030204" pitchFamily="18" charset="0"/>
                                </a:rPr>
                              </m:ctrlPr>
                            </m:sSubSupPr>
                            <m:e>
                              <m:r>
                                <a:rPr lang="en-US" b="1" i="1">
                                  <a:solidFill>
                                    <a:srgbClr val="0065B0"/>
                                  </a:solidFill>
                                  <a:latin typeface="Cambria Math" panose="02040503050406030204" pitchFamily="18" charset="0"/>
                                </a:rPr>
                                <m:t>𝒘</m:t>
                              </m:r>
                            </m:e>
                            <m:sub>
                              <m:r>
                                <a:rPr lang="en-US" b="1" i="1">
                                  <a:solidFill>
                                    <a:srgbClr val="0065B0"/>
                                  </a:solidFill>
                                  <a:latin typeface="Cambria Math" panose="02040503050406030204" pitchFamily="18" charset="0"/>
                                </a:rPr>
                                <m:t>𝑩</m:t>
                              </m:r>
                            </m:sub>
                            <m:sup>
                              <m:r>
                                <a:rPr lang="en-US" b="1" i="1">
                                  <a:solidFill>
                                    <a:srgbClr val="0065B0"/>
                                  </a:solidFill>
                                  <a:latin typeface="Cambria Math" panose="02040503050406030204" pitchFamily="18" charset="0"/>
                                </a:rPr>
                                <m:t>𝟐</m:t>
                              </m:r>
                            </m:sup>
                          </m:sSubSup>
                          <m:sSubSup>
                            <m:sSubSupPr>
                              <m:ctrlPr>
                                <a:rPr lang="en-US" b="1" i="1">
                                  <a:solidFill>
                                    <a:srgbClr val="0065B0"/>
                                  </a:solidFill>
                                  <a:latin typeface="Cambria Math" panose="02040503050406030204" pitchFamily="18" charset="0"/>
                                </a:rPr>
                              </m:ctrlPr>
                            </m:sSubSupPr>
                            <m:e>
                              <m:r>
                                <a:rPr lang="en-US" b="1" i="1">
                                  <a:solidFill>
                                    <a:srgbClr val="0065B0"/>
                                  </a:solidFill>
                                  <a:latin typeface="Cambria Math" panose="02040503050406030204" pitchFamily="18" charset="0"/>
                                </a:rPr>
                                <m:t>𝝈</m:t>
                              </m:r>
                            </m:e>
                            <m:sub>
                              <m:r>
                                <a:rPr lang="en-US" b="1" i="1">
                                  <a:solidFill>
                                    <a:srgbClr val="0065B0"/>
                                  </a:solidFill>
                                  <a:latin typeface="Cambria Math" panose="02040503050406030204" pitchFamily="18" charset="0"/>
                                </a:rPr>
                                <m:t>𝑩</m:t>
                              </m:r>
                            </m:sub>
                            <m:sup>
                              <m:r>
                                <a:rPr lang="en-US" b="1" i="1">
                                  <a:solidFill>
                                    <a:srgbClr val="0065B0"/>
                                  </a:solidFill>
                                  <a:latin typeface="Cambria Math" panose="02040503050406030204" pitchFamily="18" charset="0"/>
                                </a:rPr>
                                <m:t>𝟐</m:t>
                              </m:r>
                            </m:sup>
                          </m:sSubSup>
                          <m:r>
                            <a:rPr lang="en-US" b="1" i="1">
                              <a:solidFill>
                                <a:srgbClr val="0065B0"/>
                              </a:solidFill>
                              <a:latin typeface="Cambria Math" panose="02040503050406030204" pitchFamily="18" charset="0"/>
                            </a:rPr>
                            <m:t>+</m:t>
                          </m:r>
                          <m:sSubSup>
                            <m:sSubSupPr>
                              <m:ctrlPr>
                                <a:rPr lang="en-US" b="1" i="1">
                                  <a:solidFill>
                                    <a:srgbClr val="0065B0"/>
                                  </a:solidFill>
                                  <a:latin typeface="Cambria Math" panose="02040503050406030204" pitchFamily="18" charset="0"/>
                                </a:rPr>
                              </m:ctrlPr>
                            </m:sSubSupPr>
                            <m:e>
                              <m:r>
                                <a:rPr lang="en-US" b="1" i="1">
                                  <a:solidFill>
                                    <a:srgbClr val="0065B0"/>
                                  </a:solidFill>
                                  <a:latin typeface="Cambria Math" panose="02040503050406030204" pitchFamily="18" charset="0"/>
                                </a:rPr>
                                <m:t>𝒘</m:t>
                              </m:r>
                            </m:e>
                            <m:sub>
                              <m:r>
                                <a:rPr lang="en-US" b="1" i="1">
                                  <a:solidFill>
                                    <a:srgbClr val="0065B0"/>
                                  </a:solidFill>
                                  <a:latin typeface="Cambria Math" panose="02040503050406030204" pitchFamily="18" charset="0"/>
                                </a:rPr>
                                <m:t>𝑪</m:t>
                              </m:r>
                            </m:sub>
                            <m:sup>
                              <m:r>
                                <a:rPr lang="en-US" b="1" i="1">
                                  <a:solidFill>
                                    <a:srgbClr val="0065B0"/>
                                  </a:solidFill>
                                  <a:latin typeface="Cambria Math" panose="02040503050406030204" pitchFamily="18" charset="0"/>
                                </a:rPr>
                                <m:t>𝟐</m:t>
                              </m:r>
                            </m:sup>
                          </m:sSubSup>
                          <m:sSubSup>
                            <m:sSubSupPr>
                              <m:ctrlPr>
                                <a:rPr lang="en-US" b="1" i="1">
                                  <a:solidFill>
                                    <a:srgbClr val="0065B0"/>
                                  </a:solidFill>
                                  <a:latin typeface="Cambria Math" panose="02040503050406030204" pitchFamily="18" charset="0"/>
                                </a:rPr>
                              </m:ctrlPr>
                            </m:sSubSupPr>
                            <m:e>
                              <m:r>
                                <a:rPr lang="en-US" b="1" i="1">
                                  <a:solidFill>
                                    <a:srgbClr val="0065B0"/>
                                  </a:solidFill>
                                  <a:latin typeface="Cambria Math" panose="02040503050406030204" pitchFamily="18" charset="0"/>
                                </a:rPr>
                                <m:t>𝝈</m:t>
                              </m:r>
                            </m:e>
                            <m:sub>
                              <m:r>
                                <a:rPr lang="en-US" b="1" i="1">
                                  <a:solidFill>
                                    <a:srgbClr val="0065B0"/>
                                  </a:solidFill>
                                  <a:latin typeface="Cambria Math" panose="02040503050406030204" pitchFamily="18" charset="0"/>
                                </a:rPr>
                                <m:t>𝑪</m:t>
                              </m:r>
                            </m:sub>
                            <m:sup>
                              <m:r>
                                <a:rPr lang="en-US" b="1" i="1">
                                  <a:solidFill>
                                    <a:srgbClr val="0065B0"/>
                                  </a:solidFill>
                                  <a:latin typeface="Cambria Math" panose="02040503050406030204" pitchFamily="18" charset="0"/>
                                </a:rPr>
                                <m:t>𝟐</m:t>
                              </m:r>
                            </m:sup>
                          </m:sSubSup>
                          <m:r>
                            <a:rPr lang="en-US" b="1" i="1">
                              <a:latin typeface="Cambria Math" panose="02040503050406030204" pitchFamily="18" charset="0"/>
                            </a:rPr>
                            <m:t>+</m:t>
                          </m:r>
                          <m:r>
                            <a:rPr lang="en-US" b="1" i="1" smtClean="0">
                              <a:solidFill>
                                <a:srgbClr val="008000"/>
                              </a:solidFill>
                              <a:latin typeface="Cambria Math" panose="02040503050406030204" pitchFamily="18" charset="0"/>
                            </a:rPr>
                            <m:t>𝟐</m:t>
                          </m:r>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𝒘</m:t>
                              </m:r>
                            </m:e>
                            <m:sub>
                              <m:r>
                                <a:rPr lang="en-US" b="1" i="1">
                                  <a:solidFill>
                                    <a:srgbClr val="008000"/>
                                  </a:solidFill>
                                  <a:latin typeface="Cambria Math" panose="02040503050406030204" pitchFamily="18" charset="0"/>
                                </a:rPr>
                                <m:t>𝑨</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𝒘</m:t>
                              </m:r>
                            </m:e>
                            <m:sub>
                              <m:r>
                                <a:rPr lang="en-US" b="1" i="1">
                                  <a:solidFill>
                                    <a:srgbClr val="008000"/>
                                  </a:solidFill>
                                  <a:latin typeface="Cambria Math" panose="02040503050406030204" pitchFamily="18" charset="0"/>
                                </a:rPr>
                                <m:t>𝑩</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𝝈</m:t>
                              </m:r>
                            </m:e>
                            <m:sub>
                              <m:r>
                                <a:rPr lang="en-US" b="1" i="1">
                                  <a:solidFill>
                                    <a:srgbClr val="008000"/>
                                  </a:solidFill>
                                  <a:latin typeface="Cambria Math" panose="02040503050406030204" pitchFamily="18" charset="0"/>
                                </a:rPr>
                                <m:t>𝑨</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𝝈</m:t>
                              </m:r>
                            </m:e>
                            <m:sub>
                              <m:r>
                                <a:rPr lang="en-US" b="1" i="1">
                                  <a:solidFill>
                                    <a:srgbClr val="008000"/>
                                  </a:solidFill>
                                  <a:latin typeface="Cambria Math" panose="02040503050406030204" pitchFamily="18" charset="0"/>
                                </a:rPr>
                                <m:t>𝑩</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𝝆</m:t>
                              </m:r>
                            </m:e>
                            <m:sub>
                              <m:r>
                                <a:rPr lang="en-US" b="1" i="1">
                                  <a:solidFill>
                                    <a:srgbClr val="008000"/>
                                  </a:solidFill>
                                  <a:latin typeface="Cambria Math" panose="02040503050406030204" pitchFamily="18" charset="0"/>
                                </a:rPr>
                                <m:t>𝑨𝑩</m:t>
                              </m:r>
                            </m:sub>
                          </m:sSub>
                          <m:r>
                            <a:rPr lang="en-US" b="1" i="1">
                              <a:solidFill>
                                <a:srgbClr val="008000"/>
                              </a:solidFill>
                              <a:latin typeface="Cambria Math" panose="02040503050406030204" pitchFamily="18" charset="0"/>
                            </a:rPr>
                            <m:t>+</m:t>
                          </m:r>
                          <m:r>
                            <a:rPr lang="en-US" b="1" i="1">
                              <a:solidFill>
                                <a:srgbClr val="008000"/>
                              </a:solidFill>
                              <a:latin typeface="Cambria Math" panose="02040503050406030204" pitchFamily="18" charset="0"/>
                            </a:rPr>
                            <m:t>𝟐</m:t>
                          </m:r>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𝒘</m:t>
                              </m:r>
                            </m:e>
                            <m:sub>
                              <m:r>
                                <a:rPr lang="en-US" b="1" i="1">
                                  <a:solidFill>
                                    <a:srgbClr val="008000"/>
                                  </a:solidFill>
                                  <a:latin typeface="Cambria Math" panose="02040503050406030204" pitchFamily="18" charset="0"/>
                                </a:rPr>
                                <m:t>𝑨</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𝒘</m:t>
                              </m:r>
                            </m:e>
                            <m:sub>
                              <m:r>
                                <a:rPr lang="en-US" b="1" i="1">
                                  <a:solidFill>
                                    <a:srgbClr val="008000"/>
                                  </a:solidFill>
                                  <a:latin typeface="Cambria Math" panose="02040503050406030204" pitchFamily="18" charset="0"/>
                                </a:rPr>
                                <m:t>𝑪</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𝝈</m:t>
                              </m:r>
                            </m:e>
                            <m:sub>
                              <m:r>
                                <a:rPr lang="en-US" b="1" i="1">
                                  <a:solidFill>
                                    <a:srgbClr val="008000"/>
                                  </a:solidFill>
                                  <a:latin typeface="Cambria Math" panose="02040503050406030204" pitchFamily="18" charset="0"/>
                                </a:rPr>
                                <m:t>𝑨</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𝝈</m:t>
                              </m:r>
                            </m:e>
                            <m:sub>
                              <m:r>
                                <a:rPr lang="en-US" b="1" i="1">
                                  <a:solidFill>
                                    <a:srgbClr val="008000"/>
                                  </a:solidFill>
                                  <a:latin typeface="Cambria Math" panose="02040503050406030204" pitchFamily="18" charset="0"/>
                                </a:rPr>
                                <m:t>𝑪</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𝝆</m:t>
                              </m:r>
                            </m:e>
                            <m:sub>
                              <m:r>
                                <a:rPr lang="en-US" b="1" i="1">
                                  <a:solidFill>
                                    <a:srgbClr val="008000"/>
                                  </a:solidFill>
                                  <a:latin typeface="Cambria Math" panose="02040503050406030204" pitchFamily="18" charset="0"/>
                                </a:rPr>
                                <m:t>𝑨𝑪</m:t>
                              </m:r>
                            </m:sub>
                          </m:sSub>
                          <m:r>
                            <a:rPr lang="en-US" b="1" i="1">
                              <a:solidFill>
                                <a:srgbClr val="008000"/>
                              </a:solidFill>
                              <a:latin typeface="Cambria Math" panose="02040503050406030204" pitchFamily="18" charset="0"/>
                            </a:rPr>
                            <m:t>+</m:t>
                          </m:r>
                          <m:r>
                            <a:rPr lang="en-US" b="1" i="1">
                              <a:solidFill>
                                <a:srgbClr val="008000"/>
                              </a:solidFill>
                              <a:latin typeface="Cambria Math" panose="02040503050406030204" pitchFamily="18" charset="0"/>
                            </a:rPr>
                            <m:t>𝟐</m:t>
                          </m:r>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𝒘</m:t>
                              </m:r>
                            </m:e>
                            <m:sub>
                              <m:r>
                                <a:rPr lang="en-US" b="1" i="1">
                                  <a:solidFill>
                                    <a:srgbClr val="008000"/>
                                  </a:solidFill>
                                  <a:latin typeface="Cambria Math" panose="02040503050406030204" pitchFamily="18" charset="0"/>
                                </a:rPr>
                                <m:t>𝑩</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𝒘</m:t>
                              </m:r>
                            </m:e>
                            <m:sub>
                              <m:r>
                                <a:rPr lang="en-US" b="1" i="1">
                                  <a:solidFill>
                                    <a:srgbClr val="008000"/>
                                  </a:solidFill>
                                  <a:latin typeface="Cambria Math" panose="02040503050406030204" pitchFamily="18" charset="0"/>
                                </a:rPr>
                                <m:t>𝑪</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𝝈</m:t>
                              </m:r>
                            </m:e>
                            <m:sub>
                              <m:r>
                                <a:rPr lang="en-US" b="1" i="1">
                                  <a:solidFill>
                                    <a:srgbClr val="008000"/>
                                  </a:solidFill>
                                  <a:latin typeface="Cambria Math" panose="02040503050406030204" pitchFamily="18" charset="0"/>
                                </a:rPr>
                                <m:t>𝑩</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𝝈</m:t>
                              </m:r>
                            </m:e>
                            <m:sub>
                              <m:r>
                                <a:rPr lang="en-US" b="1" i="1">
                                  <a:solidFill>
                                    <a:srgbClr val="008000"/>
                                  </a:solidFill>
                                  <a:latin typeface="Cambria Math" panose="02040503050406030204" pitchFamily="18" charset="0"/>
                                </a:rPr>
                                <m:t>𝑪</m:t>
                              </m:r>
                            </m:sub>
                          </m:sSub>
                          <m:sSub>
                            <m:sSubPr>
                              <m:ctrlPr>
                                <a:rPr lang="en-US" b="1" i="1">
                                  <a:solidFill>
                                    <a:srgbClr val="008000"/>
                                  </a:solidFill>
                                  <a:latin typeface="Cambria Math" panose="02040503050406030204" pitchFamily="18" charset="0"/>
                                </a:rPr>
                              </m:ctrlPr>
                            </m:sSubPr>
                            <m:e>
                              <m:r>
                                <a:rPr lang="en-US" b="1" i="1">
                                  <a:solidFill>
                                    <a:srgbClr val="008000"/>
                                  </a:solidFill>
                                  <a:latin typeface="Cambria Math" panose="02040503050406030204" pitchFamily="18" charset="0"/>
                                </a:rPr>
                                <m:t>𝝆</m:t>
                              </m:r>
                            </m:e>
                            <m:sub>
                              <m:r>
                                <a:rPr lang="en-US" b="1" i="1">
                                  <a:solidFill>
                                    <a:srgbClr val="008000"/>
                                  </a:solidFill>
                                  <a:latin typeface="Cambria Math" panose="02040503050406030204" pitchFamily="18" charset="0"/>
                                </a:rPr>
                                <m:t>𝑩𝑪</m:t>
                              </m:r>
                            </m:sub>
                          </m:sSub>
                        </m:e>
                      </m:rad>
                    </m:oMath>
                  </m:oMathPara>
                </a14:m>
                <a:endParaRPr lang="en-US" dirty="0"/>
              </a:p>
              <a:p>
                <a:pPr marL="0" indent="0">
                  <a:buNone/>
                </a:pPr>
                <a:endParaRPr lang="en-US" sz="2200" i="1" dirty="0">
                  <a:solidFill>
                    <a:srgbClr val="39393B"/>
                  </a:solidFill>
                  <a:latin typeface="Cambria Math" panose="02040503050406030204" pitchFamily="18" charset="0"/>
                </a:endParaRPr>
              </a:p>
              <a:p>
                <a:pPr marL="0" indent="0">
                  <a:spcAft>
                    <a:spcPts val="1200"/>
                  </a:spcAft>
                  <a:buNone/>
                </a:pPr>
                <a:r>
                  <a:rPr lang="en-US" sz="2200" dirty="0">
                    <a:solidFill>
                      <a:srgbClr val="39393B"/>
                    </a:solidFill>
                  </a:rPr>
                  <a:t>If there are five risky assets in the portfolio (A, B, C, D, E):</a:t>
                </a:r>
                <a:endParaRPr lang="en-US" i="1" dirty="0">
                  <a:solidFill>
                    <a:srgbClr val="39393B"/>
                  </a:solidFill>
                  <a:latin typeface="Cambria Math" panose="02040503050406030204" pitchFamily="18" charset="0"/>
                </a:endParaRPr>
              </a:p>
              <a:p>
                <a:pPr marL="0" indent="0">
                  <a:buNone/>
                </a:pPr>
                <a:r>
                  <a:rPr lang="en-US" sz="1800" b="1" dirty="0">
                    <a:effectLst/>
                    <a:latin typeface="Times New Roman" panose="02020603050405020304" pitchFamily="18" charset="0"/>
                    <a:ea typeface="Times New Roman" panose="02020603050405020304" pitchFamily="18" charset="0"/>
                  </a:rPr>
                  <a:t> </a:t>
                </a:r>
                <a14:m>
                  <m:oMath xmlns:m="http://schemas.openxmlformats.org/officeDocument/2006/math">
                    <m:rad>
                      <m:radPr>
                        <m:degHide m:val="on"/>
                        <m:ctrlPr>
                          <a:rPr lang="en-US" sz="1800" b="1" i="1" smtClean="0">
                            <a:effectLst/>
                            <a:latin typeface="Cambria Math" panose="02040503050406030204" pitchFamily="18" charset="0"/>
                          </a:rPr>
                        </m:ctrlPr>
                      </m:radPr>
                      <m:deg/>
                      <m:e>
                        <m:sSubSup>
                          <m:sSubSupPr>
                            <m:ctrlPr>
                              <a:rPr lang="en-US" sz="1800" b="1" i="1">
                                <a:latin typeface="Cambria Math" panose="02040503050406030204" pitchFamily="18" charset="0"/>
                                <a:ea typeface="Times New Roman" panose="02020603050405020304" pitchFamily="18" charset="0"/>
                              </a:rPr>
                            </m:ctrlPr>
                          </m:sSubSupPr>
                          <m:e>
                            <m:r>
                              <a:rPr lang="en-US" sz="1800" b="1" i="1">
                                <a:latin typeface="Cambria Math" panose="02040503050406030204" pitchFamily="18" charset="0"/>
                                <a:ea typeface="Times New Roman" panose="02020603050405020304" pitchFamily="18" charset="0"/>
                              </a:rPr>
                              <m:t>𝝈</m:t>
                            </m:r>
                          </m:e>
                          <m:sub>
                            <m:r>
                              <a:rPr lang="en-US" sz="1800" b="1" i="1">
                                <a:latin typeface="Cambria Math" panose="02040503050406030204" pitchFamily="18" charset="0"/>
                                <a:ea typeface="Times New Roman" panose="02020603050405020304" pitchFamily="18" charset="0"/>
                              </a:rPr>
                              <m:t>𝒑</m:t>
                            </m:r>
                          </m:sub>
                          <m:sup>
                            <m:r>
                              <a:rPr lang="en-US" sz="1800" b="1" i="1">
                                <a:latin typeface="Cambria Math" panose="02040503050406030204" pitchFamily="18" charset="0"/>
                                <a:ea typeface="Times New Roman" panose="02020603050405020304" pitchFamily="18" charset="0"/>
                              </a:rPr>
                              <m:t>𝟐</m:t>
                            </m:r>
                          </m:sup>
                        </m:sSubSup>
                      </m:e>
                    </m:rad>
                    <m:r>
                      <a:rPr lang="en-US" sz="1800" b="1" i="1">
                        <a:effectLst/>
                        <a:latin typeface="Cambria Math" panose="02040503050406030204" pitchFamily="18" charset="0"/>
                        <a:ea typeface="Times New Roman" panose="02020603050405020304" pitchFamily="18" charset="0"/>
                      </a:rPr>
                      <m:t>=</m:t>
                    </m:r>
                    <m:sSup>
                      <m:sSupPr>
                        <m:ctrlPr>
                          <a:rPr lang="en-US" sz="1800" b="1" i="1" smtClean="0">
                            <a:effectLst/>
                            <a:latin typeface="Cambria Math" panose="02040503050406030204" pitchFamily="18" charset="0"/>
                          </a:rPr>
                        </m:ctrlPr>
                      </m:sSupPr>
                      <m:e>
                        <m:d>
                          <m:dPr>
                            <m:ctrlPr>
                              <a:rPr lang="en-US" sz="1800" b="1" i="1">
                                <a:latin typeface="Cambria Math" panose="02040503050406030204" pitchFamily="18" charset="0"/>
                              </a:rPr>
                            </m:ctrlPr>
                          </m:dPr>
                          <m:e>
                            <m:sSubSup>
                              <m:sSubSupPr>
                                <m:ctrlPr>
                                  <a:rPr lang="en-US" sz="1800" b="1" i="1" smtClean="0">
                                    <a:solidFill>
                                      <a:srgbClr val="00589A"/>
                                    </a:solidFill>
                                    <a:latin typeface="Cambria Math" panose="02040503050406030204" pitchFamily="18" charset="0"/>
                                    <a:ea typeface="Times New Roman" panose="02020603050405020304" pitchFamily="18" charset="0"/>
                                  </a:rPr>
                                </m:ctrlPr>
                              </m:sSubSupPr>
                              <m:e>
                                <m:r>
                                  <a:rPr lang="en-US" sz="1800" b="1" i="1">
                                    <a:solidFill>
                                      <a:srgbClr val="00589A"/>
                                    </a:solidFill>
                                    <a:latin typeface="Cambria Math" panose="02040503050406030204" pitchFamily="18" charset="0"/>
                                    <a:ea typeface="Times New Roman" panose="02020603050405020304" pitchFamily="18" charset="0"/>
                                  </a:rPr>
                                  <m:t>𝒘</m:t>
                                </m:r>
                              </m:e>
                              <m:sub>
                                <m:r>
                                  <a:rPr lang="en-US" sz="1800" b="1" i="1">
                                    <a:solidFill>
                                      <a:srgbClr val="00589A"/>
                                    </a:solidFill>
                                    <a:latin typeface="Cambria Math" panose="02040503050406030204" pitchFamily="18" charset="0"/>
                                    <a:ea typeface="Times New Roman" panose="02020603050405020304" pitchFamily="18" charset="0"/>
                                  </a:rPr>
                                  <m:t>𝑨</m:t>
                                </m:r>
                              </m:sub>
                              <m:sup>
                                <m:r>
                                  <a:rPr lang="en-US" sz="1800" b="1" i="1">
                                    <a:solidFill>
                                      <a:srgbClr val="00589A"/>
                                    </a:solidFill>
                                    <a:latin typeface="Cambria Math" panose="02040503050406030204" pitchFamily="18" charset="0"/>
                                    <a:ea typeface="Times New Roman" panose="02020603050405020304" pitchFamily="18" charset="0"/>
                                  </a:rPr>
                                  <m:t>𝟐</m:t>
                                </m:r>
                              </m:sup>
                            </m:sSubSup>
                            <m:sSubSup>
                              <m:sSubSupPr>
                                <m:ctrlPr>
                                  <a:rPr lang="en-US" sz="1800" b="1" i="1">
                                    <a:solidFill>
                                      <a:srgbClr val="00589A"/>
                                    </a:solidFill>
                                    <a:latin typeface="Cambria Math" panose="02040503050406030204" pitchFamily="18" charset="0"/>
                                    <a:ea typeface="Times New Roman" panose="02020603050405020304" pitchFamily="18" charset="0"/>
                                  </a:rPr>
                                </m:ctrlPr>
                              </m:sSubSupPr>
                              <m:e>
                                <m:r>
                                  <a:rPr lang="en-US" sz="1800" b="1" i="1">
                                    <a:solidFill>
                                      <a:srgbClr val="00589A"/>
                                    </a:solidFill>
                                    <a:latin typeface="Cambria Math" panose="02040503050406030204" pitchFamily="18" charset="0"/>
                                    <a:ea typeface="Times New Roman" panose="02020603050405020304" pitchFamily="18" charset="0"/>
                                  </a:rPr>
                                  <m:t>𝝈</m:t>
                                </m:r>
                              </m:e>
                              <m:sub>
                                <m:r>
                                  <a:rPr lang="en-US" sz="1800" b="1" i="1">
                                    <a:solidFill>
                                      <a:srgbClr val="00589A"/>
                                    </a:solidFill>
                                    <a:latin typeface="Cambria Math" panose="02040503050406030204" pitchFamily="18" charset="0"/>
                                    <a:ea typeface="Times New Roman" panose="02020603050405020304" pitchFamily="18" charset="0"/>
                                  </a:rPr>
                                  <m:t>𝑨</m:t>
                                </m:r>
                              </m:sub>
                              <m:sup>
                                <m:r>
                                  <a:rPr lang="en-US" sz="1800" b="1" i="1">
                                    <a:solidFill>
                                      <a:srgbClr val="00589A"/>
                                    </a:solidFill>
                                    <a:latin typeface="Cambria Math" panose="02040503050406030204" pitchFamily="18" charset="0"/>
                                    <a:ea typeface="Times New Roman" panose="02020603050405020304" pitchFamily="18" charset="0"/>
                                  </a:rPr>
                                  <m:t>𝟐</m:t>
                                </m:r>
                              </m:sup>
                            </m:sSubSup>
                            <m:r>
                              <a:rPr lang="en-US" sz="1800" b="1" i="1">
                                <a:solidFill>
                                  <a:srgbClr val="00589A"/>
                                </a:solidFill>
                                <a:latin typeface="Cambria Math" panose="02040503050406030204" pitchFamily="18" charset="0"/>
                                <a:ea typeface="Times New Roman" panose="02020603050405020304" pitchFamily="18" charset="0"/>
                              </a:rPr>
                              <m:t>+</m:t>
                            </m:r>
                            <m:sSubSup>
                              <m:sSubSupPr>
                                <m:ctrlPr>
                                  <a:rPr lang="en-US" sz="1800" b="1" i="1">
                                    <a:solidFill>
                                      <a:srgbClr val="00589A"/>
                                    </a:solidFill>
                                    <a:latin typeface="Cambria Math" panose="02040503050406030204" pitchFamily="18" charset="0"/>
                                    <a:ea typeface="Times New Roman" panose="02020603050405020304" pitchFamily="18" charset="0"/>
                                  </a:rPr>
                                </m:ctrlPr>
                              </m:sSubSupPr>
                              <m:e>
                                <m:r>
                                  <a:rPr lang="en-US" sz="1800" b="1" i="1">
                                    <a:solidFill>
                                      <a:srgbClr val="00589A"/>
                                    </a:solidFill>
                                    <a:latin typeface="Cambria Math" panose="02040503050406030204" pitchFamily="18" charset="0"/>
                                    <a:ea typeface="Times New Roman" panose="02020603050405020304" pitchFamily="18" charset="0"/>
                                  </a:rPr>
                                  <m:t>𝒘</m:t>
                                </m:r>
                              </m:e>
                              <m:sub>
                                <m:r>
                                  <a:rPr lang="en-US" sz="1800" b="1" i="1">
                                    <a:solidFill>
                                      <a:srgbClr val="00589A"/>
                                    </a:solidFill>
                                    <a:latin typeface="Cambria Math" panose="02040503050406030204" pitchFamily="18" charset="0"/>
                                    <a:ea typeface="Times New Roman" panose="02020603050405020304" pitchFamily="18" charset="0"/>
                                  </a:rPr>
                                  <m:t>𝑩</m:t>
                                </m:r>
                              </m:sub>
                              <m:sup>
                                <m:r>
                                  <a:rPr lang="en-US" sz="1800" b="1" i="1">
                                    <a:solidFill>
                                      <a:srgbClr val="00589A"/>
                                    </a:solidFill>
                                    <a:latin typeface="Cambria Math" panose="02040503050406030204" pitchFamily="18" charset="0"/>
                                    <a:ea typeface="Times New Roman" panose="02020603050405020304" pitchFamily="18" charset="0"/>
                                  </a:rPr>
                                  <m:t>𝟐</m:t>
                                </m:r>
                              </m:sup>
                            </m:sSubSup>
                            <m:sSubSup>
                              <m:sSubSupPr>
                                <m:ctrlPr>
                                  <a:rPr lang="en-US" sz="1800" b="1" i="1">
                                    <a:solidFill>
                                      <a:srgbClr val="00589A"/>
                                    </a:solidFill>
                                    <a:latin typeface="Cambria Math" panose="02040503050406030204" pitchFamily="18" charset="0"/>
                                    <a:ea typeface="Times New Roman" panose="02020603050405020304" pitchFamily="18" charset="0"/>
                                  </a:rPr>
                                </m:ctrlPr>
                              </m:sSubSupPr>
                              <m:e>
                                <m:r>
                                  <a:rPr lang="en-US" sz="1800" b="1" i="1">
                                    <a:solidFill>
                                      <a:srgbClr val="00589A"/>
                                    </a:solidFill>
                                    <a:latin typeface="Cambria Math" panose="02040503050406030204" pitchFamily="18" charset="0"/>
                                    <a:ea typeface="Times New Roman" panose="02020603050405020304" pitchFamily="18" charset="0"/>
                                  </a:rPr>
                                  <m:t>𝝈</m:t>
                                </m:r>
                              </m:e>
                              <m:sub>
                                <m:r>
                                  <a:rPr lang="en-US" sz="1800" b="1" i="1">
                                    <a:solidFill>
                                      <a:srgbClr val="00589A"/>
                                    </a:solidFill>
                                    <a:latin typeface="Cambria Math" panose="02040503050406030204" pitchFamily="18" charset="0"/>
                                    <a:ea typeface="Times New Roman" panose="02020603050405020304" pitchFamily="18" charset="0"/>
                                  </a:rPr>
                                  <m:t>𝑩</m:t>
                                </m:r>
                              </m:sub>
                              <m:sup>
                                <m:r>
                                  <a:rPr lang="en-US" sz="1800" b="1" i="1">
                                    <a:solidFill>
                                      <a:srgbClr val="00589A"/>
                                    </a:solidFill>
                                    <a:latin typeface="Cambria Math" panose="02040503050406030204" pitchFamily="18" charset="0"/>
                                    <a:ea typeface="Times New Roman" panose="02020603050405020304" pitchFamily="18" charset="0"/>
                                  </a:rPr>
                                  <m:t>𝟐</m:t>
                                </m:r>
                              </m:sup>
                            </m:sSubSup>
                            <m:r>
                              <a:rPr lang="en-US" sz="1800" b="1" i="1">
                                <a:solidFill>
                                  <a:srgbClr val="00589A"/>
                                </a:solidFill>
                                <a:latin typeface="Cambria Math" panose="02040503050406030204" pitchFamily="18" charset="0"/>
                                <a:ea typeface="Times New Roman" panose="02020603050405020304" pitchFamily="18" charset="0"/>
                              </a:rPr>
                              <m:t>+</m:t>
                            </m:r>
                            <m:sSubSup>
                              <m:sSubSupPr>
                                <m:ctrlPr>
                                  <a:rPr lang="en-US" sz="1800" b="1" i="1">
                                    <a:solidFill>
                                      <a:srgbClr val="00589A"/>
                                    </a:solidFill>
                                    <a:latin typeface="Cambria Math" panose="02040503050406030204" pitchFamily="18" charset="0"/>
                                    <a:ea typeface="Times New Roman" panose="02020603050405020304" pitchFamily="18" charset="0"/>
                                  </a:rPr>
                                </m:ctrlPr>
                              </m:sSubSupPr>
                              <m:e>
                                <m:r>
                                  <a:rPr lang="en-US" sz="1800" b="1" i="1">
                                    <a:solidFill>
                                      <a:srgbClr val="00589A"/>
                                    </a:solidFill>
                                    <a:latin typeface="Cambria Math" panose="02040503050406030204" pitchFamily="18" charset="0"/>
                                    <a:ea typeface="Times New Roman" panose="02020603050405020304" pitchFamily="18" charset="0"/>
                                  </a:rPr>
                                  <m:t>𝒘</m:t>
                                </m:r>
                              </m:e>
                              <m:sub>
                                <m:r>
                                  <a:rPr lang="en-US" sz="1800" b="1" i="1">
                                    <a:solidFill>
                                      <a:srgbClr val="00589A"/>
                                    </a:solidFill>
                                    <a:latin typeface="Cambria Math" panose="02040503050406030204" pitchFamily="18" charset="0"/>
                                    <a:ea typeface="Times New Roman" panose="02020603050405020304" pitchFamily="18" charset="0"/>
                                  </a:rPr>
                                  <m:t>𝑪</m:t>
                                </m:r>
                              </m:sub>
                              <m:sup>
                                <m:r>
                                  <a:rPr lang="en-US" sz="1800" b="1" i="1">
                                    <a:solidFill>
                                      <a:srgbClr val="00589A"/>
                                    </a:solidFill>
                                    <a:latin typeface="Cambria Math" panose="02040503050406030204" pitchFamily="18" charset="0"/>
                                    <a:ea typeface="Times New Roman" panose="02020603050405020304" pitchFamily="18" charset="0"/>
                                  </a:rPr>
                                  <m:t>𝟐</m:t>
                                </m:r>
                              </m:sup>
                            </m:sSubSup>
                            <m:sSubSup>
                              <m:sSubSupPr>
                                <m:ctrlPr>
                                  <a:rPr lang="en-US" sz="1800" b="1" i="1">
                                    <a:solidFill>
                                      <a:srgbClr val="00589A"/>
                                    </a:solidFill>
                                    <a:latin typeface="Cambria Math" panose="02040503050406030204" pitchFamily="18" charset="0"/>
                                    <a:ea typeface="Times New Roman" panose="02020603050405020304" pitchFamily="18" charset="0"/>
                                  </a:rPr>
                                </m:ctrlPr>
                              </m:sSubSupPr>
                              <m:e>
                                <m:r>
                                  <a:rPr lang="en-US" sz="1800" b="1" i="1">
                                    <a:solidFill>
                                      <a:srgbClr val="00589A"/>
                                    </a:solidFill>
                                    <a:latin typeface="Cambria Math" panose="02040503050406030204" pitchFamily="18" charset="0"/>
                                    <a:ea typeface="Times New Roman" panose="02020603050405020304" pitchFamily="18" charset="0"/>
                                  </a:rPr>
                                  <m:t>𝝈</m:t>
                                </m:r>
                              </m:e>
                              <m:sub>
                                <m:r>
                                  <a:rPr lang="en-US" sz="1800" b="1" i="1">
                                    <a:solidFill>
                                      <a:srgbClr val="00589A"/>
                                    </a:solidFill>
                                    <a:latin typeface="Cambria Math" panose="02040503050406030204" pitchFamily="18" charset="0"/>
                                    <a:ea typeface="Times New Roman" panose="02020603050405020304" pitchFamily="18" charset="0"/>
                                  </a:rPr>
                                  <m:t>𝑪</m:t>
                                </m:r>
                              </m:sub>
                              <m:sup>
                                <m:r>
                                  <a:rPr lang="en-US" sz="1800" b="1" i="1">
                                    <a:solidFill>
                                      <a:srgbClr val="00589A"/>
                                    </a:solidFill>
                                    <a:latin typeface="Cambria Math" panose="02040503050406030204" pitchFamily="18" charset="0"/>
                                    <a:ea typeface="Times New Roman" panose="02020603050405020304" pitchFamily="18" charset="0"/>
                                  </a:rPr>
                                  <m:t>𝟐</m:t>
                                </m:r>
                              </m:sup>
                            </m:sSubSup>
                            <m:r>
                              <a:rPr lang="en-US" sz="1800" b="1" i="1">
                                <a:solidFill>
                                  <a:srgbClr val="00589A"/>
                                </a:solidFill>
                                <a:latin typeface="Cambria Math" panose="02040503050406030204" pitchFamily="18" charset="0"/>
                                <a:ea typeface="Times New Roman" panose="02020603050405020304" pitchFamily="18" charset="0"/>
                              </a:rPr>
                              <m:t>+</m:t>
                            </m:r>
                            <m:sSubSup>
                              <m:sSubSupPr>
                                <m:ctrlPr>
                                  <a:rPr lang="en-US" sz="1800" b="1" i="1">
                                    <a:solidFill>
                                      <a:srgbClr val="00589A"/>
                                    </a:solidFill>
                                    <a:latin typeface="Cambria Math" panose="02040503050406030204" pitchFamily="18" charset="0"/>
                                    <a:ea typeface="Times New Roman" panose="02020603050405020304" pitchFamily="18" charset="0"/>
                                  </a:rPr>
                                </m:ctrlPr>
                              </m:sSubSupPr>
                              <m:e>
                                <m:r>
                                  <a:rPr lang="en-US" sz="1800" b="1" i="1">
                                    <a:solidFill>
                                      <a:srgbClr val="00589A"/>
                                    </a:solidFill>
                                    <a:latin typeface="Cambria Math" panose="02040503050406030204" pitchFamily="18" charset="0"/>
                                    <a:ea typeface="Times New Roman" panose="02020603050405020304" pitchFamily="18" charset="0"/>
                                  </a:rPr>
                                  <m:t>𝒘</m:t>
                                </m:r>
                              </m:e>
                              <m:sub>
                                <m:r>
                                  <a:rPr lang="en-US" sz="1800" b="1" i="1">
                                    <a:solidFill>
                                      <a:srgbClr val="00589A"/>
                                    </a:solidFill>
                                    <a:latin typeface="Cambria Math" panose="02040503050406030204" pitchFamily="18" charset="0"/>
                                    <a:ea typeface="Times New Roman" panose="02020603050405020304" pitchFamily="18" charset="0"/>
                                  </a:rPr>
                                  <m:t>𝑫</m:t>
                                </m:r>
                              </m:sub>
                              <m:sup>
                                <m:r>
                                  <a:rPr lang="en-US" sz="1800" b="1" i="1">
                                    <a:solidFill>
                                      <a:srgbClr val="00589A"/>
                                    </a:solidFill>
                                    <a:latin typeface="Cambria Math" panose="02040503050406030204" pitchFamily="18" charset="0"/>
                                    <a:ea typeface="Times New Roman" panose="02020603050405020304" pitchFamily="18" charset="0"/>
                                  </a:rPr>
                                  <m:t>𝟐</m:t>
                                </m:r>
                              </m:sup>
                            </m:sSubSup>
                            <m:sSubSup>
                              <m:sSubSupPr>
                                <m:ctrlPr>
                                  <a:rPr lang="en-US" sz="1800" b="1" i="1">
                                    <a:solidFill>
                                      <a:srgbClr val="00589A"/>
                                    </a:solidFill>
                                    <a:latin typeface="Cambria Math" panose="02040503050406030204" pitchFamily="18" charset="0"/>
                                    <a:ea typeface="Times New Roman" panose="02020603050405020304" pitchFamily="18" charset="0"/>
                                  </a:rPr>
                                </m:ctrlPr>
                              </m:sSubSupPr>
                              <m:e>
                                <m:r>
                                  <a:rPr lang="en-US" sz="1800" b="1" i="1">
                                    <a:solidFill>
                                      <a:srgbClr val="00589A"/>
                                    </a:solidFill>
                                    <a:latin typeface="Cambria Math" panose="02040503050406030204" pitchFamily="18" charset="0"/>
                                    <a:ea typeface="Times New Roman" panose="02020603050405020304" pitchFamily="18" charset="0"/>
                                  </a:rPr>
                                  <m:t>𝝈</m:t>
                                </m:r>
                              </m:e>
                              <m:sub>
                                <m:r>
                                  <a:rPr lang="en-US" sz="1800" b="1" i="1">
                                    <a:solidFill>
                                      <a:srgbClr val="00589A"/>
                                    </a:solidFill>
                                    <a:latin typeface="Cambria Math" panose="02040503050406030204" pitchFamily="18" charset="0"/>
                                    <a:ea typeface="Times New Roman" panose="02020603050405020304" pitchFamily="18" charset="0"/>
                                  </a:rPr>
                                  <m:t>𝑫</m:t>
                                </m:r>
                              </m:sub>
                              <m:sup>
                                <m:r>
                                  <a:rPr lang="en-US" sz="1800" b="1" i="1">
                                    <a:solidFill>
                                      <a:srgbClr val="00589A"/>
                                    </a:solidFill>
                                    <a:latin typeface="Cambria Math" panose="02040503050406030204" pitchFamily="18" charset="0"/>
                                    <a:ea typeface="Times New Roman" panose="02020603050405020304" pitchFamily="18" charset="0"/>
                                  </a:rPr>
                                  <m:t>𝟐</m:t>
                                </m:r>
                              </m:sup>
                            </m:sSubSup>
                            <m:r>
                              <a:rPr lang="en-US" sz="1800" b="1" i="1">
                                <a:solidFill>
                                  <a:srgbClr val="00589A"/>
                                </a:solidFill>
                                <a:latin typeface="Cambria Math" panose="02040503050406030204" pitchFamily="18" charset="0"/>
                                <a:ea typeface="Times New Roman" panose="02020603050405020304" pitchFamily="18" charset="0"/>
                              </a:rPr>
                              <m:t>+</m:t>
                            </m:r>
                            <m:sSubSup>
                              <m:sSubSupPr>
                                <m:ctrlPr>
                                  <a:rPr lang="en-US" sz="1800" b="1" i="1">
                                    <a:solidFill>
                                      <a:srgbClr val="00589A"/>
                                    </a:solidFill>
                                    <a:latin typeface="Cambria Math" panose="02040503050406030204" pitchFamily="18" charset="0"/>
                                    <a:ea typeface="Times New Roman" panose="02020603050405020304" pitchFamily="18" charset="0"/>
                                  </a:rPr>
                                </m:ctrlPr>
                              </m:sSubSupPr>
                              <m:e>
                                <m:r>
                                  <a:rPr lang="en-US" sz="1800" b="1" i="1">
                                    <a:solidFill>
                                      <a:srgbClr val="00589A"/>
                                    </a:solidFill>
                                    <a:latin typeface="Cambria Math" panose="02040503050406030204" pitchFamily="18" charset="0"/>
                                    <a:ea typeface="Times New Roman" panose="02020603050405020304" pitchFamily="18" charset="0"/>
                                  </a:rPr>
                                  <m:t>𝒘</m:t>
                                </m:r>
                              </m:e>
                              <m:sub>
                                <m:r>
                                  <a:rPr lang="en-US" sz="1800" b="1" i="1">
                                    <a:solidFill>
                                      <a:srgbClr val="00589A"/>
                                    </a:solidFill>
                                    <a:latin typeface="Cambria Math" panose="02040503050406030204" pitchFamily="18" charset="0"/>
                                    <a:ea typeface="Times New Roman" panose="02020603050405020304" pitchFamily="18" charset="0"/>
                                  </a:rPr>
                                  <m:t>𝑬</m:t>
                                </m:r>
                              </m:sub>
                              <m:sup>
                                <m:r>
                                  <a:rPr lang="en-US" sz="1800" b="1" i="1">
                                    <a:solidFill>
                                      <a:srgbClr val="00589A"/>
                                    </a:solidFill>
                                    <a:latin typeface="Cambria Math" panose="02040503050406030204" pitchFamily="18" charset="0"/>
                                    <a:ea typeface="Times New Roman" panose="02020603050405020304" pitchFamily="18" charset="0"/>
                                  </a:rPr>
                                  <m:t>𝟐</m:t>
                                </m:r>
                              </m:sup>
                            </m:sSubSup>
                            <m:sSubSup>
                              <m:sSubSupPr>
                                <m:ctrlPr>
                                  <a:rPr lang="en-US" sz="1800" b="1" i="1">
                                    <a:solidFill>
                                      <a:srgbClr val="00589A"/>
                                    </a:solidFill>
                                    <a:latin typeface="Cambria Math" panose="02040503050406030204" pitchFamily="18" charset="0"/>
                                    <a:ea typeface="Times New Roman" panose="02020603050405020304" pitchFamily="18" charset="0"/>
                                  </a:rPr>
                                </m:ctrlPr>
                              </m:sSubSupPr>
                              <m:e>
                                <m:r>
                                  <a:rPr lang="en-US" sz="1800" b="1" i="1">
                                    <a:solidFill>
                                      <a:srgbClr val="00589A"/>
                                    </a:solidFill>
                                    <a:latin typeface="Cambria Math" panose="02040503050406030204" pitchFamily="18" charset="0"/>
                                    <a:ea typeface="Times New Roman" panose="02020603050405020304" pitchFamily="18" charset="0"/>
                                  </a:rPr>
                                  <m:t>𝝈</m:t>
                                </m:r>
                              </m:e>
                              <m:sub>
                                <m:r>
                                  <a:rPr lang="en-US" sz="1800" b="1" i="1">
                                    <a:solidFill>
                                      <a:srgbClr val="00589A"/>
                                    </a:solidFill>
                                    <a:latin typeface="Cambria Math" panose="02040503050406030204" pitchFamily="18" charset="0"/>
                                    <a:ea typeface="Times New Roman" panose="02020603050405020304" pitchFamily="18" charset="0"/>
                                  </a:rPr>
                                  <m:t>𝑬</m:t>
                                </m:r>
                              </m:sub>
                              <m:sup>
                                <m:r>
                                  <a:rPr lang="en-US" sz="1800" b="1" i="1">
                                    <a:solidFill>
                                      <a:srgbClr val="00589A"/>
                                    </a:solidFill>
                                    <a:latin typeface="Cambria Math" panose="02040503050406030204" pitchFamily="18" charset="0"/>
                                    <a:ea typeface="Times New Roman" panose="02020603050405020304" pitchFamily="18" charset="0"/>
                                  </a:rPr>
                                  <m:t>𝟐</m:t>
                                </m:r>
                              </m:sup>
                            </m:sSubSup>
                            <m:r>
                              <a:rPr lang="en-US" sz="1800" b="1" i="1">
                                <a:latin typeface="Cambria Math" panose="02040503050406030204" pitchFamily="18" charset="0"/>
                                <a:ea typeface="Times New Roman" panose="02020603050405020304" pitchFamily="18" charset="0"/>
                              </a:rPr>
                              <m:t>+</m:t>
                            </m:r>
                            <m:r>
                              <a:rPr lang="en-US" sz="1800" b="1" i="1" smtClean="0">
                                <a:solidFill>
                                  <a:srgbClr val="00B050"/>
                                </a:solidFill>
                                <a:latin typeface="Cambria Math" panose="02040503050406030204" pitchFamily="18" charset="0"/>
                                <a:ea typeface="Times New Roman" panose="02020603050405020304" pitchFamily="18" charset="0"/>
                              </a:rPr>
                              <m:t>𝟐</m:t>
                            </m:r>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𝑨</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𝑩</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𝑨</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𝑩</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𝝆</m:t>
                                </m:r>
                              </m:e>
                              <m:sub>
                                <m:r>
                                  <a:rPr lang="en-US" sz="1800" b="1" i="1">
                                    <a:solidFill>
                                      <a:srgbClr val="00B050"/>
                                    </a:solidFill>
                                    <a:latin typeface="Cambria Math" panose="02040503050406030204" pitchFamily="18" charset="0"/>
                                    <a:ea typeface="Times New Roman" panose="02020603050405020304" pitchFamily="18" charset="0"/>
                                  </a:rPr>
                                  <m:t>𝑨𝑩</m:t>
                                </m:r>
                              </m:sub>
                            </m:sSub>
                            <m:r>
                              <a:rPr lang="en-US" sz="1800" b="1" i="1">
                                <a:solidFill>
                                  <a:srgbClr val="00B050"/>
                                </a:solidFill>
                                <a:latin typeface="Cambria Math" panose="02040503050406030204" pitchFamily="18" charset="0"/>
                                <a:ea typeface="Times New Roman" panose="02020603050405020304" pitchFamily="18" charset="0"/>
                              </a:rPr>
                              <m:t>+</m:t>
                            </m:r>
                            <m:r>
                              <a:rPr lang="en-US" sz="1800" b="1" i="1">
                                <a:solidFill>
                                  <a:srgbClr val="00B050"/>
                                </a:solidFill>
                                <a:latin typeface="Cambria Math" panose="02040503050406030204" pitchFamily="18" charset="0"/>
                                <a:ea typeface="Times New Roman" panose="02020603050405020304" pitchFamily="18" charset="0"/>
                              </a:rPr>
                              <m:t>𝟐</m:t>
                            </m:r>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𝑨</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𝑪</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𝑨</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𝑪</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𝝆</m:t>
                                </m:r>
                              </m:e>
                              <m:sub>
                                <m:r>
                                  <a:rPr lang="en-US" sz="1800" b="1" i="1">
                                    <a:solidFill>
                                      <a:srgbClr val="00B050"/>
                                    </a:solidFill>
                                    <a:latin typeface="Cambria Math" panose="02040503050406030204" pitchFamily="18" charset="0"/>
                                    <a:ea typeface="Times New Roman" panose="02020603050405020304" pitchFamily="18" charset="0"/>
                                  </a:rPr>
                                  <m:t>𝑨𝑪</m:t>
                                </m:r>
                              </m:sub>
                            </m:sSub>
                            <m:r>
                              <a:rPr lang="en-US" sz="1800" b="1" i="1">
                                <a:solidFill>
                                  <a:srgbClr val="00B050"/>
                                </a:solidFill>
                                <a:latin typeface="Cambria Math" panose="02040503050406030204" pitchFamily="18" charset="0"/>
                                <a:ea typeface="Times New Roman" panose="02020603050405020304" pitchFamily="18" charset="0"/>
                              </a:rPr>
                              <m:t>+</m:t>
                            </m:r>
                            <m:r>
                              <a:rPr lang="en-US" sz="1800" b="1" i="1">
                                <a:solidFill>
                                  <a:srgbClr val="00B050"/>
                                </a:solidFill>
                                <a:latin typeface="Cambria Math" panose="02040503050406030204" pitchFamily="18" charset="0"/>
                                <a:ea typeface="Times New Roman" panose="02020603050405020304" pitchFamily="18" charset="0"/>
                              </a:rPr>
                              <m:t>𝟐</m:t>
                            </m:r>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𝑨</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𝑫</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𝑨</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𝑫</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𝝆</m:t>
                                </m:r>
                              </m:e>
                              <m:sub>
                                <m:r>
                                  <a:rPr lang="en-US" sz="1800" b="1" i="1">
                                    <a:solidFill>
                                      <a:srgbClr val="00B050"/>
                                    </a:solidFill>
                                    <a:latin typeface="Cambria Math" panose="02040503050406030204" pitchFamily="18" charset="0"/>
                                    <a:ea typeface="Times New Roman" panose="02020603050405020304" pitchFamily="18" charset="0"/>
                                  </a:rPr>
                                  <m:t>𝑨𝑫</m:t>
                                </m:r>
                              </m:sub>
                            </m:sSub>
                            <m:r>
                              <a:rPr lang="en-US" sz="1800" b="1" i="1">
                                <a:solidFill>
                                  <a:srgbClr val="00B050"/>
                                </a:solidFill>
                                <a:latin typeface="Cambria Math" panose="02040503050406030204" pitchFamily="18" charset="0"/>
                                <a:ea typeface="Times New Roman" panose="02020603050405020304" pitchFamily="18" charset="0"/>
                              </a:rPr>
                              <m:t>+</m:t>
                            </m:r>
                            <m:r>
                              <a:rPr lang="en-US" sz="1800" b="1" i="1">
                                <a:solidFill>
                                  <a:srgbClr val="00B050"/>
                                </a:solidFill>
                                <a:latin typeface="Cambria Math" panose="02040503050406030204" pitchFamily="18" charset="0"/>
                                <a:ea typeface="Times New Roman" panose="02020603050405020304" pitchFamily="18" charset="0"/>
                              </a:rPr>
                              <m:t>𝟐</m:t>
                            </m:r>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𝑨</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𝑬</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𝑨</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𝑬</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𝝆</m:t>
                                </m:r>
                              </m:e>
                              <m:sub>
                                <m:r>
                                  <a:rPr lang="en-US" sz="1800" b="1" i="1">
                                    <a:solidFill>
                                      <a:srgbClr val="00B050"/>
                                    </a:solidFill>
                                    <a:latin typeface="Cambria Math" panose="02040503050406030204" pitchFamily="18" charset="0"/>
                                    <a:ea typeface="Times New Roman" panose="02020603050405020304" pitchFamily="18" charset="0"/>
                                  </a:rPr>
                                  <m:t>𝑨𝑬</m:t>
                                </m:r>
                              </m:sub>
                            </m:sSub>
                            <m:r>
                              <a:rPr lang="en-US" sz="1800" b="1" i="1">
                                <a:solidFill>
                                  <a:srgbClr val="00B050"/>
                                </a:solidFill>
                                <a:latin typeface="Cambria Math" panose="02040503050406030204" pitchFamily="18" charset="0"/>
                                <a:ea typeface="Times New Roman" panose="02020603050405020304" pitchFamily="18" charset="0"/>
                              </a:rPr>
                              <m:t>+</m:t>
                            </m:r>
                            <m:r>
                              <a:rPr lang="en-US" sz="1800" b="1" i="1">
                                <a:solidFill>
                                  <a:srgbClr val="00B050"/>
                                </a:solidFill>
                                <a:latin typeface="Cambria Math" panose="02040503050406030204" pitchFamily="18" charset="0"/>
                                <a:ea typeface="Times New Roman" panose="02020603050405020304" pitchFamily="18" charset="0"/>
                              </a:rPr>
                              <m:t>𝟐</m:t>
                            </m:r>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𝑩</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𝑪</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𝑩</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𝑪</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𝝆</m:t>
                                </m:r>
                              </m:e>
                              <m:sub>
                                <m:r>
                                  <a:rPr lang="en-US" sz="1800" b="1" i="1">
                                    <a:solidFill>
                                      <a:srgbClr val="00B050"/>
                                    </a:solidFill>
                                    <a:latin typeface="Cambria Math" panose="02040503050406030204" pitchFamily="18" charset="0"/>
                                    <a:ea typeface="Times New Roman" panose="02020603050405020304" pitchFamily="18" charset="0"/>
                                  </a:rPr>
                                  <m:t>𝑩𝑪</m:t>
                                </m:r>
                              </m:sub>
                            </m:sSub>
                            <m:r>
                              <a:rPr lang="en-US" sz="1800" b="1" i="1">
                                <a:solidFill>
                                  <a:srgbClr val="00B050"/>
                                </a:solidFill>
                                <a:latin typeface="Cambria Math" panose="02040503050406030204" pitchFamily="18" charset="0"/>
                                <a:ea typeface="Times New Roman" panose="02020603050405020304" pitchFamily="18" charset="0"/>
                              </a:rPr>
                              <m:t>+</m:t>
                            </m:r>
                            <m:r>
                              <a:rPr lang="en-US" sz="1800" b="1" i="1">
                                <a:solidFill>
                                  <a:srgbClr val="00B050"/>
                                </a:solidFill>
                                <a:latin typeface="Cambria Math" panose="02040503050406030204" pitchFamily="18" charset="0"/>
                                <a:ea typeface="Times New Roman" panose="02020603050405020304" pitchFamily="18" charset="0"/>
                              </a:rPr>
                              <m:t>𝟐</m:t>
                            </m:r>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𝑩</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𝑫</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𝑩</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𝑫</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𝝆</m:t>
                                </m:r>
                              </m:e>
                              <m:sub>
                                <m:r>
                                  <a:rPr lang="en-US" sz="1800" b="1" i="1">
                                    <a:solidFill>
                                      <a:srgbClr val="00B050"/>
                                    </a:solidFill>
                                    <a:latin typeface="Cambria Math" panose="02040503050406030204" pitchFamily="18" charset="0"/>
                                    <a:ea typeface="Times New Roman" panose="02020603050405020304" pitchFamily="18" charset="0"/>
                                  </a:rPr>
                                  <m:t>𝑩𝑫</m:t>
                                </m:r>
                              </m:sub>
                            </m:sSub>
                            <m:r>
                              <a:rPr lang="en-US" sz="1800" b="1" i="1">
                                <a:solidFill>
                                  <a:srgbClr val="00B050"/>
                                </a:solidFill>
                                <a:latin typeface="Cambria Math" panose="02040503050406030204" pitchFamily="18" charset="0"/>
                                <a:ea typeface="Times New Roman" panose="02020603050405020304" pitchFamily="18" charset="0"/>
                              </a:rPr>
                              <m:t>+</m:t>
                            </m:r>
                            <m:r>
                              <a:rPr lang="en-US" sz="1800" b="1" i="1">
                                <a:solidFill>
                                  <a:srgbClr val="00B050"/>
                                </a:solidFill>
                                <a:latin typeface="Cambria Math" panose="02040503050406030204" pitchFamily="18" charset="0"/>
                                <a:ea typeface="Times New Roman" panose="02020603050405020304" pitchFamily="18" charset="0"/>
                              </a:rPr>
                              <m:t>𝟐</m:t>
                            </m:r>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𝑩</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𝑬</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𝑩</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𝑬</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𝝆</m:t>
                                </m:r>
                              </m:e>
                              <m:sub>
                                <m:r>
                                  <a:rPr lang="en-US" sz="1800" b="1" i="1">
                                    <a:solidFill>
                                      <a:srgbClr val="00B050"/>
                                    </a:solidFill>
                                    <a:latin typeface="Cambria Math" panose="02040503050406030204" pitchFamily="18" charset="0"/>
                                    <a:ea typeface="Times New Roman" panose="02020603050405020304" pitchFamily="18" charset="0"/>
                                  </a:rPr>
                                  <m:t>𝑩𝑬</m:t>
                                </m:r>
                              </m:sub>
                            </m:sSub>
                            <m:r>
                              <a:rPr lang="en-US" sz="1800" b="1" i="1">
                                <a:solidFill>
                                  <a:srgbClr val="00B050"/>
                                </a:solidFill>
                                <a:latin typeface="Cambria Math" panose="02040503050406030204" pitchFamily="18" charset="0"/>
                                <a:ea typeface="Times New Roman" panose="02020603050405020304" pitchFamily="18" charset="0"/>
                              </a:rPr>
                              <m:t>+</m:t>
                            </m:r>
                            <m:r>
                              <a:rPr lang="en-US" sz="1800" b="1" i="1">
                                <a:solidFill>
                                  <a:srgbClr val="00B050"/>
                                </a:solidFill>
                                <a:latin typeface="Cambria Math" panose="02040503050406030204" pitchFamily="18" charset="0"/>
                                <a:ea typeface="Times New Roman" panose="02020603050405020304" pitchFamily="18" charset="0"/>
                              </a:rPr>
                              <m:t>𝟐</m:t>
                            </m:r>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𝑪</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𝑫</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𝑪</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𝑫</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𝝆</m:t>
                                </m:r>
                              </m:e>
                              <m:sub>
                                <m:r>
                                  <a:rPr lang="en-US" sz="1800" b="1" i="1">
                                    <a:solidFill>
                                      <a:srgbClr val="00B050"/>
                                    </a:solidFill>
                                    <a:latin typeface="Cambria Math" panose="02040503050406030204" pitchFamily="18" charset="0"/>
                                    <a:ea typeface="Times New Roman" panose="02020603050405020304" pitchFamily="18" charset="0"/>
                                  </a:rPr>
                                  <m:t>𝑪𝑫</m:t>
                                </m:r>
                              </m:sub>
                            </m:sSub>
                            <m:r>
                              <a:rPr lang="en-US" sz="1800" b="1" i="1">
                                <a:solidFill>
                                  <a:srgbClr val="00B050"/>
                                </a:solidFill>
                                <a:latin typeface="Cambria Math" panose="02040503050406030204" pitchFamily="18" charset="0"/>
                                <a:ea typeface="Times New Roman" panose="02020603050405020304" pitchFamily="18" charset="0"/>
                              </a:rPr>
                              <m:t>+</m:t>
                            </m:r>
                            <m:r>
                              <a:rPr lang="en-US" sz="1800" b="1" i="1">
                                <a:solidFill>
                                  <a:srgbClr val="00B050"/>
                                </a:solidFill>
                                <a:latin typeface="Cambria Math" panose="02040503050406030204" pitchFamily="18" charset="0"/>
                                <a:ea typeface="Times New Roman" panose="02020603050405020304" pitchFamily="18" charset="0"/>
                              </a:rPr>
                              <m:t>𝟐</m:t>
                            </m:r>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𝑪</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𝑬</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𝑪</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𝑬</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𝝆</m:t>
                                </m:r>
                              </m:e>
                              <m:sub>
                                <m:r>
                                  <a:rPr lang="en-US" sz="1800" b="1" i="1">
                                    <a:solidFill>
                                      <a:srgbClr val="00B050"/>
                                    </a:solidFill>
                                    <a:latin typeface="Cambria Math" panose="02040503050406030204" pitchFamily="18" charset="0"/>
                                    <a:ea typeface="Times New Roman" panose="02020603050405020304" pitchFamily="18" charset="0"/>
                                  </a:rPr>
                                  <m:t>𝑪𝑬</m:t>
                                </m:r>
                              </m:sub>
                            </m:sSub>
                            <m:r>
                              <a:rPr lang="en-US" sz="1800" b="1" i="1">
                                <a:solidFill>
                                  <a:srgbClr val="00B050"/>
                                </a:solidFill>
                                <a:latin typeface="Cambria Math" panose="02040503050406030204" pitchFamily="18" charset="0"/>
                                <a:ea typeface="Times New Roman" panose="02020603050405020304" pitchFamily="18" charset="0"/>
                              </a:rPr>
                              <m:t>+</m:t>
                            </m:r>
                            <m:r>
                              <a:rPr lang="en-US" sz="1800" b="1" i="1">
                                <a:solidFill>
                                  <a:srgbClr val="00B050"/>
                                </a:solidFill>
                                <a:latin typeface="Cambria Math" panose="02040503050406030204" pitchFamily="18" charset="0"/>
                                <a:ea typeface="Times New Roman" panose="02020603050405020304" pitchFamily="18" charset="0"/>
                              </a:rPr>
                              <m:t>𝟐</m:t>
                            </m:r>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𝑫</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𝒘</m:t>
                                </m:r>
                              </m:e>
                              <m:sub>
                                <m:r>
                                  <a:rPr lang="en-US" sz="1800" b="1" i="1">
                                    <a:solidFill>
                                      <a:srgbClr val="00B050"/>
                                    </a:solidFill>
                                    <a:latin typeface="Cambria Math" panose="02040503050406030204" pitchFamily="18" charset="0"/>
                                    <a:ea typeface="Times New Roman" panose="02020603050405020304" pitchFamily="18" charset="0"/>
                                  </a:rPr>
                                  <m:t>𝑬</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𝑫</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𝝈</m:t>
                                </m:r>
                              </m:e>
                              <m:sub>
                                <m:r>
                                  <a:rPr lang="en-US" sz="1800" b="1" i="1">
                                    <a:solidFill>
                                      <a:srgbClr val="00B050"/>
                                    </a:solidFill>
                                    <a:latin typeface="Cambria Math" panose="02040503050406030204" pitchFamily="18" charset="0"/>
                                    <a:ea typeface="Times New Roman" panose="02020603050405020304" pitchFamily="18" charset="0"/>
                                  </a:rPr>
                                  <m:t>𝑬</m:t>
                                </m:r>
                              </m:sub>
                            </m:sSub>
                            <m:sSub>
                              <m:sSubPr>
                                <m:ctrlPr>
                                  <a:rPr lang="en-US" sz="1800" b="1" i="1">
                                    <a:solidFill>
                                      <a:srgbClr val="00B050"/>
                                    </a:solidFill>
                                    <a:latin typeface="Cambria Math" panose="02040503050406030204" pitchFamily="18" charset="0"/>
                                    <a:ea typeface="Times New Roman" panose="02020603050405020304" pitchFamily="18" charset="0"/>
                                  </a:rPr>
                                </m:ctrlPr>
                              </m:sSubPr>
                              <m:e>
                                <m:r>
                                  <a:rPr lang="en-US" sz="1800" b="1" i="1">
                                    <a:solidFill>
                                      <a:srgbClr val="00B050"/>
                                    </a:solidFill>
                                    <a:latin typeface="Cambria Math" panose="02040503050406030204" pitchFamily="18" charset="0"/>
                                    <a:ea typeface="Times New Roman" panose="02020603050405020304" pitchFamily="18" charset="0"/>
                                  </a:rPr>
                                  <m:t>𝝆</m:t>
                                </m:r>
                              </m:e>
                              <m:sub>
                                <m:r>
                                  <a:rPr lang="en-US" sz="1800" b="1" i="1">
                                    <a:solidFill>
                                      <a:srgbClr val="00B050"/>
                                    </a:solidFill>
                                    <a:latin typeface="Cambria Math" panose="02040503050406030204" pitchFamily="18" charset="0"/>
                                    <a:ea typeface="Times New Roman" panose="02020603050405020304" pitchFamily="18" charset="0"/>
                                  </a:rPr>
                                  <m:t>𝑫𝑬</m:t>
                                </m:r>
                              </m:sub>
                            </m:sSub>
                          </m:e>
                        </m:d>
                      </m:e>
                      <m:sup>
                        <m:f>
                          <m:fPr>
                            <m:type m:val="skw"/>
                            <m:ctrlPr>
                              <a:rPr lang="en-US" sz="1800" b="1" i="1" smtClean="0">
                                <a:effectLst/>
                                <a:latin typeface="Cambria Math" panose="02040503050406030204" pitchFamily="18" charset="0"/>
                              </a:rPr>
                            </m:ctrlPr>
                          </m:fPr>
                          <m:num>
                            <m:r>
                              <a:rPr lang="en-US" sz="1800" b="1" i="1" smtClean="0">
                                <a:effectLst/>
                                <a:latin typeface="Cambria Math" panose="02040503050406030204" pitchFamily="18" charset="0"/>
                              </a:rPr>
                              <m:t>𝟏</m:t>
                            </m:r>
                          </m:num>
                          <m:den>
                            <m:r>
                              <a:rPr lang="en-US" sz="1800" b="1" i="1" smtClean="0">
                                <a:effectLst/>
                                <a:latin typeface="Cambria Math" panose="02040503050406030204" pitchFamily="18" charset="0"/>
                              </a:rPr>
                              <m:t>𝟐</m:t>
                            </m:r>
                          </m:den>
                        </m:f>
                      </m:sup>
                    </m:sSup>
                  </m:oMath>
                </a14:m>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r>
                  <a:rPr lang="en-US" sz="1800" dirty="0">
                    <a:effectLst/>
                    <a:ea typeface="Times New Roman" panose="02020603050405020304" pitchFamily="18" charset="0"/>
                  </a:rPr>
                  <a:t>** Note: raising something to th</a:t>
                </a:r>
                <a:r>
                  <a:rPr lang="en-US" sz="1800" dirty="0">
                    <a:ea typeface="Times New Roman" panose="02020603050405020304" pitchFamily="18" charset="0"/>
                  </a:rPr>
                  <a:t>e ½ power is the same as taking the square root.</a:t>
                </a:r>
                <a:endParaRPr lang="en-US" sz="1800" dirty="0">
                  <a:effectLst/>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2200" i="1" dirty="0">
                  <a:solidFill>
                    <a:srgbClr val="39393B"/>
                  </a:solidFill>
                  <a:latin typeface="Cambria Math" panose="02040503050406030204" pitchFamily="18" charset="0"/>
                </a:endParaRPr>
              </a:p>
              <a:p>
                <a:pPr marL="0" indent="0">
                  <a:buNone/>
                </a:pPr>
                <a:endParaRPr lang="en-US" sz="2200" dirty="0"/>
              </a:p>
              <a:p>
                <a:pPr marL="0" indent="0">
                  <a:buNone/>
                </a:pPr>
                <a:endParaRPr lang="en-US" sz="2200" b="1" dirty="0">
                  <a:solidFill>
                    <a:srgbClr val="0070C0"/>
                  </a:solidFill>
                </a:endParaRPr>
              </a:p>
              <a:p>
                <a:pPr marL="0" indent="0">
                  <a:buNone/>
                </a:pPr>
                <a:endParaRPr lang="en-US" sz="2200" b="1" dirty="0">
                  <a:solidFill>
                    <a:srgbClr val="0070C0"/>
                  </a:solidFill>
                </a:endParaRPr>
              </a:p>
              <a:p>
                <a:pPr marL="0" indent="0">
                  <a:buNone/>
                </a:pPr>
                <a:endParaRPr lang="en-US" sz="400" b="1" dirty="0">
                  <a:solidFill>
                    <a:srgbClr val="0070C0"/>
                  </a:solidFill>
                </a:endParaRPr>
              </a:p>
              <a:p>
                <a:pPr marL="0" indent="0">
                  <a:buNone/>
                </a:pPr>
                <a:endParaRPr lang="en-US" sz="2200" dirty="0"/>
              </a:p>
            </p:txBody>
          </p:sp>
        </mc:Choice>
        <mc:Fallback xmlns="">
          <p:sp>
            <p:nvSpPr>
              <p:cNvPr id="4" name="Text Placeholder 5">
                <a:extLst>
                  <a:ext uri="{FF2B5EF4-FFF2-40B4-BE49-F238E27FC236}">
                    <a16:creationId xmlns:a16="http://schemas.microsoft.com/office/drawing/2014/main" id="{AB309341-E03E-8ABC-8EB0-1905717DAC84}"/>
                  </a:ext>
                </a:extLst>
              </p:cNvPr>
              <p:cNvSpPr>
                <a:spLocks noGrp="1" noRot="1" noChangeAspect="1" noMove="1" noResize="1" noEditPoints="1" noAdjustHandles="1" noChangeArrowheads="1" noChangeShapeType="1" noTextEdit="1"/>
              </p:cNvSpPr>
              <p:nvPr>
                <p:ph type="body" sz="quarter" idx="14"/>
              </p:nvPr>
            </p:nvSpPr>
            <p:spPr>
              <a:xfrm>
                <a:off x="646113" y="1360488"/>
                <a:ext cx="10883900" cy="4965702"/>
              </a:xfrm>
              <a:blipFill>
                <a:blip r:embed="rId3"/>
                <a:stretch>
                  <a:fillRect l="-616" t="-2331" b="-1595"/>
                </a:stretch>
              </a:blipFill>
            </p:spPr>
            <p:txBody>
              <a:bodyPr/>
              <a:lstStyle/>
              <a:p>
                <a:r>
                  <a:rPr lang="en-US">
                    <a:noFill/>
                  </a:rPr>
                  <a:t> </a:t>
                </a:r>
              </a:p>
            </p:txBody>
          </p:sp>
        </mc:Fallback>
      </mc:AlternateContent>
    </p:spTree>
    <p:extLst>
      <p:ext uri="{BB962C8B-B14F-4D97-AF65-F5344CB8AC3E}">
        <p14:creationId xmlns:p14="http://schemas.microsoft.com/office/powerpoint/2010/main" val="703996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9901C6-D471-5042-E504-BC61C1B06EAC}"/>
              </a:ext>
            </a:extLst>
          </p:cNvPr>
          <p:cNvSpPr>
            <a:spLocks noGrp="1"/>
          </p:cNvSpPr>
          <p:nvPr>
            <p:ph type="body" sz="quarter" idx="13"/>
          </p:nvPr>
        </p:nvSpPr>
        <p:spPr>
          <a:xfrm>
            <a:off x="646041" y="567559"/>
            <a:ext cx="10883348" cy="839935"/>
          </a:xfrm>
        </p:spPr>
        <p:txBody>
          <a:bodyPr/>
          <a:lstStyle/>
          <a:p>
            <a:r>
              <a:rPr lang="en-US" sz="2200" dirty="0"/>
              <a:t>What are some ways that the portfolio volatility can be decreased?</a:t>
            </a:r>
          </a:p>
        </p:txBody>
      </p:sp>
      <mc:AlternateContent xmlns:mc="http://schemas.openxmlformats.org/markup-compatibility/2006" xmlns:a14="http://schemas.microsoft.com/office/drawing/2010/main">
        <mc:Choice Requires="a14">
          <p:sp>
            <p:nvSpPr>
              <p:cNvPr id="4" name="Text Placeholder 5">
                <a:extLst>
                  <a:ext uri="{FF2B5EF4-FFF2-40B4-BE49-F238E27FC236}">
                    <a16:creationId xmlns:a16="http://schemas.microsoft.com/office/drawing/2014/main" id="{AB309341-E03E-8ABC-8EB0-1905717DAC84}"/>
                  </a:ext>
                </a:extLst>
              </p:cNvPr>
              <p:cNvSpPr>
                <a:spLocks noGrp="1"/>
              </p:cNvSpPr>
              <p:nvPr>
                <p:ph type="body" sz="quarter" idx="14"/>
              </p:nvPr>
            </p:nvSpPr>
            <p:spPr>
              <a:xfrm>
                <a:off x="646113" y="1360488"/>
                <a:ext cx="10883900" cy="4384675"/>
              </a:xfrm>
            </p:spPr>
            <p:txBody>
              <a:bodyPr>
                <a:normAutofit/>
              </a:bodyPr>
              <a:lstStyle/>
              <a:p>
                <a:pPr marL="0" indent="0">
                  <a:spcAft>
                    <a:spcPts val="2400"/>
                  </a:spcAft>
                  <a:buNone/>
                </a:pPr>
                <a:r>
                  <a:rPr lang="en-US" sz="2000" dirty="0"/>
                  <a:t>Using the 3-asset case</a:t>
                </a:r>
                <a:r>
                  <a:rPr lang="en-US" sz="2000" dirty="0">
                    <a:solidFill>
                      <a:srgbClr val="39393B"/>
                    </a:solidFill>
                  </a:rPr>
                  <a:t> (A, B, C):</a:t>
                </a:r>
              </a:p>
              <a:p>
                <a:pPr marL="0" indent="0">
                  <a:buNone/>
                </a:pPr>
                <a14:m>
                  <m:oMathPara xmlns:m="http://schemas.openxmlformats.org/officeDocument/2006/math">
                    <m:oMathParaPr>
                      <m:jc m:val="centerGroup"/>
                    </m:oMathParaPr>
                    <m:oMath xmlns:m="http://schemas.openxmlformats.org/officeDocument/2006/math">
                      <m:rad>
                        <m:radPr>
                          <m:degHide m:val="on"/>
                          <m:ctrlPr>
                            <a:rPr lang="en-US" sz="2000" b="1" i="1" smtClean="0">
                              <a:latin typeface="Cambria Math" panose="02040503050406030204" pitchFamily="18" charset="0"/>
                            </a:rPr>
                          </m:ctrlPr>
                        </m:radPr>
                        <m:deg/>
                        <m:e>
                          <m:sSubSup>
                            <m:sSubSupPr>
                              <m:ctrlPr>
                                <a:rPr lang="en-US" sz="2000" b="1" i="1">
                                  <a:latin typeface="Cambria Math" panose="02040503050406030204" pitchFamily="18" charset="0"/>
                                </a:rPr>
                              </m:ctrlPr>
                            </m:sSubSupPr>
                            <m:e>
                              <m:r>
                                <a:rPr lang="en-US" sz="2000" b="1" i="1">
                                  <a:latin typeface="Cambria Math" panose="02040503050406030204" pitchFamily="18" charset="0"/>
                                </a:rPr>
                                <m:t>𝝈</m:t>
                              </m:r>
                            </m:e>
                            <m:sub>
                              <m:r>
                                <a:rPr lang="en-US" sz="2000" b="1" i="1">
                                  <a:latin typeface="Cambria Math" panose="02040503050406030204" pitchFamily="18" charset="0"/>
                                </a:rPr>
                                <m:t>𝒑</m:t>
                              </m:r>
                            </m:sub>
                            <m:sup>
                              <m:r>
                                <a:rPr lang="en-US" sz="2000" b="1" i="1">
                                  <a:latin typeface="Cambria Math" panose="02040503050406030204" pitchFamily="18" charset="0"/>
                                </a:rPr>
                                <m:t>𝟐</m:t>
                              </m:r>
                            </m:sup>
                          </m:sSubSup>
                        </m:e>
                      </m:rad>
                      <m:r>
                        <a:rPr lang="en-US" sz="2000" b="1" i="1">
                          <a:latin typeface="Cambria Math" panose="02040503050406030204" pitchFamily="18" charset="0"/>
                        </a:rPr>
                        <m:t>=</m:t>
                      </m:r>
                      <m:rad>
                        <m:radPr>
                          <m:degHide m:val="on"/>
                          <m:ctrlPr>
                            <a:rPr lang="en-US" sz="2000" b="1" i="1" smtClean="0">
                              <a:latin typeface="Cambria Math" panose="02040503050406030204" pitchFamily="18" charset="0"/>
                            </a:rPr>
                          </m:ctrlPr>
                        </m:radPr>
                        <m:deg/>
                        <m:e>
                          <m:sSubSup>
                            <m:sSubSupPr>
                              <m:ctrlPr>
                                <a:rPr lang="en-US" sz="2000" b="1" i="1" smtClean="0">
                                  <a:solidFill>
                                    <a:srgbClr val="0065B0"/>
                                  </a:solidFill>
                                  <a:latin typeface="Cambria Math" panose="02040503050406030204" pitchFamily="18" charset="0"/>
                                </a:rPr>
                              </m:ctrlPr>
                            </m:sSubSupPr>
                            <m:e>
                              <m:r>
                                <a:rPr lang="en-US" sz="2000" b="1" i="1">
                                  <a:solidFill>
                                    <a:srgbClr val="0065B0"/>
                                  </a:solidFill>
                                  <a:latin typeface="Cambria Math" panose="02040503050406030204" pitchFamily="18" charset="0"/>
                                </a:rPr>
                                <m:t>𝒘</m:t>
                              </m:r>
                            </m:e>
                            <m:sub>
                              <m:r>
                                <a:rPr lang="en-US" sz="2000" b="1" i="1">
                                  <a:solidFill>
                                    <a:srgbClr val="0065B0"/>
                                  </a:solidFill>
                                  <a:latin typeface="Cambria Math" panose="02040503050406030204" pitchFamily="18" charset="0"/>
                                </a:rPr>
                                <m:t>𝑨</m:t>
                              </m:r>
                            </m:sub>
                            <m:sup>
                              <m:r>
                                <a:rPr lang="en-US" sz="2000" b="1" i="1">
                                  <a:solidFill>
                                    <a:srgbClr val="0065B0"/>
                                  </a:solidFill>
                                  <a:latin typeface="Cambria Math" panose="02040503050406030204" pitchFamily="18" charset="0"/>
                                </a:rPr>
                                <m:t>𝟐</m:t>
                              </m:r>
                            </m:sup>
                          </m:sSubSup>
                          <m:sSubSup>
                            <m:sSubSupPr>
                              <m:ctrlPr>
                                <a:rPr lang="en-US" sz="2000" b="1" i="1">
                                  <a:solidFill>
                                    <a:srgbClr val="0065B0"/>
                                  </a:solidFill>
                                  <a:latin typeface="Cambria Math" panose="02040503050406030204" pitchFamily="18" charset="0"/>
                                </a:rPr>
                              </m:ctrlPr>
                            </m:sSubSupPr>
                            <m:e>
                              <m:r>
                                <a:rPr lang="en-US" sz="2000" b="1" i="1">
                                  <a:solidFill>
                                    <a:srgbClr val="0065B0"/>
                                  </a:solidFill>
                                  <a:latin typeface="Cambria Math" panose="02040503050406030204" pitchFamily="18" charset="0"/>
                                </a:rPr>
                                <m:t>𝝈</m:t>
                              </m:r>
                            </m:e>
                            <m:sub>
                              <m:r>
                                <a:rPr lang="en-US" sz="2000" b="1" i="1">
                                  <a:solidFill>
                                    <a:srgbClr val="0065B0"/>
                                  </a:solidFill>
                                  <a:latin typeface="Cambria Math" panose="02040503050406030204" pitchFamily="18" charset="0"/>
                                </a:rPr>
                                <m:t>𝑨</m:t>
                              </m:r>
                            </m:sub>
                            <m:sup>
                              <m:r>
                                <a:rPr lang="en-US" sz="2000" b="1" i="1">
                                  <a:solidFill>
                                    <a:srgbClr val="0065B0"/>
                                  </a:solidFill>
                                  <a:latin typeface="Cambria Math" panose="02040503050406030204" pitchFamily="18" charset="0"/>
                                </a:rPr>
                                <m:t>𝟐</m:t>
                              </m:r>
                            </m:sup>
                          </m:sSubSup>
                          <m:r>
                            <a:rPr lang="en-US" sz="2000" b="1" i="1">
                              <a:solidFill>
                                <a:srgbClr val="0065B0"/>
                              </a:solidFill>
                              <a:latin typeface="Cambria Math" panose="02040503050406030204" pitchFamily="18" charset="0"/>
                            </a:rPr>
                            <m:t>+</m:t>
                          </m:r>
                          <m:sSubSup>
                            <m:sSubSupPr>
                              <m:ctrlPr>
                                <a:rPr lang="en-US" sz="2000" b="1" i="1">
                                  <a:solidFill>
                                    <a:srgbClr val="0065B0"/>
                                  </a:solidFill>
                                  <a:latin typeface="Cambria Math" panose="02040503050406030204" pitchFamily="18" charset="0"/>
                                </a:rPr>
                              </m:ctrlPr>
                            </m:sSubSupPr>
                            <m:e>
                              <m:r>
                                <a:rPr lang="en-US" sz="2000" b="1" i="1">
                                  <a:solidFill>
                                    <a:srgbClr val="0065B0"/>
                                  </a:solidFill>
                                  <a:latin typeface="Cambria Math" panose="02040503050406030204" pitchFamily="18" charset="0"/>
                                </a:rPr>
                                <m:t>𝒘</m:t>
                              </m:r>
                            </m:e>
                            <m:sub>
                              <m:r>
                                <a:rPr lang="en-US" sz="2000" b="1" i="1">
                                  <a:solidFill>
                                    <a:srgbClr val="0065B0"/>
                                  </a:solidFill>
                                  <a:latin typeface="Cambria Math" panose="02040503050406030204" pitchFamily="18" charset="0"/>
                                </a:rPr>
                                <m:t>𝑩</m:t>
                              </m:r>
                            </m:sub>
                            <m:sup>
                              <m:r>
                                <a:rPr lang="en-US" sz="2000" b="1" i="1">
                                  <a:solidFill>
                                    <a:srgbClr val="0065B0"/>
                                  </a:solidFill>
                                  <a:latin typeface="Cambria Math" panose="02040503050406030204" pitchFamily="18" charset="0"/>
                                </a:rPr>
                                <m:t>𝟐</m:t>
                              </m:r>
                            </m:sup>
                          </m:sSubSup>
                          <m:sSubSup>
                            <m:sSubSupPr>
                              <m:ctrlPr>
                                <a:rPr lang="en-US" sz="2000" b="1" i="1">
                                  <a:solidFill>
                                    <a:srgbClr val="0065B0"/>
                                  </a:solidFill>
                                  <a:latin typeface="Cambria Math" panose="02040503050406030204" pitchFamily="18" charset="0"/>
                                </a:rPr>
                              </m:ctrlPr>
                            </m:sSubSupPr>
                            <m:e>
                              <m:r>
                                <a:rPr lang="en-US" sz="2000" b="1" i="1">
                                  <a:solidFill>
                                    <a:srgbClr val="0065B0"/>
                                  </a:solidFill>
                                  <a:latin typeface="Cambria Math" panose="02040503050406030204" pitchFamily="18" charset="0"/>
                                </a:rPr>
                                <m:t>𝝈</m:t>
                              </m:r>
                            </m:e>
                            <m:sub>
                              <m:r>
                                <a:rPr lang="en-US" sz="2000" b="1" i="1">
                                  <a:solidFill>
                                    <a:srgbClr val="0065B0"/>
                                  </a:solidFill>
                                  <a:latin typeface="Cambria Math" panose="02040503050406030204" pitchFamily="18" charset="0"/>
                                </a:rPr>
                                <m:t>𝑩</m:t>
                              </m:r>
                            </m:sub>
                            <m:sup>
                              <m:r>
                                <a:rPr lang="en-US" sz="2000" b="1" i="1">
                                  <a:solidFill>
                                    <a:srgbClr val="0065B0"/>
                                  </a:solidFill>
                                  <a:latin typeface="Cambria Math" panose="02040503050406030204" pitchFamily="18" charset="0"/>
                                </a:rPr>
                                <m:t>𝟐</m:t>
                              </m:r>
                            </m:sup>
                          </m:sSubSup>
                          <m:r>
                            <a:rPr lang="en-US" sz="2000" b="1" i="1">
                              <a:solidFill>
                                <a:srgbClr val="0065B0"/>
                              </a:solidFill>
                              <a:latin typeface="Cambria Math" panose="02040503050406030204" pitchFamily="18" charset="0"/>
                            </a:rPr>
                            <m:t>+</m:t>
                          </m:r>
                          <m:sSubSup>
                            <m:sSubSupPr>
                              <m:ctrlPr>
                                <a:rPr lang="en-US" sz="2000" b="1" i="1">
                                  <a:solidFill>
                                    <a:srgbClr val="0065B0"/>
                                  </a:solidFill>
                                  <a:latin typeface="Cambria Math" panose="02040503050406030204" pitchFamily="18" charset="0"/>
                                </a:rPr>
                              </m:ctrlPr>
                            </m:sSubSupPr>
                            <m:e>
                              <m:r>
                                <a:rPr lang="en-US" sz="2000" b="1" i="1">
                                  <a:solidFill>
                                    <a:srgbClr val="0065B0"/>
                                  </a:solidFill>
                                  <a:latin typeface="Cambria Math" panose="02040503050406030204" pitchFamily="18" charset="0"/>
                                </a:rPr>
                                <m:t>𝒘</m:t>
                              </m:r>
                            </m:e>
                            <m:sub>
                              <m:r>
                                <a:rPr lang="en-US" sz="2000" b="1" i="1">
                                  <a:solidFill>
                                    <a:srgbClr val="0065B0"/>
                                  </a:solidFill>
                                  <a:latin typeface="Cambria Math" panose="02040503050406030204" pitchFamily="18" charset="0"/>
                                </a:rPr>
                                <m:t>𝑪</m:t>
                              </m:r>
                            </m:sub>
                            <m:sup>
                              <m:r>
                                <a:rPr lang="en-US" sz="2000" b="1" i="1">
                                  <a:solidFill>
                                    <a:srgbClr val="0065B0"/>
                                  </a:solidFill>
                                  <a:latin typeface="Cambria Math" panose="02040503050406030204" pitchFamily="18" charset="0"/>
                                </a:rPr>
                                <m:t>𝟐</m:t>
                              </m:r>
                            </m:sup>
                          </m:sSubSup>
                          <m:sSubSup>
                            <m:sSubSupPr>
                              <m:ctrlPr>
                                <a:rPr lang="en-US" sz="2000" b="1" i="1">
                                  <a:solidFill>
                                    <a:srgbClr val="0065B0"/>
                                  </a:solidFill>
                                  <a:latin typeface="Cambria Math" panose="02040503050406030204" pitchFamily="18" charset="0"/>
                                </a:rPr>
                              </m:ctrlPr>
                            </m:sSubSupPr>
                            <m:e>
                              <m:r>
                                <a:rPr lang="en-US" sz="2000" b="1" i="1">
                                  <a:solidFill>
                                    <a:srgbClr val="0065B0"/>
                                  </a:solidFill>
                                  <a:latin typeface="Cambria Math" panose="02040503050406030204" pitchFamily="18" charset="0"/>
                                </a:rPr>
                                <m:t>𝝈</m:t>
                              </m:r>
                            </m:e>
                            <m:sub>
                              <m:r>
                                <a:rPr lang="en-US" sz="2000" b="1" i="1">
                                  <a:solidFill>
                                    <a:srgbClr val="0065B0"/>
                                  </a:solidFill>
                                  <a:latin typeface="Cambria Math" panose="02040503050406030204" pitchFamily="18" charset="0"/>
                                </a:rPr>
                                <m:t>𝑪</m:t>
                              </m:r>
                            </m:sub>
                            <m:sup>
                              <m:r>
                                <a:rPr lang="en-US" sz="2000" b="1" i="1">
                                  <a:solidFill>
                                    <a:srgbClr val="0065B0"/>
                                  </a:solidFill>
                                  <a:latin typeface="Cambria Math" panose="02040503050406030204" pitchFamily="18" charset="0"/>
                                </a:rPr>
                                <m:t>𝟐</m:t>
                              </m:r>
                            </m:sup>
                          </m:sSubSup>
                          <m:r>
                            <a:rPr lang="en-US" sz="2000" b="1" i="1">
                              <a:latin typeface="Cambria Math" panose="02040503050406030204" pitchFamily="18" charset="0"/>
                            </a:rPr>
                            <m:t>+</m:t>
                          </m:r>
                          <m:r>
                            <a:rPr lang="en-US" sz="2000" b="1" i="1" smtClean="0">
                              <a:solidFill>
                                <a:srgbClr val="008000"/>
                              </a:solidFill>
                              <a:latin typeface="Cambria Math" panose="02040503050406030204" pitchFamily="18" charset="0"/>
                            </a:rPr>
                            <m:t>𝟐</m:t>
                          </m:r>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𝒘</m:t>
                              </m:r>
                            </m:e>
                            <m:sub>
                              <m:r>
                                <a:rPr lang="en-US" sz="2000" b="1" i="1">
                                  <a:solidFill>
                                    <a:srgbClr val="008000"/>
                                  </a:solidFill>
                                  <a:latin typeface="Cambria Math" panose="02040503050406030204" pitchFamily="18" charset="0"/>
                                </a:rPr>
                                <m:t>𝑨</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𝒘</m:t>
                              </m:r>
                            </m:e>
                            <m:sub>
                              <m:r>
                                <a:rPr lang="en-US" sz="2000" b="1" i="1">
                                  <a:solidFill>
                                    <a:srgbClr val="008000"/>
                                  </a:solidFill>
                                  <a:latin typeface="Cambria Math" panose="02040503050406030204" pitchFamily="18" charset="0"/>
                                </a:rPr>
                                <m:t>𝑩</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𝝈</m:t>
                              </m:r>
                            </m:e>
                            <m:sub>
                              <m:r>
                                <a:rPr lang="en-US" sz="2000" b="1" i="1">
                                  <a:solidFill>
                                    <a:srgbClr val="008000"/>
                                  </a:solidFill>
                                  <a:latin typeface="Cambria Math" panose="02040503050406030204" pitchFamily="18" charset="0"/>
                                </a:rPr>
                                <m:t>𝑨</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𝝈</m:t>
                              </m:r>
                            </m:e>
                            <m:sub>
                              <m:r>
                                <a:rPr lang="en-US" sz="2000" b="1" i="1">
                                  <a:solidFill>
                                    <a:srgbClr val="008000"/>
                                  </a:solidFill>
                                  <a:latin typeface="Cambria Math" panose="02040503050406030204" pitchFamily="18" charset="0"/>
                                </a:rPr>
                                <m:t>𝑩</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𝝆</m:t>
                              </m:r>
                            </m:e>
                            <m:sub>
                              <m:r>
                                <a:rPr lang="en-US" sz="2000" b="1" i="1">
                                  <a:solidFill>
                                    <a:srgbClr val="008000"/>
                                  </a:solidFill>
                                  <a:latin typeface="Cambria Math" panose="02040503050406030204" pitchFamily="18" charset="0"/>
                                </a:rPr>
                                <m:t>𝑨𝑩</m:t>
                              </m:r>
                            </m:sub>
                          </m:sSub>
                          <m:r>
                            <a:rPr lang="en-US" sz="2000" b="1" i="1">
                              <a:solidFill>
                                <a:srgbClr val="008000"/>
                              </a:solidFill>
                              <a:latin typeface="Cambria Math" panose="02040503050406030204" pitchFamily="18" charset="0"/>
                            </a:rPr>
                            <m:t>+</m:t>
                          </m:r>
                          <m:r>
                            <a:rPr lang="en-US" sz="2000" b="1" i="1">
                              <a:solidFill>
                                <a:srgbClr val="008000"/>
                              </a:solidFill>
                              <a:latin typeface="Cambria Math" panose="02040503050406030204" pitchFamily="18" charset="0"/>
                            </a:rPr>
                            <m:t>𝟐</m:t>
                          </m:r>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𝒘</m:t>
                              </m:r>
                            </m:e>
                            <m:sub>
                              <m:r>
                                <a:rPr lang="en-US" sz="2000" b="1" i="1">
                                  <a:solidFill>
                                    <a:srgbClr val="008000"/>
                                  </a:solidFill>
                                  <a:latin typeface="Cambria Math" panose="02040503050406030204" pitchFamily="18" charset="0"/>
                                </a:rPr>
                                <m:t>𝑨</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𝒘</m:t>
                              </m:r>
                            </m:e>
                            <m:sub>
                              <m:r>
                                <a:rPr lang="en-US" sz="2000" b="1" i="1">
                                  <a:solidFill>
                                    <a:srgbClr val="008000"/>
                                  </a:solidFill>
                                  <a:latin typeface="Cambria Math" panose="02040503050406030204" pitchFamily="18" charset="0"/>
                                </a:rPr>
                                <m:t>𝑪</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𝝈</m:t>
                              </m:r>
                            </m:e>
                            <m:sub>
                              <m:r>
                                <a:rPr lang="en-US" sz="2000" b="1" i="1">
                                  <a:solidFill>
                                    <a:srgbClr val="008000"/>
                                  </a:solidFill>
                                  <a:latin typeface="Cambria Math" panose="02040503050406030204" pitchFamily="18" charset="0"/>
                                </a:rPr>
                                <m:t>𝑨</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𝝈</m:t>
                              </m:r>
                            </m:e>
                            <m:sub>
                              <m:r>
                                <a:rPr lang="en-US" sz="2000" b="1" i="1">
                                  <a:solidFill>
                                    <a:srgbClr val="008000"/>
                                  </a:solidFill>
                                  <a:latin typeface="Cambria Math" panose="02040503050406030204" pitchFamily="18" charset="0"/>
                                </a:rPr>
                                <m:t>𝑪</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𝝆</m:t>
                              </m:r>
                            </m:e>
                            <m:sub>
                              <m:r>
                                <a:rPr lang="en-US" sz="2000" b="1" i="1">
                                  <a:solidFill>
                                    <a:srgbClr val="008000"/>
                                  </a:solidFill>
                                  <a:latin typeface="Cambria Math" panose="02040503050406030204" pitchFamily="18" charset="0"/>
                                </a:rPr>
                                <m:t>𝑨𝑪</m:t>
                              </m:r>
                            </m:sub>
                          </m:sSub>
                          <m:r>
                            <a:rPr lang="en-US" sz="2000" b="1" i="1">
                              <a:solidFill>
                                <a:srgbClr val="008000"/>
                              </a:solidFill>
                              <a:latin typeface="Cambria Math" panose="02040503050406030204" pitchFamily="18" charset="0"/>
                            </a:rPr>
                            <m:t>+</m:t>
                          </m:r>
                          <m:r>
                            <a:rPr lang="en-US" sz="2000" b="1" i="1">
                              <a:solidFill>
                                <a:srgbClr val="008000"/>
                              </a:solidFill>
                              <a:latin typeface="Cambria Math" panose="02040503050406030204" pitchFamily="18" charset="0"/>
                            </a:rPr>
                            <m:t>𝟐</m:t>
                          </m:r>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𝒘</m:t>
                              </m:r>
                            </m:e>
                            <m:sub>
                              <m:r>
                                <a:rPr lang="en-US" sz="2000" b="1" i="1">
                                  <a:solidFill>
                                    <a:srgbClr val="008000"/>
                                  </a:solidFill>
                                  <a:latin typeface="Cambria Math" panose="02040503050406030204" pitchFamily="18" charset="0"/>
                                </a:rPr>
                                <m:t>𝑩</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𝒘</m:t>
                              </m:r>
                            </m:e>
                            <m:sub>
                              <m:r>
                                <a:rPr lang="en-US" sz="2000" b="1" i="1">
                                  <a:solidFill>
                                    <a:srgbClr val="008000"/>
                                  </a:solidFill>
                                  <a:latin typeface="Cambria Math" panose="02040503050406030204" pitchFamily="18" charset="0"/>
                                </a:rPr>
                                <m:t>𝑪</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𝝈</m:t>
                              </m:r>
                            </m:e>
                            <m:sub>
                              <m:r>
                                <a:rPr lang="en-US" sz="2000" b="1" i="1">
                                  <a:solidFill>
                                    <a:srgbClr val="008000"/>
                                  </a:solidFill>
                                  <a:latin typeface="Cambria Math" panose="02040503050406030204" pitchFamily="18" charset="0"/>
                                </a:rPr>
                                <m:t>𝑩</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𝝈</m:t>
                              </m:r>
                            </m:e>
                            <m:sub>
                              <m:r>
                                <a:rPr lang="en-US" sz="2000" b="1" i="1">
                                  <a:solidFill>
                                    <a:srgbClr val="008000"/>
                                  </a:solidFill>
                                  <a:latin typeface="Cambria Math" panose="02040503050406030204" pitchFamily="18" charset="0"/>
                                </a:rPr>
                                <m:t>𝑪</m:t>
                              </m:r>
                            </m:sub>
                          </m:sSub>
                          <m:sSub>
                            <m:sSubPr>
                              <m:ctrlPr>
                                <a:rPr lang="en-US" sz="2000" b="1" i="1">
                                  <a:solidFill>
                                    <a:srgbClr val="008000"/>
                                  </a:solidFill>
                                  <a:latin typeface="Cambria Math" panose="02040503050406030204" pitchFamily="18" charset="0"/>
                                </a:rPr>
                              </m:ctrlPr>
                            </m:sSubPr>
                            <m:e>
                              <m:r>
                                <a:rPr lang="en-US" sz="2000" b="1" i="1">
                                  <a:solidFill>
                                    <a:srgbClr val="008000"/>
                                  </a:solidFill>
                                  <a:latin typeface="Cambria Math" panose="02040503050406030204" pitchFamily="18" charset="0"/>
                                </a:rPr>
                                <m:t>𝝆</m:t>
                              </m:r>
                            </m:e>
                            <m:sub>
                              <m:r>
                                <a:rPr lang="en-US" sz="2000" b="1" i="1">
                                  <a:solidFill>
                                    <a:srgbClr val="008000"/>
                                  </a:solidFill>
                                  <a:latin typeface="Cambria Math" panose="02040503050406030204" pitchFamily="18" charset="0"/>
                                </a:rPr>
                                <m:t>𝑩𝑪</m:t>
                              </m:r>
                            </m:sub>
                          </m:sSub>
                        </m:e>
                      </m:rad>
                    </m:oMath>
                  </m:oMathPara>
                </a14:m>
                <a:endParaRPr lang="en-US" sz="2000" dirty="0"/>
              </a:p>
              <a:p>
                <a:pPr marL="0" indent="0">
                  <a:buNone/>
                </a:pPr>
                <a:endParaRPr lang="en-US" sz="2000" i="1" dirty="0">
                  <a:solidFill>
                    <a:srgbClr val="39393B"/>
                  </a:solidFill>
                  <a:latin typeface="Cambria Math" panose="02040503050406030204" pitchFamily="18" charset="0"/>
                </a:endParaRPr>
              </a:p>
              <a:p>
                <a:pPr>
                  <a:spcAft>
                    <a:spcPts val="1200"/>
                  </a:spcAft>
                </a:pPr>
                <a:r>
                  <a:rPr lang="en-US" sz="2000" dirty="0">
                    <a:solidFill>
                      <a:srgbClr val="39393B"/>
                    </a:solidFill>
                  </a:rPr>
                  <a:t>The squared terms are all positive.  The only ways to make one of the three green terms negative would be to have a negative weight or a negative correlation. </a:t>
                </a:r>
              </a:p>
              <a:p>
                <a:pPr>
                  <a:spcAft>
                    <a:spcPts val="1200"/>
                  </a:spcAft>
                </a:pPr>
                <a:r>
                  <a:rPr lang="en-US" sz="2000" dirty="0">
                    <a:solidFill>
                      <a:srgbClr val="39393B"/>
                    </a:solidFill>
                  </a:rPr>
                  <a:t>If the correlation were zero, then one of the green terms would drop out of the equation. </a:t>
                </a:r>
              </a:p>
              <a:p>
                <a:pPr>
                  <a:spcAft>
                    <a:spcPts val="1200"/>
                  </a:spcAft>
                </a:pPr>
                <a:r>
                  <a:rPr lang="en-US" sz="2000" dirty="0">
                    <a:solidFill>
                      <a:srgbClr val="39393B"/>
                    </a:solidFill>
                  </a:rPr>
                  <a:t>Negative weights indicate you are short in the asset (negative financial exposure).</a:t>
                </a:r>
              </a:p>
              <a:p>
                <a:pPr marL="0" indent="0">
                  <a:buNone/>
                </a:pPr>
                <a:endParaRPr lang="en-US" sz="2000" i="1" dirty="0">
                  <a:solidFill>
                    <a:srgbClr val="39393B"/>
                  </a:solidFill>
                  <a:latin typeface="Cambria Math" panose="02040503050406030204" pitchFamily="18" charset="0"/>
                </a:endParaRPr>
              </a:p>
              <a:p>
                <a:pPr marL="0" indent="0">
                  <a:buNone/>
                </a:pPr>
                <a:endParaRPr lang="en-US" sz="2000" dirty="0"/>
              </a:p>
              <a:p>
                <a:pPr marL="0" indent="0">
                  <a:buNone/>
                </a:pPr>
                <a:endParaRPr lang="en-US" sz="2000" b="1" dirty="0">
                  <a:solidFill>
                    <a:srgbClr val="0070C0"/>
                  </a:solidFill>
                </a:endParaRPr>
              </a:p>
              <a:p>
                <a:pPr marL="0" indent="0">
                  <a:buNone/>
                </a:pPr>
                <a:endParaRPr lang="en-US" sz="2000" b="1" dirty="0">
                  <a:solidFill>
                    <a:srgbClr val="0070C0"/>
                  </a:solidFill>
                </a:endParaRPr>
              </a:p>
              <a:p>
                <a:pPr marL="0" indent="0">
                  <a:buNone/>
                </a:pPr>
                <a:endParaRPr lang="en-US" sz="300" b="1" dirty="0">
                  <a:solidFill>
                    <a:srgbClr val="0070C0"/>
                  </a:solidFill>
                </a:endParaRPr>
              </a:p>
              <a:p>
                <a:pPr marL="0" indent="0">
                  <a:buNone/>
                </a:pPr>
                <a:endParaRPr lang="en-US" sz="2000" dirty="0"/>
              </a:p>
            </p:txBody>
          </p:sp>
        </mc:Choice>
        <mc:Fallback xmlns="">
          <p:sp>
            <p:nvSpPr>
              <p:cNvPr id="4" name="Text Placeholder 5">
                <a:extLst>
                  <a:ext uri="{FF2B5EF4-FFF2-40B4-BE49-F238E27FC236}">
                    <a16:creationId xmlns:a16="http://schemas.microsoft.com/office/drawing/2014/main" id="{AB309341-E03E-8ABC-8EB0-1905717DAC84}"/>
                  </a:ext>
                </a:extLst>
              </p:cNvPr>
              <p:cNvSpPr>
                <a:spLocks noGrp="1" noRot="1" noChangeAspect="1" noMove="1" noResize="1" noEditPoints="1" noAdjustHandles="1" noChangeArrowheads="1" noChangeShapeType="1" noTextEdit="1"/>
              </p:cNvSpPr>
              <p:nvPr>
                <p:ph type="body" sz="quarter" idx="14"/>
              </p:nvPr>
            </p:nvSpPr>
            <p:spPr>
              <a:xfrm>
                <a:off x="646113" y="1360488"/>
                <a:ext cx="10883900" cy="4384675"/>
              </a:xfrm>
              <a:blipFill>
                <a:blip r:embed="rId3"/>
                <a:stretch>
                  <a:fillRect l="-728" t="-1252"/>
                </a:stretch>
              </a:blipFill>
            </p:spPr>
            <p:txBody>
              <a:bodyPr/>
              <a:lstStyle/>
              <a:p>
                <a:r>
                  <a:rPr lang="en-US">
                    <a:noFill/>
                  </a:rPr>
                  <a:t> </a:t>
                </a:r>
              </a:p>
            </p:txBody>
          </p:sp>
        </mc:Fallback>
      </mc:AlternateContent>
    </p:spTree>
    <p:extLst>
      <p:ext uri="{BB962C8B-B14F-4D97-AF65-F5344CB8AC3E}">
        <p14:creationId xmlns:p14="http://schemas.microsoft.com/office/powerpoint/2010/main" val="360347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164FA6-3E0C-914E-17FB-F444FAC461F2}"/>
              </a:ext>
            </a:extLst>
          </p:cNvPr>
          <p:cNvSpPr>
            <a:spLocks noGrp="1"/>
          </p:cNvSpPr>
          <p:nvPr>
            <p:ph type="body" sz="quarter" idx="13"/>
          </p:nvPr>
        </p:nvSpPr>
        <p:spPr>
          <a:xfrm>
            <a:off x="646041" y="130010"/>
            <a:ext cx="10883348" cy="1292662"/>
          </a:xfrm>
        </p:spPr>
        <p:txBody>
          <a:bodyPr/>
          <a:lstStyle/>
          <a:p>
            <a:r>
              <a:rPr lang="en-US" sz="2000" dirty="0"/>
              <a:t>The plot shows 500 hypothetical portfolios that can be created with the following expected return, standard deviation, and correlation numbers shown below. Expected returns (standard deviations) are shown on the vertical (horizontal) axis.</a:t>
            </a:r>
          </a:p>
        </p:txBody>
      </p:sp>
      <p:sp>
        <p:nvSpPr>
          <p:cNvPr id="9" name="TextBox 8">
            <a:extLst>
              <a:ext uri="{FF2B5EF4-FFF2-40B4-BE49-F238E27FC236}">
                <a16:creationId xmlns:a16="http://schemas.microsoft.com/office/drawing/2014/main" id="{D1F85DB0-24F7-6DA6-C508-7F81ED71E984}"/>
              </a:ext>
            </a:extLst>
          </p:cNvPr>
          <p:cNvSpPr txBox="1"/>
          <p:nvPr/>
        </p:nvSpPr>
        <p:spPr>
          <a:xfrm>
            <a:off x="735965" y="5192049"/>
            <a:ext cx="10862819" cy="923330"/>
          </a:xfrm>
          <a:prstGeom prst="rect">
            <a:avLst/>
          </a:prstGeom>
          <a:solidFill>
            <a:schemeClr val="tx2">
              <a:lumMod val="60000"/>
              <a:lumOff val="40000"/>
              <a:alpha val="29000"/>
            </a:schemeClr>
          </a:solidFill>
          <a:ln>
            <a:solidFill>
              <a:schemeClr val="tx1"/>
            </a:solidFill>
          </a:ln>
        </p:spPr>
        <p:txBody>
          <a:bodyPr wrap="square" rtlCol="0">
            <a:spAutoFit/>
          </a:bodyPr>
          <a:lstStyle/>
          <a:p>
            <a:r>
              <a:rPr lang="en-US" b="1" dirty="0">
                <a:solidFill>
                  <a:schemeClr val="tx1">
                    <a:lumMod val="50000"/>
                  </a:schemeClr>
                </a:solidFill>
              </a:rPr>
              <a:t>Questions:  </a:t>
            </a:r>
            <a:r>
              <a:rPr lang="en-US" dirty="0">
                <a:solidFill>
                  <a:schemeClr val="tx1">
                    <a:lumMod val="50000"/>
                  </a:schemeClr>
                </a:solidFill>
              </a:rPr>
              <a:t>(1) What would happen to the figure if we were to use 1000 random weight scenarios instead of 500? (2) How could you create a final portfolio with an E[r]</a:t>
            </a:r>
            <a:r>
              <a:rPr lang="en-US" dirty="0">
                <a:solidFill>
                  <a:schemeClr val="tx1">
                    <a:lumMod val="50000"/>
                  </a:schemeClr>
                </a:solidFill>
                <a:sym typeface="Symbol" panose="05050102010706020507" pitchFamily="18" charset="2"/>
              </a:rPr>
              <a:t> </a:t>
            </a:r>
            <a:r>
              <a:rPr lang="en-US" dirty="0">
                <a:solidFill>
                  <a:schemeClr val="tx1">
                    <a:lumMod val="50000"/>
                  </a:schemeClr>
                </a:solidFill>
              </a:rPr>
              <a:t>of 6%? (3) How would you identify the optimal risky portfolio on the blue frontier? </a:t>
            </a:r>
          </a:p>
        </p:txBody>
      </p:sp>
      <p:pic>
        <p:nvPicPr>
          <p:cNvPr id="7" name="Picture 6" descr="This figure reports the inputs used in generating the efficient frontier.">
            <a:extLst>
              <a:ext uri="{FF2B5EF4-FFF2-40B4-BE49-F238E27FC236}">
                <a16:creationId xmlns:a16="http://schemas.microsoft.com/office/drawing/2014/main" id="{3093AFAC-A8C0-43AD-F19E-510A8E651E9A}"/>
              </a:ext>
            </a:extLst>
          </p:cNvPr>
          <p:cNvPicPr>
            <a:picLocks noChangeAspect="1"/>
          </p:cNvPicPr>
          <p:nvPr/>
        </p:nvPicPr>
        <p:blipFill>
          <a:blip r:embed="rId3"/>
          <a:stretch>
            <a:fillRect/>
          </a:stretch>
        </p:blipFill>
        <p:spPr>
          <a:xfrm>
            <a:off x="6528066" y="1462995"/>
            <a:ext cx="5001323" cy="3305636"/>
          </a:xfrm>
          <a:prstGeom prst="rect">
            <a:avLst/>
          </a:prstGeom>
        </p:spPr>
      </p:pic>
      <p:graphicFrame>
        <p:nvGraphicFramePr>
          <p:cNvPr id="12" name="Chart 11" descr="This figure shows 2 efficient frontiers.  The efficient frontier shown to the left of the other frontier is created by utilizing additional assets in the portfolio.">
            <a:extLst>
              <a:ext uri="{FF2B5EF4-FFF2-40B4-BE49-F238E27FC236}">
                <a16:creationId xmlns:a16="http://schemas.microsoft.com/office/drawing/2014/main" id="{30DB8471-70E6-C030-70EA-A27D99300003}"/>
              </a:ext>
            </a:extLst>
          </p:cNvPr>
          <p:cNvGraphicFramePr>
            <a:graphicFrameLocks/>
          </p:cNvGraphicFramePr>
          <p:nvPr>
            <p:extLst>
              <p:ext uri="{D42A27DB-BD31-4B8C-83A1-F6EECF244321}">
                <p14:modId xmlns:p14="http://schemas.microsoft.com/office/powerpoint/2010/main" val="2765435949"/>
              </p:ext>
            </p:extLst>
          </p:nvPr>
        </p:nvGraphicFramePr>
        <p:xfrm>
          <a:off x="906047" y="1416869"/>
          <a:ext cx="5362014" cy="35634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598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8893DFD-ED8E-E1D4-CB67-BB8F46D98C23}"/>
                  </a:ext>
                </a:extLst>
              </p:cNvPr>
              <p:cNvSpPr>
                <a:spLocks noGrp="1"/>
              </p:cNvSpPr>
              <p:nvPr>
                <p:ph type="body" sz="quarter" idx="14"/>
              </p:nvPr>
            </p:nvSpPr>
            <p:spPr>
              <a:xfrm>
                <a:off x="646043" y="1361278"/>
                <a:ext cx="5620942" cy="2653161"/>
              </a:xfrm>
            </p:spPr>
            <p:txBody>
              <a:bodyPr>
                <a:normAutofit/>
              </a:bodyPr>
              <a:lstStyle/>
              <a:p>
                <a:pPr marL="0" indent="0">
                  <a:buNone/>
                </a:pPr>
                <a:r>
                  <a:rPr lang="en-US" sz="2000" dirty="0">
                    <a:solidFill>
                      <a:schemeClr val="tx1">
                        <a:lumMod val="50000"/>
                      </a:schemeClr>
                    </a:solidFill>
                  </a:rPr>
                  <a:t>E</a:t>
                </a:r>
                <a14:m>
                  <m:oMath xmlns:m="http://schemas.openxmlformats.org/officeDocument/2006/math">
                    <m:sSub>
                      <m:sSubPr>
                        <m:ctrlPr>
                          <a:rPr lang="en-US" sz="2000" i="1">
                            <a:solidFill>
                              <a:schemeClr val="tx1">
                                <a:lumMod val="50000"/>
                              </a:schemeClr>
                            </a:solidFill>
                            <a:latin typeface="Cambria Math" panose="02040503050406030204" pitchFamily="18" charset="0"/>
                          </a:rPr>
                        </m:ctrlPr>
                      </m:sSubPr>
                      <m:e>
                        <m:r>
                          <a:rPr lang="en-US" sz="2000" b="0">
                            <a:solidFill>
                              <a:schemeClr val="tx1">
                                <a:lumMod val="50000"/>
                              </a:schemeClr>
                            </a:solidFill>
                            <a:latin typeface="Cambria Math" panose="02040503050406030204" pitchFamily="18" charset="0"/>
                          </a:rPr>
                          <m:t>[</m:t>
                        </m:r>
                        <m:r>
                          <a:rPr lang="en-US" sz="2000" b="0" i="1">
                            <a:solidFill>
                              <a:schemeClr val="tx1">
                                <a:lumMod val="50000"/>
                              </a:schemeClr>
                            </a:solidFill>
                            <a:latin typeface="Cambria Math" panose="02040503050406030204" pitchFamily="18" charset="0"/>
                          </a:rPr>
                          <m:t>𝑟</m:t>
                        </m:r>
                      </m:e>
                      <m:sub>
                        <m:r>
                          <a:rPr lang="en-US" sz="2000" b="0" i="1">
                            <a:solidFill>
                              <a:schemeClr val="tx1">
                                <a:lumMod val="50000"/>
                              </a:schemeClr>
                            </a:solidFill>
                            <a:latin typeface="Cambria Math" panose="02040503050406030204" pitchFamily="18" charset="0"/>
                          </a:rPr>
                          <m:t>𝑝</m:t>
                        </m:r>
                      </m:sub>
                    </m:sSub>
                    <m:r>
                      <a:rPr lang="en-US" sz="2000" b="0">
                        <a:solidFill>
                          <a:schemeClr val="tx1">
                            <a:lumMod val="50000"/>
                          </a:schemeClr>
                        </a:solidFill>
                        <a:latin typeface="Cambria Math" panose="02040503050406030204" pitchFamily="18" charset="0"/>
                      </a:rPr>
                      <m:t>]=</m:t>
                    </m:r>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𝐴</m:t>
                        </m:r>
                      </m:sub>
                    </m:sSub>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𝐸</m:t>
                        </m:r>
                        <m:r>
                          <a:rPr lang="en-US" sz="2000" b="0">
                            <a:solidFill>
                              <a:schemeClr val="tx1">
                                <a:lumMod val="50000"/>
                              </a:schemeClr>
                            </a:solidFill>
                            <a:latin typeface="Cambria Math" panose="02040503050406030204" pitchFamily="18" charset="0"/>
                          </a:rPr>
                          <m:t>[</m:t>
                        </m:r>
                        <m:r>
                          <a:rPr lang="en-US" sz="2000" b="0" i="1">
                            <a:solidFill>
                              <a:schemeClr val="tx1">
                                <a:lumMod val="50000"/>
                              </a:schemeClr>
                            </a:solidFill>
                            <a:latin typeface="Cambria Math" panose="02040503050406030204" pitchFamily="18" charset="0"/>
                          </a:rPr>
                          <m:t>𝑟</m:t>
                        </m:r>
                      </m:e>
                      <m:sub>
                        <m:r>
                          <a:rPr lang="en-US" sz="2000" b="0" i="1" smtClean="0">
                            <a:solidFill>
                              <a:schemeClr val="tx1">
                                <a:lumMod val="50000"/>
                              </a:schemeClr>
                            </a:solidFill>
                            <a:latin typeface="Cambria Math" panose="02040503050406030204" pitchFamily="18" charset="0"/>
                          </a:rPr>
                          <m:t>𝐴</m:t>
                        </m:r>
                      </m:sub>
                    </m:sSub>
                    <m:r>
                      <a:rPr lang="en-US" sz="2000" b="0">
                        <a:solidFill>
                          <a:schemeClr val="tx1">
                            <a:lumMod val="50000"/>
                          </a:schemeClr>
                        </a:solidFill>
                        <a:latin typeface="Cambria Math" panose="02040503050406030204" pitchFamily="18" charset="0"/>
                      </a:rPr>
                      <m:t>]+</m:t>
                    </m:r>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𝐵</m:t>
                        </m:r>
                      </m:sub>
                    </m:sSub>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𝐸</m:t>
                        </m:r>
                        <m:r>
                          <a:rPr lang="en-US" sz="2000" b="0">
                            <a:solidFill>
                              <a:schemeClr val="tx1">
                                <a:lumMod val="50000"/>
                              </a:schemeClr>
                            </a:solidFill>
                            <a:latin typeface="Cambria Math" panose="02040503050406030204" pitchFamily="18" charset="0"/>
                          </a:rPr>
                          <m:t>[</m:t>
                        </m:r>
                        <m:r>
                          <a:rPr lang="en-US" sz="2000" b="0" i="1">
                            <a:solidFill>
                              <a:schemeClr val="tx1">
                                <a:lumMod val="50000"/>
                              </a:schemeClr>
                            </a:solidFill>
                            <a:latin typeface="Cambria Math" panose="02040503050406030204" pitchFamily="18" charset="0"/>
                          </a:rPr>
                          <m:t>𝑟</m:t>
                        </m:r>
                      </m:e>
                      <m:sub>
                        <m:r>
                          <a:rPr lang="en-US" sz="2000" b="0" i="1" smtClean="0">
                            <a:solidFill>
                              <a:schemeClr val="tx1">
                                <a:lumMod val="50000"/>
                              </a:schemeClr>
                            </a:solidFill>
                            <a:latin typeface="Cambria Math" panose="02040503050406030204" pitchFamily="18" charset="0"/>
                          </a:rPr>
                          <m:t>𝐵</m:t>
                        </m:r>
                      </m:sub>
                    </m:sSub>
                    <m:r>
                      <a:rPr lang="en-US" sz="2000" b="0">
                        <a:solidFill>
                          <a:schemeClr val="tx1">
                            <a:lumMod val="50000"/>
                          </a:schemeClr>
                        </a:solidFill>
                        <a:latin typeface="Cambria Math" panose="02040503050406030204" pitchFamily="18" charset="0"/>
                      </a:rPr>
                      <m:t>]</m:t>
                    </m:r>
                  </m:oMath>
                </a14:m>
                <a:r>
                  <a:rPr lang="en-US" sz="2000" dirty="0">
                    <a:solidFill>
                      <a:schemeClr val="tx1">
                        <a:lumMod val="50000"/>
                      </a:schemeClr>
                    </a:solidFill>
                  </a:rPr>
                  <a:t> 	</a:t>
                </a:r>
                <a14:m>
                  <m:oMath xmlns:m="http://schemas.openxmlformats.org/officeDocument/2006/math">
                    <m:sSub>
                      <m:sSubPr>
                        <m:ctrlPr>
                          <a:rPr lang="en-US" sz="2000" i="1">
                            <a:solidFill>
                              <a:schemeClr val="tx1">
                                <a:lumMod val="50000"/>
                              </a:schemeClr>
                            </a:solidFill>
                            <a:latin typeface="Cambria Math" panose="02040503050406030204" pitchFamily="18" charset="0"/>
                          </a:rPr>
                        </m:ctrlPr>
                      </m:sSubPr>
                      <m:e>
                        <m:r>
                          <a:rPr lang="en-US" sz="2000" b="0">
                            <a:solidFill>
                              <a:schemeClr val="tx1">
                                <a:lumMod val="50000"/>
                              </a:schemeClr>
                            </a:solidFill>
                            <a:latin typeface="Cambria Math" panose="02040503050406030204" pitchFamily="18" charset="0"/>
                          </a:rPr>
                          <m:t> </m:t>
                        </m:r>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𝐴</m:t>
                        </m:r>
                      </m:sub>
                    </m:sSub>
                    <m:r>
                      <a:rPr lang="en-US" sz="2000" b="0">
                        <a:solidFill>
                          <a:schemeClr val="tx1">
                            <a:lumMod val="50000"/>
                          </a:schemeClr>
                        </a:solidFill>
                        <a:latin typeface="Cambria Math" panose="02040503050406030204" pitchFamily="18" charset="0"/>
                      </a:rPr>
                      <m:t>+</m:t>
                    </m:r>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𝐵</m:t>
                        </m:r>
                      </m:sub>
                    </m:sSub>
                  </m:oMath>
                </a14:m>
                <a:r>
                  <a:rPr lang="en-US" sz="2000" dirty="0">
                    <a:solidFill>
                      <a:schemeClr val="tx1">
                        <a:lumMod val="50000"/>
                      </a:schemeClr>
                    </a:solidFill>
                  </a:rPr>
                  <a:t> = 1</a:t>
                </a:r>
              </a:p>
              <a:p>
                <a:pPr marL="0" indent="0">
                  <a:buNone/>
                </a:pPr>
                <a:r>
                  <a:rPr lang="en-US" sz="2000" dirty="0">
                    <a:solidFill>
                      <a:schemeClr val="tx1">
                        <a:lumMod val="50000"/>
                      </a:schemeClr>
                    </a:solidFill>
                  </a:rPr>
                  <a:t>E</a:t>
                </a:r>
                <a14:m>
                  <m:oMath xmlns:m="http://schemas.openxmlformats.org/officeDocument/2006/math">
                    <m:sSub>
                      <m:sSubPr>
                        <m:ctrlPr>
                          <a:rPr lang="en-US" sz="2000" i="1">
                            <a:solidFill>
                              <a:schemeClr val="tx1">
                                <a:lumMod val="50000"/>
                              </a:schemeClr>
                            </a:solidFill>
                            <a:latin typeface="Cambria Math" panose="02040503050406030204" pitchFamily="18" charset="0"/>
                          </a:rPr>
                        </m:ctrlPr>
                      </m:sSubPr>
                      <m:e>
                        <m:r>
                          <a:rPr lang="en-US" sz="2000" b="0">
                            <a:solidFill>
                              <a:schemeClr val="tx1">
                                <a:lumMod val="50000"/>
                              </a:schemeClr>
                            </a:solidFill>
                            <a:latin typeface="Cambria Math" panose="02040503050406030204" pitchFamily="18" charset="0"/>
                          </a:rPr>
                          <m:t>[</m:t>
                        </m:r>
                        <m:r>
                          <a:rPr lang="en-US" sz="2000" b="0" i="1">
                            <a:solidFill>
                              <a:schemeClr val="tx1">
                                <a:lumMod val="50000"/>
                              </a:schemeClr>
                            </a:solidFill>
                            <a:latin typeface="Cambria Math" panose="02040503050406030204" pitchFamily="18" charset="0"/>
                          </a:rPr>
                          <m:t>𝑟</m:t>
                        </m:r>
                      </m:e>
                      <m:sub>
                        <m:r>
                          <a:rPr lang="en-US" sz="2000" b="0" i="1">
                            <a:solidFill>
                              <a:schemeClr val="tx1">
                                <a:lumMod val="50000"/>
                              </a:schemeClr>
                            </a:solidFill>
                            <a:latin typeface="Cambria Math" panose="02040503050406030204" pitchFamily="18" charset="0"/>
                          </a:rPr>
                          <m:t>𝑝</m:t>
                        </m:r>
                      </m:sub>
                    </m:sSub>
                    <m:r>
                      <a:rPr lang="en-US" sz="2000" b="0">
                        <a:solidFill>
                          <a:schemeClr val="tx1">
                            <a:lumMod val="50000"/>
                          </a:schemeClr>
                        </a:solidFill>
                        <a:latin typeface="Cambria Math" panose="02040503050406030204" pitchFamily="18" charset="0"/>
                      </a:rPr>
                      <m:t>]=</m:t>
                    </m:r>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𝐴</m:t>
                        </m:r>
                      </m:sub>
                    </m:sSub>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𝐸</m:t>
                        </m:r>
                        <m:r>
                          <a:rPr lang="en-US" sz="2000" b="0">
                            <a:solidFill>
                              <a:schemeClr val="tx1">
                                <a:lumMod val="50000"/>
                              </a:schemeClr>
                            </a:solidFill>
                            <a:latin typeface="Cambria Math" panose="02040503050406030204" pitchFamily="18" charset="0"/>
                          </a:rPr>
                          <m:t>[</m:t>
                        </m:r>
                        <m:r>
                          <a:rPr lang="en-US" sz="2000" b="0" i="1">
                            <a:solidFill>
                              <a:schemeClr val="tx1">
                                <a:lumMod val="50000"/>
                              </a:schemeClr>
                            </a:solidFill>
                            <a:latin typeface="Cambria Math" panose="02040503050406030204" pitchFamily="18" charset="0"/>
                          </a:rPr>
                          <m:t>𝑟</m:t>
                        </m:r>
                      </m:e>
                      <m:sub>
                        <m:r>
                          <a:rPr lang="en-US" sz="2000" b="0" i="1" smtClean="0">
                            <a:solidFill>
                              <a:schemeClr val="tx1">
                                <a:lumMod val="50000"/>
                              </a:schemeClr>
                            </a:solidFill>
                            <a:latin typeface="Cambria Math" panose="02040503050406030204" pitchFamily="18" charset="0"/>
                          </a:rPr>
                          <m:t>𝐴</m:t>
                        </m:r>
                      </m:sub>
                    </m:sSub>
                    <m:r>
                      <a:rPr lang="en-US" sz="2000" b="0">
                        <a:solidFill>
                          <a:schemeClr val="tx1">
                            <a:lumMod val="50000"/>
                          </a:schemeClr>
                        </a:solidFill>
                        <a:latin typeface="Cambria Math" panose="02040503050406030204" pitchFamily="18" charset="0"/>
                      </a:rPr>
                      <m:t>]+</m:t>
                    </m:r>
                    <m:r>
                      <a:rPr lang="en-US" sz="2000" i="1" smtClean="0">
                        <a:solidFill>
                          <a:schemeClr val="tx1">
                            <a:lumMod val="50000"/>
                          </a:schemeClr>
                        </a:solidFill>
                        <a:latin typeface="Cambria Math" panose="02040503050406030204" pitchFamily="18" charset="0"/>
                      </a:rPr>
                      <m:t>(</m:t>
                    </m:r>
                    <m:r>
                      <a:rPr lang="en-US" sz="2000" b="0" i="1" smtClean="0">
                        <a:solidFill>
                          <a:schemeClr val="tx1">
                            <a:lumMod val="50000"/>
                          </a:schemeClr>
                        </a:solidFill>
                        <a:latin typeface="Cambria Math" panose="02040503050406030204" pitchFamily="18" charset="0"/>
                      </a:rPr>
                      <m:t>1−</m:t>
                    </m:r>
                    <m:sSub>
                      <m:sSubPr>
                        <m:ctrlPr>
                          <a:rPr lang="en-US" sz="2000" i="1">
                            <a:solidFill>
                              <a:schemeClr val="tx1">
                                <a:lumMod val="50000"/>
                              </a:schemeClr>
                            </a:solidFill>
                            <a:latin typeface="Cambria Math" panose="02040503050406030204" pitchFamily="18" charset="0"/>
                          </a:rPr>
                        </m:ctrlPr>
                      </m:sSubPr>
                      <m:e>
                        <m:r>
                          <a:rPr lang="en-US" sz="2000" i="1">
                            <a:solidFill>
                              <a:schemeClr val="tx1">
                                <a:lumMod val="50000"/>
                              </a:schemeClr>
                            </a:solidFill>
                            <a:latin typeface="Cambria Math" panose="02040503050406030204" pitchFamily="18" charset="0"/>
                          </a:rPr>
                          <m:t>𝑤</m:t>
                        </m:r>
                      </m:e>
                      <m:sub>
                        <m:r>
                          <a:rPr lang="en-US" sz="2000" i="1">
                            <a:solidFill>
                              <a:schemeClr val="tx1">
                                <a:lumMod val="50000"/>
                              </a:schemeClr>
                            </a:solidFill>
                            <a:latin typeface="Cambria Math" panose="02040503050406030204" pitchFamily="18" charset="0"/>
                          </a:rPr>
                          <m:t>𝐴</m:t>
                        </m:r>
                      </m:sub>
                    </m:sSub>
                    <m:r>
                      <a:rPr lang="en-US" sz="2000" b="0" i="1" smtClean="0">
                        <a:solidFill>
                          <a:schemeClr val="tx1">
                            <a:lumMod val="50000"/>
                          </a:schemeClr>
                        </a:solidFill>
                        <a:latin typeface="Cambria Math" panose="02040503050406030204" pitchFamily="18" charset="0"/>
                      </a:rPr>
                      <m:t>)</m:t>
                    </m:r>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𝐸</m:t>
                        </m:r>
                        <m:r>
                          <a:rPr lang="en-US" sz="2000" b="0">
                            <a:solidFill>
                              <a:schemeClr val="tx1">
                                <a:lumMod val="50000"/>
                              </a:schemeClr>
                            </a:solidFill>
                            <a:latin typeface="Cambria Math" panose="02040503050406030204" pitchFamily="18" charset="0"/>
                          </a:rPr>
                          <m:t>[</m:t>
                        </m:r>
                        <m:r>
                          <a:rPr lang="en-US" sz="2000" b="0" i="1">
                            <a:solidFill>
                              <a:schemeClr val="tx1">
                                <a:lumMod val="50000"/>
                              </a:schemeClr>
                            </a:solidFill>
                            <a:latin typeface="Cambria Math" panose="02040503050406030204" pitchFamily="18" charset="0"/>
                          </a:rPr>
                          <m:t>𝑟</m:t>
                        </m:r>
                      </m:e>
                      <m:sub>
                        <m:r>
                          <a:rPr lang="en-US" sz="2000" b="0" i="1" smtClean="0">
                            <a:solidFill>
                              <a:schemeClr val="tx1">
                                <a:lumMod val="50000"/>
                              </a:schemeClr>
                            </a:solidFill>
                            <a:latin typeface="Cambria Math" panose="02040503050406030204" pitchFamily="18" charset="0"/>
                          </a:rPr>
                          <m:t>𝐵</m:t>
                        </m:r>
                      </m:sub>
                    </m:sSub>
                    <m:r>
                      <a:rPr lang="en-US" sz="2000" b="0">
                        <a:solidFill>
                          <a:schemeClr val="tx1">
                            <a:lumMod val="50000"/>
                          </a:schemeClr>
                        </a:solidFill>
                        <a:latin typeface="Cambria Math" panose="02040503050406030204" pitchFamily="18" charset="0"/>
                      </a:rPr>
                      <m:t>]</m:t>
                    </m:r>
                  </m:oMath>
                </a14:m>
                <a:endParaRPr lang="en-US" sz="2000" dirty="0">
                  <a:solidFill>
                    <a:schemeClr val="tx1">
                      <a:lumMod val="50000"/>
                    </a:schemeClr>
                  </a:solidFill>
                </a:endParaRPr>
              </a:p>
              <a:p>
                <a:pPr marL="0" indent="0">
                  <a:buNone/>
                </a:pPr>
                <a:r>
                  <a:rPr lang="en-US" sz="2000" dirty="0">
                    <a:solidFill>
                      <a:schemeClr val="tx1">
                        <a:lumMod val="50000"/>
                      </a:schemeClr>
                    </a:solidFill>
                  </a:rPr>
                  <a:t>0.10 = </a:t>
                </a:r>
                <a14:m>
                  <m:oMath xmlns:m="http://schemas.openxmlformats.org/officeDocument/2006/math">
                    <m:sSub>
                      <m:sSubPr>
                        <m:ctrlPr>
                          <a:rPr lang="en-US" sz="2000" i="1" smtClean="0">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𝐴</m:t>
                        </m:r>
                      </m:sub>
                    </m:sSub>
                  </m:oMath>
                </a14:m>
                <a:r>
                  <a:rPr lang="en-US" sz="2000" dirty="0">
                    <a:solidFill>
                      <a:schemeClr val="tx1">
                        <a:lumMod val="50000"/>
                      </a:schemeClr>
                    </a:solidFill>
                  </a:rPr>
                  <a:t>*0.12 + (1- </a:t>
                </a:r>
                <a14:m>
                  <m:oMath xmlns:m="http://schemas.openxmlformats.org/officeDocument/2006/math">
                    <m:sSub>
                      <m:sSubPr>
                        <m:ctrlPr>
                          <a:rPr lang="en-US" sz="2000" i="1">
                            <a:solidFill>
                              <a:schemeClr val="tx1">
                                <a:lumMod val="50000"/>
                              </a:schemeClr>
                            </a:solidFill>
                            <a:latin typeface="Cambria Math" panose="02040503050406030204" pitchFamily="18" charset="0"/>
                          </a:rPr>
                        </m:ctrlPr>
                      </m:sSubPr>
                      <m:e>
                        <m:r>
                          <a:rPr lang="en-US" sz="2000" i="1">
                            <a:solidFill>
                              <a:schemeClr val="tx1">
                                <a:lumMod val="50000"/>
                              </a:schemeClr>
                            </a:solidFill>
                            <a:latin typeface="Cambria Math" panose="02040503050406030204" pitchFamily="18" charset="0"/>
                          </a:rPr>
                          <m:t>𝑤</m:t>
                        </m:r>
                      </m:e>
                      <m:sub>
                        <m:r>
                          <a:rPr lang="en-US" sz="2000" i="1">
                            <a:solidFill>
                              <a:schemeClr val="tx1">
                                <a:lumMod val="50000"/>
                              </a:schemeClr>
                            </a:solidFill>
                            <a:latin typeface="Cambria Math" panose="02040503050406030204" pitchFamily="18" charset="0"/>
                          </a:rPr>
                          <m:t>𝐴</m:t>
                        </m:r>
                      </m:sub>
                    </m:sSub>
                  </m:oMath>
                </a14:m>
                <a:r>
                  <a:rPr lang="en-US" sz="2000" dirty="0">
                    <a:solidFill>
                      <a:schemeClr val="tx1">
                        <a:lumMod val="50000"/>
                      </a:schemeClr>
                    </a:solidFill>
                  </a:rPr>
                  <a:t>)*0.08</a:t>
                </a:r>
              </a:p>
              <a:p>
                <a:pPr marL="0" indent="0">
                  <a:buNone/>
                </a:pPr>
                <a:r>
                  <a:rPr lang="en-US" sz="2000" dirty="0">
                    <a:solidFill>
                      <a:schemeClr val="tx1">
                        <a:lumMod val="50000"/>
                      </a:schemeClr>
                    </a:solidFill>
                  </a:rPr>
                  <a:t>0.10 = 0.12 </a:t>
                </a:r>
                <a14:m>
                  <m:oMath xmlns:m="http://schemas.openxmlformats.org/officeDocument/2006/math">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𝐴</m:t>
                        </m:r>
                      </m:sub>
                    </m:sSub>
                  </m:oMath>
                </a14:m>
                <a:r>
                  <a:rPr lang="en-US" sz="2000" dirty="0">
                    <a:solidFill>
                      <a:schemeClr val="tx1">
                        <a:lumMod val="50000"/>
                      </a:schemeClr>
                    </a:solidFill>
                  </a:rPr>
                  <a:t> + 0.08 -0.08 </a:t>
                </a:r>
                <a14:m>
                  <m:oMath xmlns:m="http://schemas.openxmlformats.org/officeDocument/2006/math">
                    <m:sSub>
                      <m:sSubPr>
                        <m:ctrlPr>
                          <a:rPr lang="en-US" sz="2000" i="1">
                            <a:solidFill>
                              <a:schemeClr val="tx1">
                                <a:lumMod val="50000"/>
                              </a:schemeClr>
                            </a:solidFill>
                            <a:latin typeface="Cambria Math" panose="02040503050406030204" pitchFamily="18" charset="0"/>
                          </a:rPr>
                        </m:ctrlPr>
                      </m:sSubPr>
                      <m:e>
                        <m:r>
                          <a:rPr lang="en-US" sz="2000" i="1">
                            <a:solidFill>
                              <a:schemeClr val="tx1">
                                <a:lumMod val="50000"/>
                              </a:schemeClr>
                            </a:solidFill>
                            <a:latin typeface="Cambria Math" panose="02040503050406030204" pitchFamily="18" charset="0"/>
                          </a:rPr>
                          <m:t>𝑤</m:t>
                        </m:r>
                      </m:e>
                      <m:sub>
                        <m:r>
                          <a:rPr lang="en-US" sz="2000" i="1">
                            <a:solidFill>
                              <a:schemeClr val="tx1">
                                <a:lumMod val="50000"/>
                              </a:schemeClr>
                            </a:solidFill>
                            <a:latin typeface="Cambria Math" panose="02040503050406030204" pitchFamily="18" charset="0"/>
                          </a:rPr>
                          <m:t>𝐴</m:t>
                        </m:r>
                      </m:sub>
                    </m:sSub>
                  </m:oMath>
                </a14:m>
                <a:endParaRPr lang="en-US" sz="2000" dirty="0">
                  <a:solidFill>
                    <a:schemeClr val="tx1">
                      <a:lumMod val="50000"/>
                    </a:schemeClr>
                  </a:solidFill>
                </a:endParaRPr>
              </a:p>
              <a:p>
                <a:pPr marL="0" indent="0">
                  <a:buNone/>
                </a:pPr>
                <a:r>
                  <a:rPr lang="en-US" sz="2000" dirty="0">
                    <a:solidFill>
                      <a:schemeClr val="tx1">
                        <a:lumMod val="50000"/>
                      </a:schemeClr>
                    </a:solidFill>
                  </a:rPr>
                  <a:t>0.02 = 0.04 </a:t>
                </a:r>
                <a14:m>
                  <m:oMath xmlns:m="http://schemas.openxmlformats.org/officeDocument/2006/math">
                    <m:sSub>
                      <m:sSubPr>
                        <m:ctrlPr>
                          <a:rPr lang="en-US" sz="2000" i="1">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𝐴</m:t>
                        </m:r>
                      </m:sub>
                    </m:sSub>
                  </m:oMath>
                </a14:m>
                <a:endParaRPr lang="en-US" sz="2000" dirty="0">
                  <a:solidFill>
                    <a:schemeClr val="tx1">
                      <a:lumMod val="50000"/>
                    </a:schemeClr>
                  </a:solidFill>
                </a:endParaRPr>
              </a:p>
              <a:p>
                <a:pPr marL="0" indent="0">
                  <a:buNone/>
                </a:pPr>
                <a:r>
                  <a:rPr lang="en-US" sz="2000" dirty="0">
                    <a:solidFill>
                      <a:schemeClr val="tx1">
                        <a:lumMod val="50000"/>
                      </a:schemeClr>
                    </a:solidFill>
                  </a:rPr>
                  <a:t>½ = </a:t>
                </a:r>
                <a14:m>
                  <m:oMath xmlns:m="http://schemas.openxmlformats.org/officeDocument/2006/math">
                    <m:sSub>
                      <m:sSubPr>
                        <m:ctrlPr>
                          <a:rPr lang="en-US" sz="2000" i="1" smtClean="0">
                            <a:solidFill>
                              <a:schemeClr val="tx1">
                                <a:lumMod val="50000"/>
                              </a:schemeClr>
                            </a:solidFill>
                            <a:latin typeface="Cambria Math" panose="02040503050406030204" pitchFamily="18" charset="0"/>
                          </a:rPr>
                        </m:ctrlPr>
                      </m:sSubPr>
                      <m:e>
                        <m:r>
                          <a:rPr lang="en-US" sz="2000" b="0" i="1">
                            <a:solidFill>
                              <a:schemeClr val="tx1">
                                <a:lumMod val="50000"/>
                              </a:schemeClr>
                            </a:solidFill>
                            <a:latin typeface="Cambria Math" panose="02040503050406030204" pitchFamily="18" charset="0"/>
                          </a:rPr>
                          <m:t>𝑤</m:t>
                        </m:r>
                      </m:e>
                      <m:sub>
                        <m:r>
                          <a:rPr lang="en-US" sz="2000" b="0" i="1" smtClean="0">
                            <a:solidFill>
                              <a:schemeClr val="tx1">
                                <a:lumMod val="50000"/>
                              </a:schemeClr>
                            </a:solidFill>
                            <a:latin typeface="Cambria Math" panose="02040503050406030204" pitchFamily="18" charset="0"/>
                          </a:rPr>
                          <m:t>𝐴</m:t>
                        </m:r>
                      </m:sub>
                    </m:sSub>
                  </m:oMath>
                </a14:m>
                <a:r>
                  <a:rPr lang="en-US" sz="2000" dirty="0">
                    <a:solidFill>
                      <a:schemeClr val="tx1">
                        <a:lumMod val="50000"/>
                      </a:schemeClr>
                    </a:solidFill>
                  </a:rPr>
                  <a:t> which means that the other weight is 1/2</a:t>
                </a:r>
              </a:p>
              <a:p>
                <a:pPr marL="0" indent="0">
                  <a:buNone/>
                </a:pPr>
                <a:endParaRPr lang="en-US" sz="2000" dirty="0"/>
              </a:p>
            </p:txBody>
          </p:sp>
        </mc:Choice>
        <mc:Fallback xmlns="">
          <p:sp>
            <p:nvSpPr>
              <p:cNvPr id="2" name="Text Placeholder 1">
                <a:extLst>
                  <a:ext uri="{FF2B5EF4-FFF2-40B4-BE49-F238E27FC236}">
                    <a16:creationId xmlns:a16="http://schemas.microsoft.com/office/drawing/2014/main" id="{E8893DFD-ED8E-E1D4-CB67-BB8F46D98C23}"/>
                  </a:ext>
                </a:extLst>
              </p:cNvPr>
              <p:cNvSpPr>
                <a:spLocks noGrp="1" noRot="1" noChangeAspect="1" noMove="1" noResize="1" noEditPoints="1" noAdjustHandles="1" noChangeArrowheads="1" noChangeShapeType="1" noTextEdit="1"/>
              </p:cNvSpPr>
              <p:nvPr>
                <p:ph type="body" sz="quarter" idx="14"/>
              </p:nvPr>
            </p:nvSpPr>
            <p:spPr>
              <a:xfrm>
                <a:off x="646043" y="1361278"/>
                <a:ext cx="5620942" cy="2653161"/>
              </a:xfrm>
              <a:blipFill>
                <a:blip r:embed="rId3"/>
                <a:stretch>
                  <a:fillRect l="-1193" t="-2064" r="-325"/>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405DA8B-D3C5-98D7-F57C-95E1E43D5A97}"/>
              </a:ext>
            </a:extLst>
          </p:cNvPr>
          <p:cNvSpPr>
            <a:spLocks noGrp="1"/>
          </p:cNvSpPr>
          <p:nvPr>
            <p:ph type="body" sz="quarter" idx="13"/>
          </p:nvPr>
        </p:nvSpPr>
        <p:spPr>
          <a:xfrm>
            <a:off x="646041" y="422223"/>
            <a:ext cx="10883348" cy="1015663"/>
          </a:xfrm>
        </p:spPr>
        <p:txBody>
          <a:bodyPr/>
          <a:lstStyle/>
          <a:p>
            <a:r>
              <a:rPr lang="en-US" sz="2000" dirty="0"/>
              <a:t>Assume you wanted to create a portfolio with 10% expected return using a combination of AMZN and SPY.  What would the investment weights be?</a:t>
            </a:r>
          </a:p>
        </p:txBody>
      </p:sp>
      <p:pic>
        <p:nvPicPr>
          <p:cNvPr id="4" name="Picture 3" descr="This figure reports the inputs used in generating the efficient frontier.">
            <a:extLst>
              <a:ext uri="{FF2B5EF4-FFF2-40B4-BE49-F238E27FC236}">
                <a16:creationId xmlns:a16="http://schemas.microsoft.com/office/drawing/2014/main" id="{010D3E00-8366-DC86-B859-139ECA2288F5}"/>
              </a:ext>
            </a:extLst>
          </p:cNvPr>
          <p:cNvPicPr>
            <a:picLocks noChangeAspect="1"/>
          </p:cNvPicPr>
          <p:nvPr/>
        </p:nvPicPr>
        <p:blipFill>
          <a:blip r:embed="rId4"/>
          <a:stretch>
            <a:fillRect/>
          </a:stretch>
        </p:blipFill>
        <p:spPr>
          <a:xfrm>
            <a:off x="6528066" y="1462995"/>
            <a:ext cx="5001323" cy="3305636"/>
          </a:xfrm>
          <a:prstGeom prst="rect">
            <a:avLst/>
          </a:prstGeom>
        </p:spPr>
      </p:pic>
      <mc:AlternateContent xmlns:mc="http://schemas.openxmlformats.org/markup-compatibility/2006" xmlns:a14="http://schemas.microsoft.com/office/drawing/2010/main">
        <mc:Choice Requires="a14">
          <p:sp>
            <p:nvSpPr>
              <p:cNvPr id="5" name="Text Placeholder 1">
                <a:extLst>
                  <a:ext uri="{FF2B5EF4-FFF2-40B4-BE49-F238E27FC236}">
                    <a16:creationId xmlns:a16="http://schemas.microsoft.com/office/drawing/2014/main" id="{E4E53B0D-8D59-6F41-507A-EE40CC67462B}"/>
                  </a:ext>
                </a:extLst>
              </p:cNvPr>
              <p:cNvSpPr txBox="1">
                <a:spLocks/>
              </p:cNvSpPr>
              <p:nvPr/>
            </p:nvSpPr>
            <p:spPr>
              <a:xfrm>
                <a:off x="662611" y="4270917"/>
                <a:ext cx="9306579" cy="194774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90000"/>
                  </a:lnSpc>
                  <a:spcBef>
                    <a:spcPts val="1000"/>
                  </a:spcBef>
                  <a:buClr>
                    <a:schemeClr val="tx1">
                      <a:lumMod val="75000"/>
                    </a:schemeClr>
                  </a:buClr>
                  <a:buSzPct val="118000"/>
                  <a:buFont typeface="Arial" panose="020B0604020202020204" pitchFamily="34" charset="0"/>
                  <a:buChar char="•"/>
                  <a:defRPr sz="2200" kern="1200">
                    <a:solidFill>
                      <a:schemeClr val="tx1">
                        <a:lumMod val="50000"/>
                      </a:schemeClr>
                    </a:solidFill>
                    <a:latin typeface="+mn-lt"/>
                    <a:ea typeface="+mn-ea"/>
                    <a:cs typeface="+mn-cs"/>
                  </a:defRPr>
                </a:lvl1pPr>
                <a:lvl2pPr marL="800100" indent="-342900" algn="l" defTabSz="914400" rtl="0" eaLnBrk="1" latinLnBrk="0" hangingPunct="1">
                  <a:lnSpc>
                    <a:spcPct val="90000"/>
                  </a:lnSpc>
                  <a:spcBef>
                    <a:spcPts val="500"/>
                  </a:spcBef>
                  <a:buClr>
                    <a:schemeClr val="tx1">
                      <a:lumMod val="75000"/>
                    </a:schemeClr>
                  </a:buClr>
                  <a:buSzPct val="118000"/>
                  <a:buFont typeface="Arial" panose="020B0604020202020204" pitchFamily="34" charset="0"/>
                  <a:buChar char="•"/>
                  <a:defRPr sz="2200" kern="1200">
                    <a:solidFill>
                      <a:schemeClr val="tx1">
                        <a:lumMod val="50000"/>
                      </a:schemeClr>
                    </a:solidFill>
                    <a:latin typeface="+mn-lt"/>
                    <a:ea typeface="+mn-ea"/>
                    <a:cs typeface="+mn-cs"/>
                  </a:defRPr>
                </a:lvl2pPr>
                <a:lvl3pPr marL="1257300" indent="-342900" algn="l" defTabSz="914400" rtl="0" eaLnBrk="1" latinLnBrk="0" hangingPunct="1">
                  <a:lnSpc>
                    <a:spcPct val="90000"/>
                  </a:lnSpc>
                  <a:spcBef>
                    <a:spcPts val="500"/>
                  </a:spcBef>
                  <a:buClr>
                    <a:schemeClr val="tx1">
                      <a:lumMod val="75000"/>
                    </a:schemeClr>
                  </a:buClr>
                  <a:buSzPct val="118000"/>
                  <a:buFont typeface="Arial" panose="020B0604020202020204" pitchFamily="34" charset="0"/>
                  <a:buChar char="•"/>
                  <a:defRPr sz="22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000" dirty="0"/>
                  <a:t>What would the standard deviation be?</a:t>
                </a:r>
              </a:p>
              <a:p>
                <a:pPr marL="0" indent="0">
                  <a:buNone/>
                </a:pPr>
                <a:r>
                  <a:rPr lang="en-US" sz="2000" dirty="0">
                    <a:solidFill>
                      <a:srgbClr val="39393B"/>
                    </a:solidFill>
                  </a:rPr>
                  <a:t>   </a:t>
                </a:r>
                <a14:m>
                  <m:oMath xmlns:m="http://schemas.openxmlformats.org/officeDocument/2006/math">
                    <m:r>
                      <a:rPr lang="en-US" sz="2000">
                        <a:solidFill>
                          <a:srgbClr val="39393B"/>
                        </a:solidFill>
                        <a:latin typeface="Cambria Math" panose="02040503050406030204" pitchFamily="18" charset="0"/>
                      </a:rPr>
                      <m:t> </m:t>
                    </m:r>
                    <m:rad>
                      <m:radPr>
                        <m:degHide m:val="on"/>
                        <m:ctrlPr>
                          <a:rPr lang="en-US" sz="2000" b="1" i="1" smtClean="0">
                            <a:solidFill>
                              <a:schemeClr val="tx1">
                                <a:lumMod val="50000"/>
                              </a:schemeClr>
                            </a:solidFill>
                            <a:latin typeface="Cambria Math" panose="02040503050406030204" pitchFamily="18" charset="0"/>
                          </a:rPr>
                        </m:ctrlPr>
                      </m:radPr>
                      <m:deg/>
                      <m:e>
                        <m:sSubSup>
                          <m:sSubSupPr>
                            <m:ctrlPr>
                              <a:rPr lang="en-US" sz="2000" b="1" i="1">
                                <a:solidFill>
                                  <a:schemeClr val="tx1">
                                    <a:lumMod val="50000"/>
                                  </a:schemeClr>
                                </a:solidFill>
                                <a:latin typeface="Cambria Math" panose="02040503050406030204" pitchFamily="18" charset="0"/>
                              </a:rPr>
                            </m:ctrlPr>
                          </m:sSubSupPr>
                          <m:e>
                            <m:r>
                              <a:rPr lang="en-US" sz="2000" b="1" i="1">
                                <a:solidFill>
                                  <a:schemeClr val="tx1">
                                    <a:lumMod val="50000"/>
                                  </a:schemeClr>
                                </a:solidFill>
                                <a:latin typeface="Cambria Math" panose="02040503050406030204" pitchFamily="18" charset="0"/>
                                <a:ea typeface="Cambria Math" panose="02040503050406030204" pitchFamily="18" charset="0"/>
                              </a:rPr>
                              <m:t>𝝈</m:t>
                            </m:r>
                          </m:e>
                          <m:sub>
                            <m:r>
                              <a:rPr lang="en-US" sz="2000" b="1" i="1">
                                <a:solidFill>
                                  <a:schemeClr val="tx1">
                                    <a:lumMod val="50000"/>
                                  </a:schemeClr>
                                </a:solidFill>
                                <a:latin typeface="Cambria Math" panose="02040503050406030204" pitchFamily="18" charset="0"/>
                              </a:rPr>
                              <m:t>𝑷</m:t>
                            </m:r>
                          </m:sub>
                          <m:sup>
                            <m:r>
                              <a:rPr lang="en-US" sz="2000" b="1" i="1">
                                <a:solidFill>
                                  <a:schemeClr val="tx1">
                                    <a:lumMod val="50000"/>
                                  </a:schemeClr>
                                </a:solidFill>
                                <a:latin typeface="Cambria Math" panose="02040503050406030204" pitchFamily="18" charset="0"/>
                              </a:rPr>
                              <m:t>𝟐</m:t>
                            </m:r>
                          </m:sup>
                        </m:sSubSup>
                      </m:e>
                    </m:rad>
                    <m:r>
                      <a:rPr lang="en-US" sz="2000" b="1" i="1">
                        <a:solidFill>
                          <a:schemeClr val="tx1">
                            <a:lumMod val="50000"/>
                          </a:schemeClr>
                        </a:solidFill>
                        <a:latin typeface="Cambria Math" panose="02040503050406030204" pitchFamily="18" charset="0"/>
                      </a:rPr>
                      <m:t>= </m:t>
                    </m:r>
                    <m:rad>
                      <m:radPr>
                        <m:degHide m:val="on"/>
                        <m:ctrlPr>
                          <a:rPr lang="en-US" sz="2000" b="1" i="1">
                            <a:solidFill>
                              <a:schemeClr val="tx1">
                                <a:lumMod val="50000"/>
                              </a:schemeClr>
                            </a:solidFill>
                            <a:latin typeface="Cambria Math" panose="02040503050406030204" pitchFamily="18" charset="0"/>
                          </a:rPr>
                        </m:ctrlPr>
                      </m:radPr>
                      <m:deg/>
                      <m:e>
                        <m:sSubSup>
                          <m:sSubSupPr>
                            <m:ctrlPr>
                              <a:rPr lang="en-US" sz="2000" b="1" i="1">
                                <a:solidFill>
                                  <a:schemeClr val="tx1">
                                    <a:lumMod val="50000"/>
                                  </a:schemeClr>
                                </a:solidFill>
                                <a:latin typeface="Cambria Math" panose="02040503050406030204" pitchFamily="18" charset="0"/>
                              </a:rPr>
                            </m:ctrlPr>
                          </m:sSubSupPr>
                          <m:e>
                            <m:r>
                              <a:rPr lang="en-US" sz="2000" b="1" i="1">
                                <a:solidFill>
                                  <a:schemeClr val="tx1">
                                    <a:lumMod val="50000"/>
                                  </a:schemeClr>
                                </a:solidFill>
                                <a:latin typeface="Cambria Math" panose="02040503050406030204" pitchFamily="18" charset="0"/>
                              </a:rPr>
                              <m:t>𝒘</m:t>
                            </m:r>
                          </m:e>
                          <m:sub>
                            <m:r>
                              <a:rPr lang="en-US" sz="2000" b="1" i="1">
                                <a:solidFill>
                                  <a:schemeClr val="tx1">
                                    <a:lumMod val="50000"/>
                                  </a:schemeClr>
                                </a:solidFill>
                                <a:latin typeface="Cambria Math" panose="02040503050406030204" pitchFamily="18" charset="0"/>
                              </a:rPr>
                              <m:t>𝑨</m:t>
                            </m:r>
                          </m:sub>
                          <m:sup>
                            <m:r>
                              <a:rPr lang="en-US" sz="2000" b="1" i="1">
                                <a:solidFill>
                                  <a:schemeClr val="tx1">
                                    <a:lumMod val="50000"/>
                                  </a:schemeClr>
                                </a:solidFill>
                                <a:latin typeface="Cambria Math" panose="02040503050406030204" pitchFamily="18" charset="0"/>
                              </a:rPr>
                              <m:t>𝟐</m:t>
                            </m:r>
                          </m:sup>
                        </m:sSubSup>
                        <m:sSubSup>
                          <m:sSubSupPr>
                            <m:ctrlPr>
                              <a:rPr lang="en-US" sz="2000" b="1" i="1">
                                <a:solidFill>
                                  <a:schemeClr val="tx1">
                                    <a:lumMod val="50000"/>
                                  </a:schemeClr>
                                </a:solidFill>
                                <a:latin typeface="Cambria Math" panose="02040503050406030204" pitchFamily="18" charset="0"/>
                              </a:rPr>
                            </m:ctrlPr>
                          </m:sSubSupPr>
                          <m:e>
                            <m:r>
                              <a:rPr lang="en-US" sz="2000" b="1" i="1">
                                <a:solidFill>
                                  <a:schemeClr val="tx1">
                                    <a:lumMod val="50000"/>
                                  </a:schemeClr>
                                </a:solidFill>
                                <a:latin typeface="Cambria Math" panose="02040503050406030204" pitchFamily="18" charset="0"/>
                                <a:ea typeface="Cambria Math" panose="02040503050406030204" pitchFamily="18" charset="0"/>
                              </a:rPr>
                              <m:t>𝝈</m:t>
                            </m:r>
                          </m:e>
                          <m:sub>
                            <m:r>
                              <a:rPr lang="en-US" sz="2000" b="1" i="1">
                                <a:solidFill>
                                  <a:schemeClr val="tx1">
                                    <a:lumMod val="50000"/>
                                  </a:schemeClr>
                                </a:solidFill>
                                <a:latin typeface="Cambria Math" panose="02040503050406030204" pitchFamily="18" charset="0"/>
                                <a:ea typeface="Cambria Math" panose="02040503050406030204" pitchFamily="18" charset="0"/>
                              </a:rPr>
                              <m:t>𝑨</m:t>
                            </m:r>
                          </m:sub>
                          <m:sup>
                            <m:r>
                              <a:rPr lang="en-US" sz="2000" b="1" i="1">
                                <a:solidFill>
                                  <a:schemeClr val="tx1">
                                    <a:lumMod val="50000"/>
                                  </a:schemeClr>
                                </a:solidFill>
                                <a:latin typeface="Cambria Math" panose="02040503050406030204" pitchFamily="18" charset="0"/>
                              </a:rPr>
                              <m:t>𝟐</m:t>
                            </m:r>
                          </m:sup>
                        </m:sSubSup>
                        <m:r>
                          <m:rPr>
                            <m:nor/>
                          </m:rPr>
                          <a:rPr lang="en-US" sz="2000" b="1" dirty="0">
                            <a:solidFill>
                              <a:schemeClr val="tx1">
                                <a:lumMod val="50000"/>
                              </a:schemeClr>
                            </a:solidFill>
                          </a:rPr>
                          <m:t>+</m:t>
                        </m:r>
                        <m:sSubSup>
                          <m:sSubSupPr>
                            <m:ctrlPr>
                              <a:rPr lang="en-US" sz="2000" b="1" i="1">
                                <a:solidFill>
                                  <a:schemeClr val="tx1">
                                    <a:lumMod val="50000"/>
                                  </a:schemeClr>
                                </a:solidFill>
                                <a:latin typeface="Cambria Math" panose="02040503050406030204" pitchFamily="18" charset="0"/>
                              </a:rPr>
                            </m:ctrlPr>
                          </m:sSubSupPr>
                          <m:e>
                            <m:r>
                              <a:rPr lang="en-US" sz="2000" b="1" i="1">
                                <a:solidFill>
                                  <a:schemeClr val="tx1">
                                    <a:lumMod val="50000"/>
                                  </a:schemeClr>
                                </a:solidFill>
                                <a:latin typeface="Cambria Math" panose="02040503050406030204" pitchFamily="18" charset="0"/>
                              </a:rPr>
                              <m:t>𝒘</m:t>
                            </m:r>
                          </m:e>
                          <m:sub>
                            <m:r>
                              <a:rPr lang="en-US" sz="2000" b="1" i="1">
                                <a:solidFill>
                                  <a:schemeClr val="tx1">
                                    <a:lumMod val="50000"/>
                                  </a:schemeClr>
                                </a:solidFill>
                                <a:latin typeface="Cambria Math" panose="02040503050406030204" pitchFamily="18" charset="0"/>
                              </a:rPr>
                              <m:t>𝑩</m:t>
                            </m:r>
                          </m:sub>
                          <m:sup>
                            <m:r>
                              <a:rPr lang="en-US" sz="2000" b="1" i="1">
                                <a:solidFill>
                                  <a:schemeClr val="tx1">
                                    <a:lumMod val="50000"/>
                                  </a:schemeClr>
                                </a:solidFill>
                                <a:latin typeface="Cambria Math" panose="02040503050406030204" pitchFamily="18" charset="0"/>
                              </a:rPr>
                              <m:t>𝟐</m:t>
                            </m:r>
                          </m:sup>
                        </m:sSubSup>
                        <m:sSubSup>
                          <m:sSubSupPr>
                            <m:ctrlPr>
                              <a:rPr lang="en-US" sz="2000" b="1" i="1">
                                <a:solidFill>
                                  <a:schemeClr val="tx1">
                                    <a:lumMod val="50000"/>
                                  </a:schemeClr>
                                </a:solidFill>
                                <a:latin typeface="Cambria Math" panose="02040503050406030204" pitchFamily="18" charset="0"/>
                              </a:rPr>
                            </m:ctrlPr>
                          </m:sSubSupPr>
                          <m:e>
                            <m:r>
                              <a:rPr lang="en-US" sz="2000" b="1" i="1">
                                <a:solidFill>
                                  <a:schemeClr val="tx1">
                                    <a:lumMod val="50000"/>
                                  </a:schemeClr>
                                </a:solidFill>
                                <a:latin typeface="Cambria Math" panose="02040503050406030204" pitchFamily="18" charset="0"/>
                              </a:rPr>
                              <m:t>𝝈</m:t>
                            </m:r>
                          </m:e>
                          <m:sub>
                            <m:r>
                              <a:rPr lang="en-US" sz="2000" b="1" i="1">
                                <a:solidFill>
                                  <a:schemeClr val="tx1">
                                    <a:lumMod val="50000"/>
                                  </a:schemeClr>
                                </a:solidFill>
                                <a:latin typeface="Cambria Math" panose="02040503050406030204" pitchFamily="18" charset="0"/>
                              </a:rPr>
                              <m:t>𝑩</m:t>
                            </m:r>
                          </m:sub>
                          <m:sup>
                            <m:r>
                              <a:rPr lang="en-US" sz="2000" b="1" i="1">
                                <a:solidFill>
                                  <a:schemeClr val="tx1">
                                    <a:lumMod val="50000"/>
                                  </a:schemeClr>
                                </a:solidFill>
                                <a:latin typeface="Cambria Math" panose="02040503050406030204" pitchFamily="18" charset="0"/>
                              </a:rPr>
                              <m:t>𝟐</m:t>
                            </m:r>
                          </m:sup>
                        </m:sSubSup>
                        <m:r>
                          <a:rPr lang="en-US" sz="2000" b="1" i="1">
                            <a:solidFill>
                              <a:schemeClr val="tx1">
                                <a:lumMod val="50000"/>
                              </a:schemeClr>
                            </a:solidFill>
                            <a:latin typeface="Cambria Math" panose="02040503050406030204" pitchFamily="18" charset="0"/>
                          </a:rPr>
                          <m:t>+</m:t>
                        </m:r>
                        <m:r>
                          <a:rPr lang="en-US" sz="2000" b="1" i="1">
                            <a:solidFill>
                              <a:schemeClr val="tx1">
                                <a:lumMod val="50000"/>
                              </a:schemeClr>
                            </a:solidFill>
                            <a:latin typeface="Cambria Math" panose="02040503050406030204" pitchFamily="18" charset="0"/>
                          </a:rPr>
                          <m:t>𝟐</m:t>
                        </m:r>
                        <m:sSub>
                          <m:sSubPr>
                            <m:ctrlPr>
                              <a:rPr lang="en-US" sz="2000" b="1" i="1">
                                <a:solidFill>
                                  <a:schemeClr val="tx1">
                                    <a:lumMod val="50000"/>
                                  </a:schemeClr>
                                </a:solidFill>
                                <a:latin typeface="Cambria Math" panose="02040503050406030204" pitchFamily="18" charset="0"/>
                              </a:rPr>
                            </m:ctrlPr>
                          </m:sSubPr>
                          <m:e>
                            <m:r>
                              <a:rPr lang="en-US" sz="2000" b="1" i="1">
                                <a:solidFill>
                                  <a:schemeClr val="tx1">
                                    <a:lumMod val="50000"/>
                                  </a:schemeClr>
                                </a:solidFill>
                                <a:latin typeface="Cambria Math" panose="02040503050406030204" pitchFamily="18" charset="0"/>
                              </a:rPr>
                              <m:t>𝒘</m:t>
                            </m:r>
                          </m:e>
                          <m:sub>
                            <m:r>
                              <a:rPr lang="en-US" sz="2000" b="1" i="1">
                                <a:solidFill>
                                  <a:schemeClr val="tx1">
                                    <a:lumMod val="50000"/>
                                  </a:schemeClr>
                                </a:solidFill>
                                <a:latin typeface="Cambria Math" panose="02040503050406030204" pitchFamily="18" charset="0"/>
                              </a:rPr>
                              <m:t>𝑨</m:t>
                            </m:r>
                          </m:sub>
                        </m:sSub>
                        <m:sSub>
                          <m:sSubPr>
                            <m:ctrlPr>
                              <a:rPr lang="en-US" sz="2000" b="1" i="1">
                                <a:solidFill>
                                  <a:schemeClr val="tx1">
                                    <a:lumMod val="50000"/>
                                  </a:schemeClr>
                                </a:solidFill>
                                <a:latin typeface="Cambria Math" panose="02040503050406030204" pitchFamily="18" charset="0"/>
                              </a:rPr>
                            </m:ctrlPr>
                          </m:sSubPr>
                          <m:e>
                            <m:r>
                              <a:rPr lang="en-US" sz="2000" b="1" i="1">
                                <a:solidFill>
                                  <a:schemeClr val="tx1">
                                    <a:lumMod val="50000"/>
                                  </a:schemeClr>
                                </a:solidFill>
                                <a:latin typeface="Cambria Math" panose="02040503050406030204" pitchFamily="18" charset="0"/>
                              </a:rPr>
                              <m:t>𝒘</m:t>
                            </m:r>
                          </m:e>
                          <m:sub>
                            <m:r>
                              <a:rPr lang="en-US" sz="2000" b="1" i="1">
                                <a:solidFill>
                                  <a:schemeClr val="tx1">
                                    <a:lumMod val="50000"/>
                                  </a:schemeClr>
                                </a:solidFill>
                                <a:latin typeface="Cambria Math" panose="02040503050406030204" pitchFamily="18" charset="0"/>
                              </a:rPr>
                              <m:t>𝑩</m:t>
                            </m:r>
                          </m:sub>
                        </m:sSub>
                        <m:sSub>
                          <m:sSubPr>
                            <m:ctrlPr>
                              <a:rPr lang="en-US" sz="2000" b="1" i="1">
                                <a:solidFill>
                                  <a:schemeClr val="tx1">
                                    <a:lumMod val="50000"/>
                                  </a:schemeClr>
                                </a:solidFill>
                                <a:latin typeface="Cambria Math" panose="02040503050406030204" pitchFamily="18" charset="0"/>
                              </a:rPr>
                            </m:ctrlPr>
                          </m:sSubPr>
                          <m:e>
                            <m:r>
                              <a:rPr lang="en-US" sz="2000" b="1" i="1">
                                <a:solidFill>
                                  <a:schemeClr val="tx1">
                                    <a:lumMod val="50000"/>
                                  </a:schemeClr>
                                </a:solidFill>
                                <a:latin typeface="Cambria Math" panose="02040503050406030204" pitchFamily="18" charset="0"/>
                              </a:rPr>
                              <m:t>𝝈</m:t>
                            </m:r>
                          </m:e>
                          <m:sub>
                            <m:r>
                              <a:rPr lang="en-US" sz="2000" b="1" i="1">
                                <a:solidFill>
                                  <a:schemeClr val="tx1">
                                    <a:lumMod val="50000"/>
                                  </a:schemeClr>
                                </a:solidFill>
                                <a:latin typeface="Cambria Math" panose="02040503050406030204" pitchFamily="18" charset="0"/>
                              </a:rPr>
                              <m:t>𝑨</m:t>
                            </m:r>
                          </m:sub>
                        </m:sSub>
                        <m:sSub>
                          <m:sSubPr>
                            <m:ctrlPr>
                              <a:rPr lang="en-US" sz="2000" b="1" i="1">
                                <a:solidFill>
                                  <a:schemeClr val="tx1">
                                    <a:lumMod val="50000"/>
                                  </a:schemeClr>
                                </a:solidFill>
                                <a:latin typeface="Cambria Math" panose="02040503050406030204" pitchFamily="18" charset="0"/>
                              </a:rPr>
                            </m:ctrlPr>
                          </m:sSubPr>
                          <m:e>
                            <m:r>
                              <a:rPr lang="en-US" sz="2000" b="1" i="1">
                                <a:solidFill>
                                  <a:schemeClr val="tx1">
                                    <a:lumMod val="50000"/>
                                  </a:schemeClr>
                                </a:solidFill>
                                <a:latin typeface="Cambria Math" panose="02040503050406030204" pitchFamily="18" charset="0"/>
                              </a:rPr>
                              <m:t>𝝈</m:t>
                            </m:r>
                          </m:e>
                          <m:sub>
                            <m:r>
                              <a:rPr lang="en-US" sz="2000" b="1" i="1">
                                <a:solidFill>
                                  <a:schemeClr val="tx1">
                                    <a:lumMod val="50000"/>
                                  </a:schemeClr>
                                </a:solidFill>
                                <a:latin typeface="Cambria Math" panose="02040503050406030204" pitchFamily="18" charset="0"/>
                              </a:rPr>
                              <m:t>𝑩</m:t>
                            </m:r>
                          </m:sub>
                        </m:sSub>
                        <m:sSub>
                          <m:sSubPr>
                            <m:ctrlPr>
                              <a:rPr lang="en-US" sz="2000" b="1" i="1">
                                <a:solidFill>
                                  <a:schemeClr val="tx1">
                                    <a:lumMod val="50000"/>
                                  </a:schemeClr>
                                </a:solidFill>
                                <a:latin typeface="Cambria Math" panose="02040503050406030204" pitchFamily="18" charset="0"/>
                              </a:rPr>
                            </m:ctrlPr>
                          </m:sSubPr>
                          <m:e>
                            <m:r>
                              <a:rPr lang="en-US" sz="2000" b="1" i="1">
                                <a:solidFill>
                                  <a:schemeClr val="tx1">
                                    <a:lumMod val="50000"/>
                                  </a:schemeClr>
                                </a:solidFill>
                                <a:latin typeface="Cambria Math" panose="02040503050406030204" pitchFamily="18" charset="0"/>
                              </a:rPr>
                              <m:t>𝝆</m:t>
                            </m:r>
                          </m:e>
                          <m:sub>
                            <m:r>
                              <a:rPr lang="en-US" sz="2000" b="1" i="1">
                                <a:solidFill>
                                  <a:schemeClr val="tx1">
                                    <a:lumMod val="50000"/>
                                  </a:schemeClr>
                                </a:solidFill>
                                <a:latin typeface="Cambria Math" panose="02040503050406030204" pitchFamily="18" charset="0"/>
                              </a:rPr>
                              <m:t>𝑨</m:t>
                            </m:r>
                            <m:r>
                              <a:rPr lang="en-US" sz="2000" b="1" i="1">
                                <a:solidFill>
                                  <a:schemeClr val="tx1">
                                    <a:lumMod val="50000"/>
                                  </a:schemeClr>
                                </a:solidFill>
                                <a:latin typeface="Cambria Math" panose="02040503050406030204" pitchFamily="18" charset="0"/>
                              </a:rPr>
                              <m:t>,</m:t>
                            </m:r>
                            <m:r>
                              <a:rPr lang="en-US" sz="2000" b="1" i="1">
                                <a:solidFill>
                                  <a:schemeClr val="tx1">
                                    <a:lumMod val="50000"/>
                                  </a:schemeClr>
                                </a:solidFill>
                                <a:latin typeface="Cambria Math" panose="02040503050406030204" pitchFamily="18" charset="0"/>
                              </a:rPr>
                              <m:t>𝑩</m:t>
                            </m:r>
                          </m:sub>
                        </m:sSub>
                      </m:e>
                    </m:rad>
                  </m:oMath>
                </a14:m>
                <a:endParaRPr lang="en-US" sz="2000" dirty="0">
                  <a:solidFill>
                    <a:schemeClr val="tx1">
                      <a:lumMod val="50000"/>
                    </a:schemeClr>
                  </a:solidFill>
                </a:endParaRPr>
              </a:p>
              <a:p>
                <a:pPr marL="0" indent="0">
                  <a:buNone/>
                </a:pPr>
                <a:r>
                  <a:rPr lang="en-US" sz="2000" b="0" dirty="0">
                    <a:solidFill>
                      <a:schemeClr val="tx1">
                        <a:lumMod val="50000"/>
                      </a:schemeClr>
                    </a:solidFill>
                  </a:rPr>
                  <a:t>   </a:t>
                </a:r>
                <a14:m>
                  <m:oMath xmlns:m="http://schemas.openxmlformats.org/officeDocument/2006/math">
                    <m:r>
                      <a:rPr lang="en-US" sz="2000" b="0" i="0" smtClean="0">
                        <a:solidFill>
                          <a:schemeClr val="tx1">
                            <a:lumMod val="50000"/>
                          </a:schemeClr>
                        </a:solidFill>
                        <a:latin typeface="Cambria Math" panose="02040503050406030204" pitchFamily="18" charset="0"/>
                      </a:rPr>
                      <m:t> </m:t>
                    </m:r>
                    <m:rad>
                      <m:radPr>
                        <m:degHide m:val="on"/>
                        <m:ctrlPr>
                          <a:rPr lang="en-US" sz="2000" b="1" i="1" smtClean="0">
                            <a:solidFill>
                              <a:schemeClr val="tx1">
                                <a:lumMod val="50000"/>
                              </a:schemeClr>
                            </a:solidFill>
                            <a:latin typeface="Cambria Math" panose="02040503050406030204" pitchFamily="18" charset="0"/>
                          </a:rPr>
                        </m:ctrlPr>
                      </m:radPr>
                      <m:deg/>
                      <m:e>
                        <m:sSubSup>
                          <m:sSubSupPr>
                            <m:ctrlPr>
                              <a:rPr lang="en-US" sz="2000" b="1" i="1">
                                <a:solidFill>
                                  <a:schemeClr val="tx1">
                                    <a:lumMod val="50000"/>
                                  </a:schemeClr>
                                </a:solidFill>
                                <a:latin typeface="Cambria Math" panose="02040503050406030204" pitchFamily="18" charset="0"/>
                              </a:rPr>
                            </m:ctrlPr>
                          </m:sSubSupPr>
                          <m:e>
                            <m:r>
                              <a:rPr lang="en-US" sz="2000" b="1" i="1">
                                <a:solidFill>
                                  <a:schemeClr val="tx1">
                                    <a:lumMod val="50000"/>
                                  </a:schemeClr>
                                </a:solidFill>
                                <a:latin typeface="Cambria Math" panose="02040503050406030204" pitchFamily="18" charset="0"/>
                                <a:ea typeface="Cambria Math" panose="02040503050406030204" pitchFamily="18" charset="0"/>
                              </a:rPr>
                              <m:t>𝝈</m:t>
                            </m:r>
                          </m:e>
                          <m:sub>
                            <m:r>
                              <a:rPr lang="en-US" sz="2000" b="1" i="1">
                                <a:solidFill>
                                  <a:schemeClr val="tx1">
                                    <a:lumMod val="50000"/>
                                  </a:schemeClr>
                                </a:solidFill>
                                <a:latin typeface="Cambria Math" panose="02040503050406030204" pitchFamily="18" charset="0"/>
                              </a:rPr>
                              <m:t>𝑷</m:t>
                            </m:r>
                          </m:sub>
                          <m:sup>
                            <m:r>
                              <a:rPr lang="en-US" sz="2000" b="1" i="1">
                                <a:solidFill>
                                  <a:schemeClr val="tx1">
                                    <a:lumMod val="50000"/>
                                  </a:schemeClr>
                                </a:solidFill>
                                <a:latin typeface="Cambria Math" panose="02040503050406030204" pitchFamily="18" charset="0"/>
                              </a:rPr>
                              <m:t>𝟐</m:t>
                            </m:r>
                          </m:sup>
                        </m:sSubSup>
                      </m:e>
                    </m:rad>
                    <m:r>
                      <a:rPr lang="en-US" sz="2000" b="1" i="1" smtClean="0">
                        <a:solidFill>
                          <a:schemeClr val="tx1">
                            <a:lumMod val="50000"/>
                          </a:schemeClr>
                        </a:solidFill>
                        <a:latin typeface="Cambria Math" panose="02040503050406030204" pitchFamily="18" charset="0"/>
                      </a:rPr>
                      <m:t>= </m:t>
                    </m:r>
                    <m:rad>
                      <m:radPr>
                        <m:degHide m:val="on"/>
                        <m:ctrlPr>
                          <a:rPr lang="en-US" sz="2000" b="1" i="1" smtClean="0">
                            <a:solidFill>
                              <a:schemeClr val="tx1">
                                <a:lumMod val="50000"/>
                              </a:schemeClr>
                            </a:solidFill>
                            <a:latin typeface="Cambria Math" panose="02040503050406030204" pitchFamily="18" charset="0"/>
                          </a:rPr>
                        </m:ctrlPr>
                      </m:radPr>
                      <m:deg/>
                      <m:e>
                        <m:sSup>
                          <m:sSupPr>
                            <m:ctrlPr>
                              <a:rPr lang="en-US" sz="2000" b="1" i="1" smtClean="0">
                                <a:solidFill>
                                  <a:schemeClr val="tx1">
                                    <a:lumMod val="50000"/>
                                  </a:schemeClr>
                                </a:solidFill>
                                <a:latin typeface="Cambria Math" panose="02040503050406030204" pitchFamily="18" charset="0"/>
                              </a:rPr>
                            </m:ctrlPr>
                          </m:sSupPr>
                          <m:e>
                            <m:r>
                              <a:rPr lang="en-US" sz="2000" b="1" i="1" smtClean="0">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𝟓</m:t>
                            </m:r>
                          </m:e>
                          <m:sup>
                            <m:r>
                              <a:rPr lang="en-US" sz="2000" b="1" i="1" smtClean="0">
                                <a:solidFill>
                                  <a:schemeClr val="tx1">
                                    <a:lumMod val="50000"/>
                                  </a:schemeClr>
                                </a:solidFill>
                                <a:latin typeface="Cambria Math" panose="02040503050406030204" pitchFamily="18" charset="0"/>
                              </a:rPr>
                              <m:t>𝟐</m:t>
                            </m:r>
                          </m:sup>
                        </m:sSup>
                        <m:r>
                          <a:rPr lang="en-US" sz="2000" b="1" i="1" smtClean="0">
                            <a:solidFill>
                              <a:schemeClr val="tx1">
                                <a:lumMod val="50000"/>
                              </a:schemeClr>
                            </a:solidFill>
                            <a:latin typeface="Cambria Math" panose="02040503050406030204" pitchFamily="18" charset="0"/>
                          </a:rPr>
                          <m:t>∗</m:t>
                        </m:r>
                        <m:sSup>
                          <m:sSupPr>
                            <m:ctrlPr>
                              <a:rPr lang="en-US" sz="2000" b="1" i="1" smtClean="0">
                                <a:solidFill>
                                  <a:schemeClr val="tx1">
                                    <a:lumMod val="50000"/>
                                  </a:schemeClr>
                                </a:solidFill>
                                <a:latin typeface="Cambria Math" panose="02040503050406030204" pitchFamily="18" charset="0"/>
                              </a:rPr>
                            </m:ctrlPr>
                          </m:sSupPr>
                          <m:e>
                            <m:r>
                              <a:rPr lang="en-US" sz="2000" b="1" i="1" smtClean="0">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𝟐𝟓</m:t>
                            </m:r>
                          </m:e>
                          <m:sup>
                            <m:r>
                              <a:rPr lang="en-US" sz="2000" b="1" i="1" smtClean="0">
                                <a:solidFill>
                                  <a:schemeClr val="tx1">
                                    <a:lumMod val="50000"/>
                                  </a:schemeClr>
                                </a:solidFill>
                                <a:latin typeface="Cambria Math" panose="02040503050406030204" pitchFamily="18" charset="0"/>
                              </a:rPr>
                              <m:t>𝟐</m:t>
                            </m:r>
                          </m:sup>
                        </m:sSup>
                        <m:r>
                          <m:rPr>
                            <m:nor/>
                          </m:rPr>
                          <a:rPr lang="en-US" sz="2000" b="1" dirty="0">
                            <a:solidFill>
                              <a:schemeClr val="tx1">
                                <a:lumMod val="50000"/>
                              </a:schemeClr>
                            </a:solidFill>
                          </a:rPr>
                          <m:t>+</m:t>
                        </m:r>
                        <m:sSup>
                          <m:sSupPr>
                            <m:ctrlPr>
                              <a:rPr lang="en-US" sz="2000" b="1" i="1">
                                <a:solidFill>
                                  <a:schemeClr val="tx1">
                                    <a:lumMod val="50000"/>
                                  </a:schemeClr>
                                </a:solidFill>
                                <a:latin typeface="Cambria Math" panose="02040503050406030204" pitchFamily="18" charset="0"/>
                              </a:rPr>
                            </m:ctrlPr>
                          </m:sSupPr>
                          <m:e>
                            <m:r>
                              <a:rPr lang="en-US" sz="2000" b="1" i="1">
                                <a:solidFill>
                                  <a:schemeClr val="tx1">
                                    <a:lumMod val="50000"/>
                                  </a:schemeClr>
                                </a:solidFill>
                                <a:latin typeface="Cambria Math" panose="02040503050406030204" pitchFamily="18" charset="0"/>
                              </a:rPr>
                              <m:t>.</m:t>
                            </m:r>
                            <m:r>
                              <a:rPr lang="en-US" sz="2000" b="1" i="1">
                                <a:solidFill>
                                  <a:schemeClr val="tx1">
                                    <a:lumMod val="50000"/>
                                  </a:schemeClr>
                                </a:solidFill>
                                <a:latin typeface="Cambria Math" panose="02040503050406030204" pitchFamily="18" charset="0"/>
                              </a:rPr>
                              <m:t>𝟓</m:t>
                            </m:r>
                          </m:e>
                          <m:sup>
                            <m:r>
                              <a:rPr lang="en-US" sz="2000" b="1" i="1">
                                <a:solidFill>
                                  <a:schemeClr val="tx1">
                                    <a:lumMod val="50000"/>
                                  </a:schemeClr>
                                </a:solidFill>
                                <a:latin typeface="Cambria Math" panose="02040503050406030204" pitchFamily="18" charset="0"/>
                              </a:rPr>
                              <m:t>𝟐</m:t>
                            </m:r>
                          </m:sup>
                        </m:sSup>
                        <m:r>
                          <a:rPr lang="en-US" sz="2000" b="1" i="1">
                            <a:solidFill>
                              <a:schemeClr val="tx1">
                                <a:lumMod val="50000"/>
                              </a:schemeClr>
                            </a:solidFill>
                            <a:latin typeface="Cambria Math" panose="02040503050406030204" pitchFamily="18" charset="0"/>
                          </a:rPr>
                          <m:t>∗</m:t>
                        </m:r>
                        <m:sSup>
                          <m:sSupPr>
                            <m:ctrlPr>
                              <a:rPr lang="en-US" sz="2000" b="1" i="1">
                                <a:solidFill>
                                  <a:schemeClr val="tx1">
                                    <a:lumMod val="50000"/>
                                  </a:schemeClr>
                                </a:solidFill>
                                <a:latin typeface="Cambria Math" panose="02040503050406030204" pitchFamily="18" charset="0"/>
                              </a:rPr>
                            </m:ctrlPr>
                          </m:sSupPr>
                          <m:e>
                            <m:r>
                              <a:rPr lang="en-US" sz="2000" b="1" i="1">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𝟏𝟑</m:t>
                            </m:r>
                          </m:e>
                          <m:sup>
                            <m:r>
                              <a:rPr lang="en-US" sz="2000" b="1" i="1">
                                <a:solidFill>
                                  <a:schemeClr val="tx1">
                                    <a:lumMod val="50000"/>
                                  </a:schemeClr>
                                </a:solidFill>
                                <a:latin typeface="Cambria Math" panose="02040503050406030204" pitchFamily="18" charset="0"/>
                              </a:rPr>
                              <m:t>𝟐</m:t>
                            </m:r>
                          </m:sup>
                        </m:sSup>
                        <m:r>
                          <a:rPr lang="en-US" sz="2000" b="1" i="1" smtClean="0">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𝟐</m:t>
                        </m:r>
                        <m:r>
                          <a:rPr lang="en-US" sz="2000" b="1" i="1" smtClean="0">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𝟓</m:t>
                        </m:r>
                        <m:r>
                          <a:rPr lang="en-US" sz="2000" b="1" i="1" smtClean="0">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𝟓</m:t>
                        </m:r>
                        <m:r>
                          <a:rPr lang="en-US" sz="2000" b="1" i="1" smtClean="0">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𝟐𝟓</m:t>
                        </m:r>
                        <m:r>
                          <a:rPr lang="en-US" sz="2000" b="1" i="1" smtClean="0">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𝟏𝟑</m:t>
                        </m:r>
                        <m:r>
                          <a:rPr lang="en-US" sz="2000" b="1" i="1" smtClean="0">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𝟔𝟕</m:t>
                        </m:r>
                      </m:e>
                    </m:rad>
                    <m:r>
                      <a:rPr lang="en-US" sz="2000" b="1" i="1" smtClean="0">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𝟏𝟕</m:t>
                    </m:r>
                    <m:r>
                      <a:rPr lang="en-US" sz="2000" b="1" i="1" smtClean="0">
                        <a:solidFill>
                          <a:schemeClr val="tx1">
                            <a:lumMod val="50000"/>
                          </a:schemeClr>
                        </a:solidFill>
                        <a:latin typeface="Cambria Math" panose="02040503050406030204" pitchFamily="18" charset="0"/>
                      </a:rPr>
                      <m:t>.</m:t>
                    </m:r>
                    <m:r>
                      <a:rPr lang="en-US" sz="2000" b="1" i="1" smtClean="0">
                        <a:solidFill>
                          <a:schemeClr val="tx1">
                            <a:lumMod val="50000"/>
                          </a:schemeClr>
                        </a:solidFill>
                        <a:latin typeface="Cambria Math" panose="02040503050406030204" pitchFamily="18" charset="0"/>
                      </a:rPr>
                      <m:t>𝟖</m:t>
                    </m:r>
                    <m:r>
                      <a:rPr lang="en-US" sz="2000" b="1" i="1" smtClean="0">
                        <a:solidFill>
                          <a:schemeClr val="tx1">
                            <a:lumMod val="50000"/>
                          </a:schemeClr>
                        </a:solidFill>
                        <a:latin typeface="Cambria Math" panose="02040503050406030204" pitchFamily="18" charset="0"/>
                      </a:rPr>
                      <m:t>%</m:t>
                    </m:r>
                  </m:oMath>
                </a14:m>
                <a:endParaRPr lang="en-US" sz="2000" dirty="0">
                  <a:solidFill>
                    <a:schemeClr val="tx1">
                      <a:lumMod val="50000"/>
                    </a:schemeClr>
                  </a:solidFill>
                </a:endParaRPr>
              </a:p>
              <a:p>
                <a:pPr marL="0" indent="0">
                  <a:buNone/>
                </a:pPr>
                <a:r>
                  <a:rPr lang="en-US" sz="2000" dirty="0"/>
                  <a:t>Is this portfolio the best portfolio you can create with an expected return of 10%?</a:t>
                </a:r>
                <a:endParaRPr lang="en-US" sz="2000" dirty="0">
                  <a:solidFill>
                    <a:schemeClr val="tx1">
                      <a:lumMod val="50000"/>
                    </a:schemeClr>
                  </a:solidFill>
                </a:endParaRPr>
              </a:p>
            </p:txBody>
          </p:sp>
        </mc:Choice>
        <mc:Fallback xmlns="">
          <p:sp>
            <p:nvSpPr>
              <p:cNvPr id="5" name="Text Placeholder 1">
                <a:extLst>
                  <a:ext uri="{FF2B5EF4-FFF2-40B4-BE49-F238E27FC236}">
                    <a16:creationId xmlns:a16="http://schemas.microsoft.com/office/drawing/2014/main" id="{E4E53B0D-8D59-6F41-507A-EE40CC67462B}"/>
                  </a:ext>
                </a:extLst>
              </p:cNvPr>
              <p:cNvSpPr txBox="1">
                <a:spLocks noRot="1" noChangeAspect="1" noMove="1" noResize="1" noEditPoints="1" noAdjustHandles="1" noChangeArrowheads="1" noChangeShapeType="1" noTextEdit="1"/>
              </p:cNvSpPr>
              <p:nvPr/>
            </p:nvSpPr>
            <p:spPr>
              <a:xfrm>
                <a:off x="662611" y="4270917"/>
                <a:ext cx="9306579" cy="1947747"/>
              </a:xfrm>
              <a:prstGeom prst="rect">
                <a:avLst/>
              </a:prstGeom>
              <a:blipFill>
                <a:blip r:embed="rId5"/>
                <a:stretch>
                  <a:fillRect l="-655" t="-5956"/>
                </a:stretch>
              </a:blipFill>
            </p:spPr>
            <p:txBody>
              <a:bodyPr/>
              <a:lstStyle/>
              <a:p>
                <a:r>
                  <a:rPr lang="en-US">
                    <a:noFill/>
                  </a:rPr>
                  <a:t> </a:t>
                </a:r>
              </a:p>
            </p:txBody>
          </p:sp>
        </mc:Fallback>
      </mc:AlternateContent>
    </p:spTree>
    <p:extLst>
      <p:ext uri="{BB962C8B-B14F-4D97-AF65-F5344CB8AC3E}">
        <p14:creationId xmlns:p14="http://schemas.microsoft.com/office/powerpoint/2010/main" val="3207897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51252-56F8-6ABD-ADBE-B16C18740511}"/>
              </a:ext>
            </a:extLst>
          </p:cNvPr>
          <p:cNvSpPr>
            <a:spLocks noGrp="1"/>
          </p:cNvSpPr>
          <p:nvPr>
            <p:ph type="body" sz="quarter" idx="14"/>
          </p:nvPr>
        </p:nvSpPr>
        <p:spPr/>
        <p:txBody>
          <a:bodyPr>
            <a:normAutofit/>
          </a:bodyPr>
          <a:lstStyle/>
          <a:p>
            <a:pPr marL="457200" indent="-457200">
              <a:buSzPct val="100000"/>
              <a:buFont typeface="+mj-lt"/>
              <a:buAutoNum type="arabicPeriod"/>
            </a:pPr>
            <a:r>
              <a:rPr lang="en-US" sz="2000" dirty="0"/>
              <a:t>What inputs are needed to use the portfolio equations we’ve been talking about this semester?</a:t>
            </a:r>
          </a:p>
          <a:p>
            <a:pPr marL="457200" indent="-457200">
              <a:buSzPct val="100000"/>
              <a:buFont typeface="+mj-lt"/>
              <a:buAutoNum type="arabicPeriod"/>
            </a:pPr>
            <a:r>
              <a:rPr lang="en-US" sz="2000" dirty="0"/>
              <a:t>Do we know any of these inputs with certainty?</a:t>
            </a:r>
          </a:p>
          <a:p>
            <a:pPr marL="457200" indent="-457200">
              <a:buSzPct val="100000"/>
              <a:buFont typeface="+mj-lt"/>
              <a:buAutoNum type="arabicPeriod"/>
            </a:pPr>
            <a:r>
              <a:rPr lang="en-US" sz="2000" dirty="0"/>
              <a:t>Where do our estimates of expected returns come from?</a:t>
            </a:r>
          </a:p>
          <a:p>
            <a:pPr marL="457200" indent="-457200">
              <a:buSzPct val="100000"/>
              <a:buFont typeface="+mj-lt"/>
              <a:buAutoNum type="arabicPeriod"/>
            </a:pPr>
            <a:r>
              <a:rPr lang="en-US" sz="2000" dirty="0"/>
              <a:t>Where do our estimates of standard deviations come from?</a:t>
            </a:r>
          </a:p>
          <a:p>
            <a:pPr marL="457200" indent="-457200">
              <a:buSzPct val="100000"/>
              <a:buFont typeface="+mj-lt"/>
              <a:buAutoNum type="arabicPeriod"/>
            </a:pPr>
            <a:r>
              <a:rPr lang="en-US" sz="2000" dirty="0"/>
              <a:t>Where do our estimates of correlations come from?</a:t>
            </a:r>
          </a:p>
          <a:p>
            <a:pPr marL="457200" indent="-457200">
              <a:buSzPct val="100000"/>
              <a:buFont typeface="+mj-lt"/>
              <a:buAutoNum type="arabicPeriod"/>
            </a:pPr>
            <a:r>
              <a:rPr lang="en-US" sz="2000" dirty="0"/>
              <a:t>Just because the math tells us a set of investments weights to use to create a hypothetical portfolio, is it always possible to do so?  Why not?</a:t>
            </a:r>
          </a:p>
          <a:p>
            <a:pPr marL="457200" indent="-457200">
              <a:buSzPct val="100000"/>
              <a:buFont typeface="+mj-lt"/>
              <a:buAutoNum type="arabicPeriod"/>
            </a:pPr>
            <a:r>
              <a:rPr lang="en-US" sz="2000" dirty="0"/>
              <a:t>Is the past a good predictor of the future?</a:t>
            </a:r>
          </a:p>
        </p:txBody>
      </p:sp>
      <p:sp>
        <p:nvSpPr>
          <p:cNvPr id="3" name="Text Placeholder 2">
            <a:extLst>
              <a:ext uri="{FF2B5EF4-FFF2-40B4-BE49-F238E27FC236}">
                <a16:creationId xmlns:a16="http://schemas.microsoft.com/office/drawing/2014/main" id="{227EA74E-A272-329F-AF55-D1F573F4D163}"/>
              </a:ext>
            </a:extLst>
          </p:cNvPr>
          <p:cNvSpPr>
            <a:spLocks noGrp="1"/>
          </p:cNvSpPr>
          <p:nvPr>
            <p:ph type="body" sz="quarter" idx="13"/>
          </p:nvPr>
        </p:nvSpPr>
        <p:spPr>
          <a:xfrm>
            <a:off x="646041" y="567560"/>
            <a:ext cx="10883348" cy="758314"/>
          </a:xfrm>
        </p:spPr>
        <p:txBody>
          <a:bodyPr/>
          <a:lstStyle/>
          <a:p>
            <a:r>
              <a:rPr lang="en-US" dirty="0"/>
              <a:t>Concept Questions</a:t>
            </a:r>
          </a:p>
        </p:txBody>
      </p:sp>
    </p:spTree>
    <p:extLst>
      <p:ext uri="{BB962C8B-B14F-4D97-AF65-F5344CB8AC3E}">
        <p14:creationId xmlns:p14="http://schemas.microsoft.com/office/powerpoint/2010/main" val="1648829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47CAA-67C3-4DA7-BA67-05742A93E7E3}"/>
              </a:ext>
            </a:extLst>
          </p:cNvPr>
          <p:cNvSpPr>
            <a:spLocks noGrp="1"/>
          </p:cNvSpPr>
          <p:nvPr>
            <p:ph type="body" sz="quarter" idx="14"/>
          </p:nvPr>
        </p:nvSpPr>
        <p:spPr/>
        <p:txBody>
          <a:bodyPr/>
          <a:lstStyle/>
          <a:p>
            <a:pPr marL="0" indent="0">
              <a:lnSpc>
                <a:spcPct val="100000"/>
              </a:lnSpc>
              <a:buNone/>
            </a:pPr>
            <a:r>
              <a:rPr lang="en-US" dirty="0">
                <a:solidFill>
                  <a:schemeClr val="tx1">
                    <a:lumMod val="50000"/>
                  </a:schemeClr>
                </a:solidFill>
              </a:rPr>
              <a:t>Review the concepts and terminology introduced in today’s lecture and check the schedule for upcoming assignments. </a:t>
            </a:r>
            <a:endParaRPr lang="en-US"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Text Placeholder 2">
            <a:extLst>
              <a:ext uri="{FF2B5EF4-FFF2-40B4-BE49-F238E27FC236}">
                <a16:creationId xmlns:a16="http://schemas.microsoft.com/office/drawing/2014/main" id="{CA7E54F4-6933-4C16-BDB0-4216CEE94E37}"/>
              </a:ext>
            </a:extLst>
          </p:cNvPr>
          <p:cNvSpPr>
            <a:spLocks noGrp="1"/>
          </p:cNvSpPr>
          <p:nvPr>
            <p:ph type="body" sz="quarter" idx="13"/>
          </p:nvPr>
        </p:nvSpPr>
        <p:spPr>
          <a:xfrm>
            <a:off x="-20950" y="2953"/>
            <a:ext cx="12221496" cy="747897"/>
          </a:xfrm>
        </p:spPr>
        <p:txBody>
          <a:bodyPr/>
          <a:lstStyle/>
          <a:p>
            <a:r>
              <a:rPr lang="en-US" dirty="0"/>
              <a:t>    For next time…</a:t>
            </a:r>
          </a:p>
        </p:txBody>
      </p:sp>
    </p:spTree>
    <p:extLst>
      <p:ext uri="{BB962C8B-B14F-4D97-AF65-F5344CB8AC3E}">
        <p14:creationId xmlns:p14="http://schemas.microsoft.com/office/powerpoint/2010/main" val="242138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4"/>
          <p:cNvSpPr>
            <a:spLocks noGrp="1"/>
          </p:cNvSpPr>
          <p:nvPr>
            <p:ph type="body" sz="quarter" idx="13"/>
          </p:nvPr>
        </p:nvSpPr>
        <p:spPr>
          <a:xfrm>
            <a:off x="-20950" y="-5100"/>
            <a:ext cx="12221496" cy="884931"/>
          </a:xfrm>
        </p:spPr>
        <p:txBody>
          <a:bodyPr anchor="b">
            <a:normAutofit/>
          </a:bodyPr>
          <a:lstStyle/>
          <a:p>
            <a:pPr>
              <a:spcBef>
                <a:spcPts val="0"/>
              </a:spcBef>
            </a:pPr>
            <a:r>
              <a:rPr lang="en-US"/>
              <a:t>     Review</a:t>
            </a:r>
            <a:endParaRPr lang="en-US" b="1" dirty="0">
              <a:solidFill>
                <a:schemeClr val="accent2"/>
              </a:solidFill>
            </a:endParaRPr>
          </a:p>
        </p:txBody>
      </p:sp>
      <p:sp>
        <p:nvSpPr>
          <p:cNvPr id="8" name="TextBox 7">
            <a:extLst>
              <a:ext uri="{FF2B5EF4-FFF2-40B4-BE49-F238E27FC236}">
                <a16:creationId xmlns:a16="http://schemas.microsoft.com/office/drawing/2014/main" id="{044F657B-F180-A51A-FA5F-B30130DEB748}"/>
              </a:ext>
            </a:extLst>
          </p:cNvPr>
          <p:cNvSpPr txBox="1"/>
          <p:nvPr/>
        </p:nvSpPr>
        <p:spPr>
          <a:xfrm>
            <a:off x="1130156" y="5362616"/>
            <a:ext cx="10163486" cy="677108"/>
          </a:xfrm>
          <a:prstGeom prst="rect">
            <a:avLst/>
          </a:prstGeom>
          <a:noFill/>
        </p:spPr>
        <p:txBody>
          <a:bodyPr wrap="square" anchor="t">
            <a:spAutoFit/>
          </a:bodyPr>
          <a:lstStyle/>
          <a:p>
            <a:r>
              <a:rPr lang="en-US" sz="2000" dirty="0">
                <a:solidFill>
                  <a:schemeClr val="accent1"/>
                </a:solidFill>
              </a:rPr>
              <a:t> </a:t>
            </a:r>
            <a:r>
              <a:rPr lang="en-US" sz="1800" b="1" dirty="0">
                <a:solidFill>
                  <a:schemeClr val="accent1"/>
                </a:solidFill>
              </a:rPr>
              <a:t>(If you don’t know a term you can look in the assigned reading from the textbook or on</a:t>
            </a:r>
          </a:p>
          <a:p>
            <a:r>
              <a:rPr lang="en-US" b="1" dirty="0">
                <a:solidFill>
                  <a:schemeClr val="accent1"/>
                </a:solidFill>
              </a:rPr>
              <a:t>  </a:t>
            </a:r>
            <a:r>
              <a:rPr lang="en-US" sz="1800" b="1" dirty="0">
                <a:solidFill>
                  <a:schemeClr val="accent1"/>
                </a:solidFill>
              </a:rPr>
              <a:t> Investopedia.com)</a:t>
            </a:r>
            <a:endParaRPr lang="en-US" dirty="0">
              <a:solidFill>
                <a:schemeClr val="accent1"/>
              </a:solidFill>
            </a:endParaRPr>
          </a:p>
        </p:txBody>
      </p:sp>
      <p:sp>
        <p:nvSpPr>
          <p:cNvPr id="5" name="TextBox 4">
            <a:extLst>
              <a:ext uri="{FF2B5EF4-FFF2-40B4-BE49-F238E27FC236}">
                <a16:creationId xmlns:a16="http://schemas.microsoft.com/office/drawing/2014/main" id="{5CB99BEB-36A6-4977-FB20-609D242143C7}"/>
              </a:ext>
            </a:extLst>
          </p:cNvPr>
          <p:cNvSpPr txBox="1"/>
          <p:nvPr/>
        </p:nvSpPr>
        <p:spPr>
          <a:xfrm>
            <a:off x="1098072" y="1134029"/>
            <a:ext cx="10510463" cy="707886"/>
          </a:xfrm>
          <a:prstGeom prst="rect">
            <a:avLst/>
          </a:prstGeom>
          <a:noFill/>
        </p:spPr>
        <p:txBody>
          <a:bodyPr wrap="square" rtlCol="0">
            <a:spAutoFit/>
          </a:bodyPr>
          <a:lstStyle/>
          <a:p>
            <a:r>
              <a:rPr lang="en-US" sz="2000" b="1" dirty="0">
                <a:solidFill>
                  <a:srgbClr val="3C3C3E"/>
                </a:solidFill>
              </a:rPr>
              <a:t>You should be able to give a 1-2 sentence answer for each of these questions.</a:t>
            </a:r>
          </a:p>
          <a:p>
            <a:endParaRPr lang="en-US" sz="2000" dirty="0">
              <a:solidFill>
                <a:srgbClr val="3C3C3E"/>
              </a:solidFill>
            </a:endParaRPr>
          </a:p>
        </p:txBody>
      </p:sp>
      <p:sp>
        <p:nvSpPr>
          <p:cNvPr id="3" name="TextBox 2">
            <a:extLst>
              <a:ext uri="{FF2B5EF4-FFF2-40B4-BE49-F238E27FC236}">
                <a16:creationId xmlns:a16="http://schemas.microsoft.com/office/drawing/2014/main" id="{95A3A40E-82AB-1710-1192-CF7A3006F473}"/>
              </a:ext>
            </a:extLst>
          </p:cNvPr>
          <p:cNvSpPr txBox="1"/>
          <p:nvPr/>
        </p:nvSpPr>
        <p:spPr>
          <a:xfrm>
            <a:off x="1130156" y="1997839"/>
            <a:ext cx="10391295" cy="2246769"/>
          </a:xfrm>
          <a:prstGeom prst="rect">
            <a:avLst/>
          </a:prstGeom>
          <a:noFill/>
        </p:spPr>
        <p:txBody>
          <a:bodyPr wrap="square" rtlCol="0">
            <a:spAutoFit/>
          </a:bodyPr>
          <a:lstStyle/>
          <a:p>
            <a:pPr marL="342900" indent="-342900">
              <a:buFont typeface="Arial" panose="020B0604020202020204" pitchFamily="34" charset="0"/>
              <a:buChar char="•"/>
            </a:pPr>
            <a:r>
              <a:rPr lang="en-US" sz="2000" baseline="0" dirty="0">
                <a:solidFill>
                  <a:schemeClr val="tx1">
                    <a:lumMod val="50000"/>
                  </a:schemeClr>
                </a:solidFill>
              </a:rPr>
              <a:t>What formulas describe the x- and y-coordinates of portfolios on the figures?</a:t>
            </a:r>
          </a:p>
          <a:p>
            <a:pPr marL="342900" indent="-342900">
              <a:buFont typeface="Arial" panose="020B0604020202020204" pitchFamily="34" charset="0"/>
              <a:buChar char="•"/>
            </a:pPr>
            <a:r>
              <a:rPr lang="en-US" sz="2000" dirty="0">
                <a:solidFill>
                  <a:schemeClr val="tx1">
                    <a:lumMod val="50000"/>
                  </a:schemeClr>
                </a:solidFill>
              </a:rPr>
              <a:t>If new assets are added to the mix, what happens to the investment frontier?</a:t>
            </a:r>
          </a:p>
          <a:p>
            <a:pPr marL="342900" indent="-342900">
              <a:buFont typeface="Arial" panose="020B0604020202020204" pitchFamily="34" charset="0"/>
              <a:buChar char="•"/>
            </a:pPr>
            <a:r>
              <a:rPr lang="en-US" sz="2000" baseline="0" dirty="0">
                <a:solidFill>
                  <a:schemeClr val="tx1">
                    <a:lumMod val="50000"/>
                  </a:schemeClr>
                </a:solidFill>
              </a:rPr>
              <a:t>Could some assets be </a:t>
            </a:r>
            <a:r>
              <a:rPr lang="en-US" sz="2000" dirty="0">
                <a:solidFill>
                  <a:schemeClr val="tx1">
                    <a:lumMod val="50000"/>
                  </a:schemeClr>
                </a:solidFill>
              </a:rPr>
              <a:t>of interest to portfolio managers because of their unique correlation with other assets even though they might not be of interest as stand-alone investments?</a:t>
            </a:r>
          </a:p>
          <a:p>
            <a:pPr marL="342900" indent="-342900">
              <a:buFont typeface="Arial" panose="020B0604020202020204" pitchFamily="34" charset="0"/>
              <a:buChar char="•"/>
            </a:pPr>
            <a:r>
              <a:rPr lang="en-US" sz="2000" baseline="0" dirty="0">
                <a:solidFill>
                  <a:schemeClr val="tx1">
                    <a:lumMod val="50000"/>
                  </a:schemeClr>
                </a:solidFill>
              </a:rPr>
              <a:t>Can you use the equations to solve for</a:t>
            </a:r>
            <a:r>
              <a:rPr lang="en-US" sz="2000" dirty="0">
                <a:solidFill>
                  <a:schemeClr val="tx1">
                    <a:lumMod val="50000"/>
                  </a:schemeClr>
                </a:solidFill>
              </a:rPr>
              <a:t> the investment weights needed to create a portfolio with a specific expected return?</a:t>
            </a:r>
            <a:endParaRPr lang="en-US" sz="2000" baseline="0" dirty="0">
              <a:solidFill>
                <a:schemeClr val="tx1">
                  <a:lumMod val="50000"/>
                </a:schemeClr>
              </a:solidFill>
            </a:endParaRPr>
          </a:p>
        </p:txBody>
      </p:sp>
    </p:spTree>
    <p:extLst>
      <p:ext uri="{BB962C8B-B14F-4D97-AF65-F5344CB8AC3E}">
        <p14:creationId xmlns:p14="http://schemas.microsoft.com/office/powerpoint/2010/main" val="342640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2361670"/>
            <a:ext cx="6961239" cy="912471"/>
          </a:xfrm>
        </p:spPr>
        <p:txBody>
          <a:bodyPr/>
          <a:lstStyle/>
          <a:p>
            <a:r>
              <a:rPr lang="en-US" dirty="0"/>
              <a:t>Thank You</a:t>
            </a:r>
          </a:p>
        </p:txBody>
      </p:sp>
      <p:sp>
        <p:nvSpPr>
          <p:cNvPr id="3" name="object 64"/>
          <p:cNvSpPr/>
          <p:nvPr/>
        </p:nvSpPr>
        <p:spPr>
          <a:xfrm flipV="1">
            <a:off x="729820" y="3274141"/>
            <a:ext cx="2486346" cy="45719"/>
          </a:xfrm>
          <a:custGeom>
            <a:avLst/>
            <a:gdLst/>
            <a:ahLst/>
            <a:cxnLst/>
            <a:rect l="l" t="t" r="r" b="b"/>
            <a:pathLst>
              <a:path w="939800">
                <a:moveTo>
                  <a:pt x="0" y="0"/>
                </a:moveTo>
                <a:lnTo>
                  <a:pt x="939800" y="0"/>
                </a:lnTo>
              </a:path>
            </a:pathLst>
          </a:custGeom>
          <a:ln w="12700">
            <a:solidFill>
              <a:schemeClr val="accent2"/>
            </a:solidFill>
          </a:ln>
        </p:spPr>
        <p:txBody>
          <a:bodyPr wrap="square" lIns="0" tIns="0" rIns="0" bIns="0" rtlCol="0"/>
          <a:lstStyle/>
          <a:p>
            <a:endParaRPr/>
          </a:p>
        </p:txBody>
      </p:sp>
    </p:spTree>
    <p:extLst>
      <p:ext uri="{BB962C8B-B14F-4D97-AF65-F5344CB8AC3E}">
        <p14:creationId xmlns:p14="http://schemas.microsoft.com/office/powerpoint/2010/main" val="311151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CA7923-2B80-75F7-87C3-9F36977F18D3}"/>
              </a:ext>
            </a:extLst>
          </p:cNvPr>
          <p:cNvSpPr>
            <a:spLocks noGrp="1"/>
          </p:cNvSpPr>
          <p:nvPr>
            <p:ph type="body" sz="quarter" idx="14"/>
          </p:nvPr>
        </p:nvSpPr>
        <p:spPr>
          <a:xfrm>
            <a:off x="646042" y="1449658"/>
            <a:ext cx="10883349" cy="4294775"/>
          </a:xfrm>
        </p:spPr>
        <p:txBody>
          <a:bodyPr>
            <a:normAutofit/>
          </a:bodyPr>
          <a:lstStyle/>
          <a:p>
            <a:r>
              <a:rPr lang="en-US" sz="2000" dirty="0"/>
              <a:t>Amazon (ticker: AMZN)</a:t>
            </a:r>
          </a:p>
          <a:p>
            <a:r>
              <a:rPr lang="en-US" sz="2000" dirty="0"/>
              <a:t>A fund that invests in gold (ticker: GLD)</a:t>
            </a:r>
          </a:p>
          <a:p>
            <a:r>
              <a:rPr lang="en-US" sz="2000" dirty="0"/>
              <a:t>A fund that invests in 7-10 year Treasury Bonds (ticker: IEF)</a:t>
            </a:r>
          </a:p>
          <a:p>
            <a:r>
              <a:rPr lang="en-US" sz="2000" dirty="0"/>
              <a:t>Crocs (ticker: CROX)</a:t>
            </a:r>
          </a:p>
          <a:p>
            <a:r>
              <a:rPr lang="en-US" sz="2000" dirty="0"/>
              <a:t>A fund that mimics the S&amp;P500 index (ticker: SPY)</a:t>
            </a:r>
          </a:p>
          <a:p>
            <a:endParaRPr lang="en-US" sz="2000" dirty="0"/>
          </a:p>
        </p:txBody>
      </p:sp>
      <p:sp>
        <p:nvSpPr>
          <p:cNvPr id="3" name="Text Placeholder 2">
            <a:extLst>
              <a:ext uri="{FF2B5EF4-FFF2-40B4-BE49-F238E27FC236}">
                <a16:creationId xmlns:a16="http://schemas.microsoft.com/office/drawing/2014/main" id="{5F0A74A4-291C-7F3D-7A64-8B3AC9A4283B}"/>
              </a:ext>
            </a:extLst>
          </p:cNvPr>
          <p:cNvSpPr>
            <a:spLocks noGrp="1"/>
          </p:cNvSpPr>
          <p:nvPr>
            <p:ph type="body" sz="quarter" idx="13"/>
          </p:nvPr>
        </p:nvSpPr>
        <p:spPr>
          <a:xfrm>
            <a:off x="662609" y="161685"/>
            <a:ext cx="10883348" cy="1292662"/>
          </a:xfrm>
        </p:spPr>
        <p:txBody>
          <a:bodyPr/>
          <a:lstStyle/>
          <a:p>
            <a:r>
              <a:rPr lang="en-US" sz="2000" dirty="0"/>
              <a:t>For the sake of this discussion assume that you are considering investing in the following assets. You are trying to decide whether to split your money across these assets or whether to put all your money in just one or two of them. </a:t>
            </a:r>
          </a:p>
        </p:txBody>
      </p:sp>
    </p:spTree>
    <p:extLst>
      <p:ext uri="{BB962C8B-B14F-4D97-AF65-F5344CB8AC3E}">
        <p14:creationId xmlns:p14="http://schemas.microsoft.com/office/powerpoint/2010/main" val="176903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5BB1EC-A059-2E3B-A108-1E668C6AF96E}"/>
              </a:ext>
            </a:extLst>
          </p:cNvPr>
          <p:cNvSpPr>
            <a:spLocks noGrp="1"/>
          </p:cNvSpPr>
          <p:nvPr>
            <p:ph type="body" sz="quarter" idx="13"/>
          </p:nvPr>
        </p:nvSpPr>
        <p:spPr>
          <a:xfrm>
            <a:off x="646041" y="411750"/>
            <a:ext cx="10883348" cy="1015663"/>
          </a:xfrm>
        </p:spPr>
        <p:txBody>
          <a:bodyPr/>
          <a:lstStyle/>
          <a:p>
            <a:r>
              <a:rPr lang="en-US" sz="2000" dirty="0"/>
              <a:t>In the last 6 months Amazon performed the best (38%) followed by the SP500 fund (7.35%) and Crocs did the worst (-18.9%).  Does this tell us anything about the future?</a:t>
            </a:r>
          </a:p>
        </p:txBody>
      </p:sp>
      <p:pic>
        <p:nvPicPr>
          <p:cNvPr id="5" name="Picture 4" descr="This plot shows the returns to Amazon, SP500, GLD, IEF, and CROX over 6 months.">
            <a:extLst>
              <a:ext uri="{FF2B5EF4-FFF2-40B4-BE49-F238E27FC236}">
                <a16:creationId xmlns:a16="http://schemas.microsoft.com/office/drawing/2014/main" id="{1BDDBEC4-850D-81B2-03EA-74FD4C3B14E6}"/>
              </a:ext>
            </a:extLst>
          </p:cNvPr>
          <p:cNvPicPr>
            <a:picLocks noChangeAspect="1"/>
          </p:cNvPicPr>
          <p:nvPr/>
        </p:nvPicPr>
        <p:blipFill>
          <a:blip r:embed="rId3"/>
          <a:stretch>
            <a:fillRect/>
          </a:stretch>
        </p:blipFill>
        <p:spPr>
          <a:xfrm>
            <a:off x="930413" y="1437923"/>
            <a:ext cx="10331173" cy="4566630"/>
          </a:xfrm>
          <a:prstGeom prst="rect">
            <a:avLst/>
          </a:prstGeom>
        </p:spPr>
      </p:pic>
    </p:spTree>
    <p:extLst>
      <p:ext uri="{BB962C8B-B14F-4D97-AF65-F5344CB8AC3E}">
        <p14:creationId xmlns:p14="http://schemas.microsoft.com/office/powerpoint/2010/main" val="348742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5B7E3B-C890-FD61-B9D0-DEDD9073BB6B}"/>
              </a:ext>
            </a:extLst>
          </p:cNvPr>
          <p:cNvSpPr>
            <a:spLocks noGrp="1"/>
          </p:cNvSpPr>
          <p:nvPr>
            <p:ph type="body" sz="quarter" idx="13"/>
          </p:nvPr>
        </p:nvSpPr>
        <p:spPr>
          <a:xfrm>
            <a:off x="654326" y="420599"/>
            <a:ext cx="10883348" cy="1015663"/>
          </a:xfrm>
        </p:spPr>
        <p:txBody>
          <a:bodyPr/>
          <a:lstStyle/>
          <a:p>
            <a:r>
              <a:rPr lang="en-US" sz="2000" dirty="0"/>
              <a:t>Over the last 2 years the Gold ETF did the best (6.10%) while Crocs, the bond fund, and Amazon lost between 16% and 33% of their value.</a:t>
            </a:r>
          </a:p>
        </p:txBody>
      </p:sp>
      <p:pic>
        <p:nvPicPr>
          <p:cNvPr id="5" name="Picture 4" descr="This plot shows the returns to Amazon, SP500, GLD, IEF, and CROX over several years">
            <a:extLst>
              <a:ext uri="{FF2B5EF4-FFF2-40B4-BE49-F238E27FC236}">
                <a16:creationId xmlns:a16="http://schemas.microsoft.com/office/drawing/2014/main" id="{E4A6D244-EE3B-F2BA-18A4-44F0E86A9CEA}"/>
              </a:ext>
            </a:extLst>
          </p:cNvPr>
          <p:cNvPicPr>
            <a:picLocks noChangeAspect="1"/>
          </p:cNvPicPr>
          <p:nvPr/>
        </p:nvPicPr>
        <p:blipFill>
          <a:blip r:embed="rId2"/>
          <a:stretch>
            <a:fillRect/>
          </a:stretch>
        </p:blipFill>
        <p:spPr>
          <a:xfrm>
            <a:off x="864972" y="1423906"/>
            <a:ext cx="10585417" cy="4779186"/>
          </a:xfrm>
          <a:prstGeom prst="rect">
            <a:avLst/>
          </a:prstGeom>
        </p:spPr>
      </p:pic>
    </p:spTree>
    <p:extLst>
      <p:ext uri="{BB962C8B-B14F-4D97-AF65-F5344CB8AC3E}">
        <p14:creationId xmlns:p14="http://schemas.microsoft.com/office/powerpoint/2010/main" val="316626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21749-CFDD-14FE-D04A-49689035AE67}"/>
              </a:ext>
            </a:extLst>
          </p:cNvPr>
          <p:cNvSpPr>
            <a:spLocks noGrp="1"/>
          </p:cNvSpPr>
          <p:nvPr>
            <p:ph type="body" sz="quarter" idx="13"/>
          </p:nvPr>
        </p:nvSpPr>
        <p:spPr>
          <a:xfrm>
            <a:off x="646041" y="333632"/>
            <a:ext cx="10883348" cy="967699"/>
          </a:xfrm>
        </p:spPr>
        <p:txBody>
          <a:bodyPr/>
          <a:lstStyle/>
          <a:p>
            <a:r>
              <a:rPr lang="en-US" sz="2000" dirty="0"/>
              <a:t>Over the last 3 years Crocs performed the best (147.6%) followed by the SP500 fund (31.5%) and the bond fund did the worst (-22.7%).</a:t>
            </a:r>
          </a:p>
        </p:txBody>
      </p:sp>
      <p:pic>
        <p:nvPicPr>
          <p:cNvPr id="5" name="Picture 4" descr="This plot shows the returns to Amazon, SP500, GLD, IEF, and CROX over several years">
            <a:extLst>
              <a:ext uri="{FF2B5EF4-FFF2-40B4-BE49-F238E27FC236}">
                <a16:creationId xmlns:a16="http://schemas.microsoft.com/office/drawing/2014/main" id="{FBC8ED8A-715C-F25C-D553-A86CCDD6D1BD}"/>
              </a:ext>
            </a:extLst>
          </p:cNvPr>
          <p:cNvPicPr>
            <a:picLocks noChangeAspect="1"/>
          </p:cNvPicPr>
          <p:nvPr/>
        </p:nvPicPr>
        <p:blipFill>
          <a:blip r:embed="rId2"/>
          <a:stretch>
            <a:fillRect/>
          </a:stretch>
        </p:blipFill>
        <p:spPr>
          <a:xfrm>
            <a:off x="646041" y="1412130"/>
            <a:ext cx="10709189" cy="4768073"/>
          </a:xfrm>
          <a:prstGeom prst="rect">
            <a:avLst/>
          </a:prstGeom>
        </p:spPr>
      </p:pic>
    </p:spTree>
    <p:extLst>
      <p:ext uri="{BB962C8B-B14F-4D97-AF65-F5344CB8AC3E}">
        <p14:creationId xmlns:p14="http://schemas.microsoft.com/office/powerpoint/2010/main" val="241008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AECCC-F069-12E8-B77F-4A790AC91494}"/>
              </a:ext>
            </a:extLst>
          </p:cNvPr>
          <p:cNvSpPr>
            <a:spLocks noGrp="1"/>
          </p:cNvSpPr>
          <p:nvPr>
            <p:ph type="body" sz="quarter" idx="14"/>
          </p:nvPr>
        </p:nvSpPr>
        <p:spPr>
          <a:xfrm>
            <a:off x="646042" y="1324207"/>
            <a:ext cx="10883349" cy="4383156"/>
          </a:xfrm>
        </p:spPr>
        <p:txBody>
          <a:bodyPr>
            <a:normAutofit lnSpcReduction="10000"/>
          </a:bodyPr>
          <a:lstStyle/>
          <a:p>
            <a:pPr marL="457200" indent="-457200">
              <a:buSzPct val="100000"/>
              <a:buFont typeface="+mj-lt"/>
              <a:buAutoNum type="arabicPeriod"/>
            </a:pPr>
            <a:r>
              <a:rPr lang="en-US" sz="2000" dirty="0"/>
              <a:t>The company is doing well compared to its competitors, the company has good products, or the company has shown recent improvements in revenues or profit measures</a:t>
            </a:r>
          </a:p>
          <a:p>
            <a:pPr marL="457200" lvl="1" indent="0">
              <a:buSzPct val="100000"/>
              <a:buNone/>
            </a:pPr>
            <a:r>
              <a:rPr lang="en-US" sz="2000" dirty="0">
                <a:sym typeface="Wingdings" panose="05000000000000000000" pitchFamily="2" charset="2"/>
              </a:rPr>
              <a:t> If these statements are understood to mean the stock will make a good investment going forward then t</a:t>
            </a:r>
            <a:r>
              <a:rPr lang="en-US" sz="2000" dirty="0"/>
              <a:t>he assumption must be that we expect the company will have solid cash flows going forward and that the current price doesn’t already reflect those high expectations.</a:t>
            </a:r>
          </a:p>
          <a:p>
            <a:pPr marL="457200" indent="-457200">
              <a:buSzPct val="100000"/>
              <a:buFont typeface="+mj-lt"/>
              <a:buAutoNum type="arabicPeriod" startAt="2"/>
            </a:pPr>
            <a:r>
              <a:rPr lang="en-US" sz="2000" dirty="0"/>
              <a:t>Recent positive or negative stock performance</a:t>
            </a:r>
          </a:p>
          <a:p>
            <a:pPr marL="457200" lvl="1" indent="0">
              <a:buSzPct val="100000"/>
              <a:buNone/>
            </a:pPr>
            <a:r>
              <a:rPr lang="en-US" sz="2000" dirty="0">
                <a:sym typeface="Wingdings" panose="05000000000000000000" pitchFamily="2" charset="2"/>
              </a:rPr>
              <a:t> (positive)The assumption must be that there is momentum in stock prices and that the current price is still less than the price that will occur in the near future.</a:t>
            </a:r>
            <a:endParaRPr lang="en-US" sz="2000" dirty="0"/>
          </a:p>
          <a:p>
            <a:pPr lvl="1">
              <a:buSzPct val="100000"/>
              <a:buFont typeface="Wingdings" panose="05000000000000000000" pitchFamily="2" charset="2"/>
              <a:buChar char="è"/>
            </a:pPr>
            <a:r>
              <a:rPr lang="en-US" sz="2000" dirty="0">
                <a:sym typeface="Wingdings" panose="05000000000000000000" pitchFamily="2" charset="2"/>
              </a:rPr>
              <a:t>(negative) The assumption must be that investors sometimes over react and that the current low stock price is less than the price that will occur in the near future.</a:t>
            </a:r>
          </a:p>
          <a:p>
            <a:pPr marL="457200" indent="-457200">
              <a:buSzPct val="100000"/>
              <a:buFont typeface="+mj-lt"/>
              <a:buAutoNum type="arabicPeriod" startAt="3"/>
            </a:pPr>
            <a:r>
              <a:rPr lang="en-US" sz="2000" dirty="0"/>
              <a:t>The company is large and is relative safe</a:t>
            </a:r>
          </a:p>
          <a:p>
            <a:pPr marL="457200" lvl="1" indent="0">
              <a:buSzPct val="100000"/>
              <a:buNone/>
            </a:pPr>
            <a:r>
              <a:rPr lang="en-US" sz="2000" dirty="0">
                <a:sym typeface="Wingdings" panose="05000000000000000000" pitchFamily="2" charset="2"/>
              </a:rPr>
              <a:t> Large companies do tend to experience less volatility over time. This doesn’t tell you whether the company will experience good returns going forward. </a:t>
            </a:r>
            <a:endParaRPr lang="en-US" sz="2000" dirty="0"/>
          </a:p>
        </p:txBody>
      </p:sp>
      <p:sp>
        <p:nvSpPr>
          <p:cNvPr id="3" name="Text Placeholder 2">
            <a:extLst>
              <a:ext uri="{FF2B5EF4-FFF2-40B4-BE49-F238E27FC236}">
                <a16:creationId xmlns:a16="http://schemas.microsoft.com/office/drawing/2014/main" id="{3A7F2423-88BB-B6CD-A780-9CF8ABF81437}"/>
              </a:ext>
            </a:extLst>
          </p:cNvPr>
          <p:cNvSpPr>
            <a:spLocks noGrp="1"/>
          </p:cNvSpPr>
          <p:nvPr>
            <p:ph type="body" sz="quarter" idx="13"/>
          </p:nvPr>
        </p:nvSpPr>
        <p:spPr>
          <a:xfrm>
            <a:off x="662610" y="157330"/>
            <a:ext cx="10883348" cy="1166877"/>
          </a:xfrm>
        </p:spPr>
        <p:txBody>
          <a:bodyPr/>
          <a:lstStyle/>
          <a:p>
            <a:r>
              <a:rPr lang="en-US" sz="2000" dirty="0"/>
              <a:t>3 types of logic we sometimes hear when people talk about investing in a company. Note that these arguments don’t necessarily mean the stock will be a good investment going forward.</a:t>
            </a:r>
          </a:p>
        </p:txBody>
      </p:sp>
      <p:sp>
        <p:nvSpPr>
          <p:cNvPr id="5" name="TextBox 4">
            <a:extLst>
              <a:ext uri="{FF2B5EF4-FFF2-40B4-BE49-F238E27FC236}">
                <a16:creationId xmlns:a16="http://schemas.microsoft.com/office/drawing/2014/main" id="{5060DBE7-991C-8EB0-F054-EEDBBBFE4671}"/>
              </a:ext>
            </a:extLst>
          </p:cNvPr>
          <p:cNvSpPr txBox="1"/>
          <p:nvPr/>
        </p:nvSpPr>
        <p:spPr>
          <a:xfrm>
            <a:off x="683139" y="5496722"/>
            <a:ext cx="10862819" cy="707886"/>
          </a:xfrm>
          <a:prstGeom prst="rect">
            <a:avLst/>
          </a:prstGeom>
          <a:solidFill>
            <a:schemeClr val="tx2">
              <a:lumMod val="60000"/>
              <a:lumOff val="40000"/>
              <a:alpha val="29000"/>
            </a:schemeClr>
          </a:solidFill>
          <a:ln>
            <a:solidFill>
              <a:schemeClr val="tx1"/>
            </a:solidFill>
          </a:ln>
        </p:spPr>
        <p:txBody>
          <a:bodyPr wrap="square" rtlCol="0">
            <a:spAutoFit/>
          </a:bodyPr>
          <a:lstStyle/>
          <a:p>
            <a:r>
              <a:rPr lang="en-US" sz="2000" dirty="0">
                <a:solidFill>
                  <a:schemeClr val="tx1">
                    <a:lumMod val="50000"/>
                  </a:schemeClr>
                </a:solidFill>
              </a:rPr>
              <a:t>Do any of these arguments tell you how to allocate your wealth across assets to achieve targeted outcomes?  </a:t>
            </a:r>
          </a:p>
        </p:txBody>
      </p:sp>
    </p:spTree>
    <p:extLst>
      <p:ext uri="{BB962C8B-B14F-4D97-AF65-F5344CB8AC3E}">
        <p14:creationId xmlns:p14="http://schemas.microsoft.com/office/powerpoint/2010/main" val="82201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FFDC1-5DE7-B80B-BB13-E99FE5D1A7C6}"/>
              </a:ext>
            </a:extLst>
          </p:cNvPr>
          <p:cNvSpPr>
            <a:spLocks noGrp="1"/>
          </p:cNvSpPr>
          <p:nvPr>
            <p:ph type="body" sz="quarter" idx="14"/>
          </p:nvPr>
        </p:nvSpPr>
        <p:spPr>
          <a:xfrm>
            <a:off x="633685" y="1423063"/>
            <a:ext cx="10883349" cy="4821620"/>
          </a:xfrm>
        </p:spPr>
        <p:txBody>
          <a:bodyPr>
            <a:noAutofit/>
          </a:bodyPr>
          <a:lstStyle/>
          <a:p>
            <a:pPr marL="0" indent="0">
              <a:lnSpc>
                <a:spcPct val="100000"/>
              </a:lnSpc>
              <a:spcBef>
                <a:spcPts val="0"/>
              </a:spcBef>
              <a:buNone/>
            </a:pPr>
            <a:r>
              <a:rPr lang="en-US" sz="1700" u="sng" dirty="0"/>
              <a:t>Expected returns </a:t>
            </a:r>
            <a:r>
              <a:rPr lang="en-US" sz="1700" dirty="0"/>
              <a:t>for AMZN, GLD, IEF, CROX, and SPY</a:t>
            </a:r>
          </a:p>
          <a:p>
            <a:pPr lvl="1">
              <a:lnSpc>
                <a:spcPct val="100000"/>
              </a:lnSpc>
              <a:spcBef>
                <a:spcPts val="0"/>
              </a:spcBef>
            </a:pPr>
            <a:r>
              <a:rPr lang="en-US" sz="1700" dirty="0"/>
              <a:t>What are the expected returns for these firms?  People can form expectations based on detailed firm- and industry-level analysis, historical returns, analyst forecasts, models, etc.  For simplicity we will use probability weighted average past returns as our approach to form estimates of expected returns.  We have no way of knowing what the actual returns will be going forward.</a:t>
            </a:r>
          </a:p>
          <a:p>
            <a:pPr lvl="1">
              <a:lnSpc>
                <a:spcPct val="100000"/>
              </a:lnSpc>
              <a:spcBef>
                <a:spcPts val="0"/>
              </a:spcBef>
              <a:spcAft>
                <a:spcPts val="1200"/>
              </a:spcAft>
            </a:pPr>
            <a:r>
              <a:rPr lang="en-US" sz="1700" dirty="0"/>
              <a:t>Past performance does not necessarily tell us about the future performance.</a:t>
            </a:r>
          </a:p>
          <a:p>
            <a:pPr marL="0" indent="0">
              <a:lnSpc>
                <a:spcPct val="100000"/>
              </a:lnSpc>
              <a:spcBef>
                <a:spcPts val="0"/>
              </a:spcBef>
              <a:buNone/>
            </a:pPr>
            <a:r>
              <a:rPr lang="en-US" sz="1700" u="sng" dirty="0"/>
              <a:t>Standard deviations </a:t>
            </a:r>
            <a:r>
              <a:rPr lang="en-US" sz="1700" dirty="0"/>
              <a:t>in returns for AMZN, GLD, IEF, CROX, and SPY</a:t>
            </a:r>
          </a:p>
          <a:p>
            <a:pPr lvl="1">
              <a:lnSpc>
                <a:spcPct val="100000"/>
              </a:lnSpc>
              <a:spcBef>
                <a:spcPts val="0"/>
              </a:spcBef>
              <a:spcAft>
                <a:spcPts val="1200"/>
              </a:spcAft>
            </a:pPr>
            <a:r>
              <a:rPr lang="en-US" sz="1700" dirty="0"/>
              <a:t>We can use historical return data to get a sense of the typical standard deviations in these assets. Note that volatility can increase or decrease across time and/or business cycles, but historical volatility is a good starting point.</a:t>
            </a:r>
          </a:p>
          <a:p>
            <a:pPr marL="0" indent="0">
              <a:lnSpc>
                <a:spcPct val="100000"/>
              </a:lnSpc>
              <a:spcBef>
                <a:spcPts val="0"/>
              </a:spcBef>
              <a:buNone/>
            </a:pPr>
            <a:r>
              <a:rPr lang="en-US" sz="1700" u="sng" dirty="0"/>
              <a:t>Correlations</a:t>
            </a:r>
            <a:r>
              <a:rPr lang="en-US" sz="1700" dirty="0"/>
              <a:t> between each pair of the assets -- AMZN, GLD, IEF, CROX, and SPY</a:t>
            </a:r>
          </a:p>
          <a:p>
            <a:pPr lvl="1">
              <a:lnSpc>
                <a:spcPct val="100000"/>
              </a:lnSpc>
              <a:spcBef>
                <a:spcPts val="0"/>
              </a:spcBef>
            </a:pPr>
            <a:r>
              <a:rPr lang="en-US" sz="1700" dirty="0"/>
              <a:t>We can use historical return data to get a sense of the correlation structure. Correlations can increase and/or decrease over time and/or during crisis, but historical correlations are a good starting point.</a:t>
            </a:r>
          </a:p>
        </p:txBody>
      </p:sp>
      <p:sp>
        <p:nvSpPr>
          <p:cNvPr id="3" name="Text Placeholder 2">
            <a:extLst>
              <a:ext uri="{FF2B5EF4-FFF2-40B4-BE49-F238E27FC236}">
                <a16:creationId xmlns:a16="http://schemas.microsoft.com/office/drawing/2014/main" id="{0DFD4F31-491A-5827-5B39-6EF62504D67F}"/>
              </a:ext>
            </a:extLst>
          </p:cNvPr>
          <p:cNvSpPr>
            <a:spLocks noGrp="1"/>
          </p:cNvSpPr>
          <p:nvPr>
            <p:ph type="body" sz="quarter" idx="13"/>
          </p:nvPr>
        </p:nvSpPr>
        <p:spPr>
          <a:xfrm>
            <a:off x="646041" y="399577"/>
            <a:ext cx="10883348" cy="1015663"/>
          </a:xfrm>
        </p:spPr>
        <p:txBody>
          <a:bodyPr/>
          <a:lstStyle/>
          <a:p>
            <a:r>
              <a:rPr lang="en-US" sz="2000" dirty="0"/>
              <a:t>What information do we need to use the tools introduced in recent lectures to try to create a portfolio with a target expected return or level of risk?</a:t>
            </a:r>
          </a:p>
        </p:txBody>
      </p:sp>
    </p:spTree>
    <p:extLst>
      <p:ext uri="{BB962C8B-B14F-4D97-AF65-F5344CB8AC3E}">
        <p14:creationId xmlns:p14="http://schemas.microsoft.com/office/powerpoint/2010/main" val="222699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27A2FC-3A96-F710-D71E-0BD4236D4596}"/>
              </a:ext>
            </a:extLst>
          </p:cNvPr>
          <p:cNvSpPr>
            <a:spLocks noGrp="1"/>
          </p:cNvSpPr>
          <p:nvPr>
            <p:ph type="body" sz="quarter" idx="14"/>
          </p:nvPr>
        </p:nvSpPr>
        <p:spPr>
          <a:xfrm>
            <a:off x="646042" y="1361278"/>
            <a:ext cx="10883349" cy="4525028"/>
          </a:xfrm>
        </p:spPr>
        <p:txBody>
          <a:bodyPr>
            <a:normAutofit/>
          </a:bodyPr>
          <a:lstStyle/>
          <a:p>
            <a:pPr marL="0" indent="0">
              <a:buNone/>
            </a:pPr>
            <a:r>
              <a:rPr lang="en-US" sz="2000" dirty="0"/>
              <a:t>The embedded spreadsheet (link below) has 2 tabs.  The “prices, returns, correlations” tab reports the monthly prices and returns for the last 5 years.  This tab also reports the arithmetic average returns, standard deviations, and correlations using monthly data.</a:t>
            </a:r>
          </a:p>
        </p:txBody>
      </p:sp>
      <p:sp>
        <p:nvSpPr>
          <p:cNvPr id="3" name="Text Placeholder 2">
            <a:extLst>
              <a:ext uri="{FF2B5EF4-FFF2-40B4-BE49-F238E27FC236}">
                <a16:creationId xmlns:a16="http://schemas.microsoft.com/office/drawing/2014/main" id="{79B11F5D-ADA3-BF3B-60F2-5024633971DA}"/>
              </a:ext>
            </a:extLst>
          </p:cNvPr>
          <p:cNvSpPr>
            <a:spLocks noGrp="1"/>
          </p:cNvSpPr>
          <p:nvPr>
            <p:ph type="body" sz="quarter" idx="13"/>
          </p:nvPr>
        </p:nvSpPr>
        <p:spPr>
          <a:xfrm>
            <a:off x="646041" y="630620"/>
            <a:ext cx="10883348" cy="695253"/>
          </a:xfrm>
        </p:spPr>
        <p:txBody>
          <a:bodyPr/>
          <a:lstStyle/>
          <a:p>
            <a:r>
              <a:rPr lang="en-US" dirty="0"/>
              <a:t>Let’s use monthly data from the last 5 years to learn about these assets.</a:t>
            </a:r>
          </a:p>
        </p:txBody>
      </p:sp>
      <p:pic>
        <p:nvPicPr>
          <p:cNvPr id="6" name="Picture 5" descr="This table reports the correlations between AMZN, GLD, IEF, CROX, SPY. The top 3 rows report the average return and standard deviation in returns for these same stocks.">
            <a:extLst>
              <a:ext uri="{FF2B5EF4-FFF2-40B4-BE49-F238E27FC236}">
                <a16:creationId xmlns:a16="http://schemas.microsoft.com/office/drawing/2014/main" id="{FD9EB0C2-0313-C613-CF07-0EB7C959E078}"/>
              </a:ext>
            </a:extLst>
          </p:cNvPr>
          <p:cNvPicPr>
            <a:picLocks noChangeAspect="1"/>
          </p:cNvPicPr>
          <p:nvPr/>
        </p:nvPicPr>
        <p:blipFill>
          <a:blip r:embed="rId2"/>
          <a:stretch>
            <a:fillRect/>
          </a:stretch>
        </p:blipFill>
        <p:spPr>
          <a:xfrm>
            <a:off x="796418" y="2790249"/>
            <a:ext cx="8364117" cy="3096057"/>
          </a:xfrm>
          <a:prstGeom prst="rect">
            <a:avLst/>
          </a:prstGeom>
        </p:spPr>
      </p:pic>
      <p:graphicFrame>
        <p:nvGraphicFramePr>
          <p:cNvPr id="7" name="Object 6" descr="Click on the embedded object to see the spreadsheet.">
            <a:extLst>
              <a:ext uri="{FF2B5EF4-FFF2-40B4-BE49-F238E27FC236}">
                <a16:creationId xmlns:a16="http://schemas.microsoft.com/office/drawing/2014/main" id="{9699A07D-7160-7813-7692-328B20FEC16F}"/>
              </a:ext>
            </a:extLst>
          </p:cNvPr>
          <p:cNvGraphicFramePr>
            <a:graphicFrameLocks noChangeAspect="1"/>
          </p:cNvGraphicFramePr>
          <p:nvPr>
            <p:extLst>
              <p:ext uri="{D42A27DB-BD31-4B8C-83A1-F6EECF244321}">
                <p14:modId xmlns:p14="http://schemas.microsoft.com/office/powerpoint/2010/main" val="899526764"/>
              </p:ext>
            </p:extLst>
          </p:nvPr>
        </p:nvGraphicFramePr>
        <p:xfrm>
          <a:off x="9876850" y="3497101"/>
          <a:ext cx="1181442" cy="996842"/>
        </p:xfrm>
        <a:graphic>
          <a:graphicData uri="http://schemas.openxmlformats.org/presentationml/2006/ole">
            <mc:AlternateContent xmlns:mc="http://schemas.openxmlformats.org/markup-compatibility/2006">
              <mc:Choice xmlns:v="urn:schemas-microsoft-com:vml" Requires="v">
                <p:oleObj name="Worksheet" showAsIcon="1" r:id="rId3" imgW="914400" imgH="771480" progId="Excel.Sheet.12">
                  <p:embed/>
                </p:oleObj>
              </mc:Choice>
              <mc:Fallback>
                <p:oleObj name="Worksheet" showAsIcon="1" r:id="rId3" imgW="914400" imgH="771480" progId="Excel.Sheet.12">
                  <p:embed/>
                  <p:pic>
                    <p:nvPicPr>
                      <p:cNvPr id="7" name="Object 6">
                        <a:extLst>
                          <a:ext uri="{FF2B5EF4-FFF2-40B4-BE49-F238E27FC236}">
                            <a16:creationId xmlns:a16="http://schemas.microsoft.com/office/drawing/2014/main" id="{9699A07D-7160-7813-7692-328B20FEC16F}"/>
                          </a:ext>
                        </a:extLst>
                      </p:cNvPr>
                      <p:cNvPicPr/>
                      <p:nvPr/>
                    </p:nvPicPr>
                    <p:blipFill>
                      <a:blip r:embed="rId4"/>
                      <a:stretch>
                        <a:fillRect/>
                      </a:stretch>
                    </p:blipFill>
                    <p:spPr>
                      <a:xfrm>
                        <a:off x="9876850" y="3497101"/>
                        <a:ext cx="1181442" cy="996842"/>
                      </a:xfrm>
                      <a:prstGeom prst="rect">
                        <a:avLst/>
                      </a:prstGeom>
                      <a:solidFill>
                        <a:schemeClr val="accent6">
                          <a:lumMod val="20000"/>
                          <a:lumOff val="80000"/>
                        </a:schemeClr>
                      </a:solidFill>
                      <a:ln>
                        <a:solidFill>
                          <a:srgbClr val="008000"/>
                        </a:solidFill>
                      </a:ln>
                    </p:spPr>
                  </p:pic>
                </p:oleObj>
              </mc:Fallback>
            </mc:AlternateContent>
          </a:graphicData>
        </a:graphic>
      </p:graphicFrame>
    </p:spTree>
    <p:extLst>
      <p:ext uri="{BB962C8B-B14F-4D97-AF65-F5344CB8AC3E}">
        <p14:creationId xmlns:p14="http://schemas.microsoft.com/office/powerpoint/2010/main" val="3986565184"/>
      </p:ext>
    </p:extLst>
  </p:cSld>
  <p:clrMapOvr>
    <a:masterClrMapping/>
  </p:clrMapOvr>
</p:sld>
</file>

<file path=ppt/theme/theme1.xml><?xml version="1.0" encoding="utf-8"?>
<a:theme xmlns:a="http://schemas.openxmlformats.org/drawingml/2006/main" name="Green Bar">
  <a:themeElements>
    <a:clrScheme name="Custom 1">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82F178F-5E25-4DD9-976E-94F7CC393E16}" vid="{850C8252-A92B-43BC-8436-26A93F294EAA}"/>
    </a:ext>
  </a:extLst>
</a:theme>
</file>

<file path=ppt/theme/theme2.xml><?xml version="1.0" encoding="utf-8"?>
<a:theme xmlns:a="http://schemas.openxmlformats.org/drawingml/2006/main" name="1_Green Bar">
  <a:themeElements>
    <a:clrScheme name="Custom 1">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82F178F-5E25-4DD9-976E-94F7CC393E16}" vid="{850C8252-A92B-43BC-8436-26A93F294EAA}"/>
    </a:ext>
  </a:extLst>
</a:theme>
</file>

<file path=ppt/theme/theme3.xml><?xml version="1.0" encoding="utf-8"?>
<a:theme xmlns:a="http://schemas.openxmlformats.org/drawingml/2006/main" name="Green Ram">
  <a:themeElements>
    <a:clrScheme name="Custom 1">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82F178F-5E25-4DD9-976E-94F7CC393E16}" vid="{6BB3D119-C6CC-48F4-9FF2-8973D53B8BE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d2a39129fff46b8ae603253d9c69b8e xmlns="68dbc263-928b-4783-bb35-719b80b8ff89">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c22bf856-8028-4116-b006-abd7984c58b4</TermId>
        </TermInfo>
      </Terms>
    </md2a39129fff46b8ae603253d9c69b8e>
    <Thumbnail xmlns="c62ecdf0-e6ea-45fe-b3d1-260f2ba049d2" xsi:nil="true"/>
    <TaxCatchAll xmlns="68dbc263-928b-4783-bb35-719b80b8ff89">
      <Value>7</Value>
    </TaxCatchAll>
    <ThumbnailOverride xmlns="68dbc263-928b-4783-bb35-719b80b8ff89">
      <Url>https://colostate.sharepoint.com/sites/COB/Marketing%20Toolkit%20Thumbnails/master-powerpoint-deck.jpg</Url>
      <Description>https://colostate.sharepoint.com/sites/COB/Marketing%20Toolkit%20Thumbnails/master-powerpoint-deck.jpg</Description>
    </ThumbnailOverrid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67F691986A094889F29E9A5DD7E4A9" ma:contentTypeVersion="20" ma:contentTypeDescription="Create a new document." ma:contentTypeScope="" ma:versionID="83d9f58c7c1aef576b226cf56777bdcb">
  <xsd:schema xmlns:xsd="http://www.w3.org/2001/XMLSchema" xmlns:xs="http://www.w3.org/2001/XMLSchema" xmlns:p="http://schemas.microsoft.com/office/2006/metadata/properties" xmlns:ns2="c62ecdf0-e6ea-45fe-b3d1-260f2ba049d2" xmlns:ns3="68dbc263-928b-4783-bb35-719b80b8ff89" xmlns:ns5="9496a038-26a5-48c5-9121-0ac68d8d9a66" targetNamespace="http://schemas.microsoft.com/office/2006/metadata/properties" ma:root="true" ma:fieldsID="b2c6640d0d091b6b696c5437a5907604" ns2:_="" ns3:_="" ns5:_="">
    <xsd:import namespace="c62ecdf0-e6ea-45fe-b3d1-260f2ba049d2"/>
    <xsd:import namespace="68dbc263-928b-4783-bb35-719b80b8ff89"/>
    <xsd:import namespace="9496a038-26a5-48c5-9121-0ac68d8d9a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3:md2a39129fff46b8ae603253d9c69b8e" minOccurs="0"/>
                <xsd:element ref="ns3:TaxCatchAll" minOccurs="0"/>
                <xsd:element ref="ns2:Thumbnail" minOccurs="0"/>
                <xsd:element ref="ns3:ThumbnailOverri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ecdf0-e6ea-45fe-b3d1-260f2ba04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Thumbnail" ma:index="20" nillable="true" ma:displayName="Thumbnail" ma:format="Dropdown" ma:internalName="Thumbn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dbc263-928b-4783-bb35-719b80b8ff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md2a39129fff46b8ae603253d9c69b8e" ma:index="18" nillable="true" ma:taxonomy="true" ma:internalName="md2a39129fff46b8ae603253d9c69b8e" ma:taxonomyFieldName="Template_x0020_Category" ma:displayName="Template Category" ma:default="" ma:fieldId="{6d2a3912-9fff-46b8-ae60-3253d9c69b8e}" ma:taxonomyMulti="true" ma:sspId="5809afe7-41e7-411a-ade2-84efccde1b30" ma:termSetId="5726fc96-2cca-42ca-ab22-cbdaae68e34e"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ea3c875-66ad-4c78-8dd7-6aad4fef89db}" ma:internalName="TaxCatchAll" ma:showField="CatchAllData" ma:web="68dbc263-928b-4783-bb35-719b80b8ff89">
      <xsd:complexType>
        <xsd:complexContent>
          <xsd:extension base="dms:MultiChoiceLookup">
            <xsd:sequence>
              <xsd:element name="Value" type="dms:Lookup" maxOccurs="unbounded" minOccurs="0" nillable="true"/>
            </xsd:sequence>
          </xsd:extension>
        </xsd:complexContent>
      </xsd:complexType>
    </xsd:element>
    <xsd:element name="ThumbnailOverride" ma:index="21" nillable="true" ma:displayName="ThumbnailOverride" ma:format="Hyperlink" ma:internalName="ThumbnailOverrid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96a038-26a5-48c5-9121-0ac68d8d9a66" elementFormDefault="qualified">
    <xsd:import namespace="http://schemas.microsoft.com/office/2006/documentManagement/types"/>
    <xsd:import namespace="http://schemas.microsoft.com/office/infopath/2007/PartnerControls"/>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6"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E9B0B-387C-4C55-AB24-8D63EEB24DDB}">
  <ds:schemaRefs>
    <ds:schemaRef ds:uri="9496a038-26a5-48c5-9121-0ac68d8d9a66"/>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68dbc263-928b-4783-bb35-719b80b8ff89"/>
    <ds:schemaRef ds:uri="c62ecdf0-e6ea-45fe-b3d1-260f2ba049d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2BF0464-9A02-4412-86FB-3E7E10D682D0}">
  <ds:schemaRefs>
    <ds:schemaRef ds:uri="http://schemas.microsoft.com/sharepoint/v3/contenttype/forms"/>
  </ds:schemaRefs>
</ds:datastoreItem>
</file>

<file path=customXml/itemProps3.xml><?xml version="1.0" encoding="utf-8"?>
<ds:datastoreItem xmlns:ds="http://schemas.openxmlformats.org/officeDocument/2006/customXml" ds:itemID="{E8F9F430-F5B2-4526-9DEC-A31765A77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ecdf0-e6ea-45fe-b3d1-260f2ba049d2"/>
    <ds:schemaRef ds:uri="68dbc263-928b-4783-bb35-719b80b8ff89"/>
    <ds:schemaRef ds:uri="9496a038-26a5-48c5-9121-0ac68d8d9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powerpoint-official-template-2020</Template>
  <TotalTime>24430</TotalTime>
  <Words>3531</Words>
  <Application>Microsoft Office PowerPoint</Application>
  <PresentationFormat>Widescreen</PresentationFormat>
  <Paragraphs>218</Paragraphs>
  <Slides>27</Slides>
  <Notes>14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7" baseType="lpstr">
      <vt:lpstr>Arial</vt:lpstr>
      <vt:lpstr>Calibri</vt:lpstr>
      <vt:lpstr>Cambria Math</vt:lpstr>
      <vt:lpstr>Symbol</vt:lpstr>
      <vt:lpstr>Times New Roman</vt:lpstr>
      <vt:lpstr>Wingdings</vt:lpstr>
      <vt:lpstr>Green Bar</vt:lpstr>
      <vt:lpstr>1_Green Bar</vt:lpstr>
      <vt:lpstr>Green Ram</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2020 - Master Powerpoint presentation deck</dc:subject>
  <dc:creator>Rob Schonlau</dc:creator>
  <cp:lastModifiedBy>Schonlau,Rob</cp:lastModifiedBy>
  <cp:revision>431</cp:revision>
  <dcterms:created xsi:type="dcterms:W3CDTF">2020-12-01T17:45:19Z</dcterms:created>
  <dcterms:modified xsi:type="dcterms:W3CDTF">2025-08-13T16:27:44Z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0x010100DE67F691986A094889F29E9A5DD7E4A9</vt:lpwstr>
  </property>
  <property fmtid="{D5CDD505-2E9C-101B-9397-08002B2CF9AE}" pid="3" name="Template Category">
    <vt:lpwstr>7;#Presentation|c22bf856-8028-4116-b006-abd7984c58b4</vt:lpwstr>
  </property>
</Properties>
</file>