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8"/>
  </p:notesMasterIdLst>
  <p:sldIdLst>
    <p:sldId id="256" r:id="rId2"/>
    <p:sldId id="257" r:id="rId3"/>
    <p:sldId id="349" r:id="rId4"/>
    <p:sldId id="360" r:id="rId5"/>
    <p:sldId id="548" r:id="rId6"/>
    <p:sldId id="528" r:id="rId7"/>
    <p:sldId id="533" r:id="rId8"/>
    <p:sldId id="534" r:id="rId9"/>
    <p:sldId id="260" r:id="rId10"/>
    <p:sldId id="336" r:id="rId11"/>
    <p:sldId id="289" r:id="rId12"/>
    <p:sldId id="290" r:id="rId13"/>
    <p:sldId id="339" r:id="rId14"/>
    <p:sldId id="537" r:id="rId15"/>
    <p:sldId id="327" r:id="rId16"/>
    <p:sldId id="328" r:id="rId17"/>
    <p:sldId id="329" r:id="rId18"/>
    <p:sldId id="553" r:id="rId19"/>
    <p:sldId id="554" r:id="rId20"/>
    <p:sldId id="555" r:id="rId21"/>
    <p:sldId id="556" r:id="rId22"/>
    <p:sldId id="330" r:id="rId23"/>
    <p:sldId id="562" r:id="rId24"/>
    <p:sldId id="563" r:id="rId25"/>
    <p:sldId id="561" r:id="rId26"/>
    <p:sldId id="338" r:id="rId27"/>
    <p:sldId id="303" r:id="rId28"/>
    <p:sldId id="281" r:id="rId29"/>
    <p:sldId id="566" r:id="rId30"/>
    <p:sldId id="567" r:id="rId31"/>
    <p:sldId id="568" r:id="rId32"/>
    <p:sldId id="569" r:id="rId33"/>
    <p:sldId id="341" r:id="rId34"/>
    <p:sldId id="557" r:id="rId35"/>
    <p:sldId id="558" r:id="rId36"/>
    <p:sldId id="571" r:id="rId37"/>
    <p:sldId id="314" r:id="rId38"/>
    <p:sldId id="315" r:id="rId39"/>
    <p:sldId id="316" r:id="rId40"/>
    <p:sldId id="352" r:id="rId41"/>
    <p:sldId id="340" r:id="rId42"/>
    <p:sldId id="572" r:id="rId43"/>
    <p:sldId id="302" r:id="rId44"/>
    <p:sldId id="355" r:id="rId45"/>
    <p:sldId id="306" r:id="rId46"/>
    <p:sldId id="359" r:id="rId47"/>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70000"/>
    <a:srgbClr val="007635"/>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186" autoAdjust="0"/>
  </p:normalViewPr>
  <p:slideViewPr>
    <p:cSldViewPr>
      <p:cViewPr varScale="1">
        <p:scale>
          <a:sx n="84" d="100"/>
          <a:sy n="84" d="100"/>
        </p:scale>
        <p:origin x="231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eaLnBrk="1" hangingPunct="1">
              <a:defRPr sz="1300"/>
            </a:lvl1pPr>
          </a:lstStyle>
          <a:p>
            <a:endParaRPr lang="en-US"/>
          </a:p>
        </p:txBody>
      </p:sp>
      <p:sp>
        <p:nvSpPr>
          <p:cNvPr id="29699" name="Rectangle 3"/>
          <p:cNvSpPr>
            <a:spLocks noGrp="1" noChangeArrowheads="1"/>
          </p:cNvSpPr>
          <p:nvPr>
            <p:ph type="dt" idx="1"/>
          </p:nvPr>
        </p:nvSpPr>
        <p:spPr bwMode="auto">
          <a:xfrm>
            <a:off x="4143587"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eaLnBrk="1" hangingPunct="1">
              <a:defRPr sz="1300"/>
            </a:lvl1pPr>
          </a:lstStyle>
          <a:p>
            <a:endParaRPr lang="en-US"/>
          </a:p>
        </p:txBody>
      </p:sp>
      <p:sp>
        <p:nvSpPr>
          <p:cNvPr id="297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p:cNvSpPr>
            <a:spLocks noGrp="1" noChangeArrowheads="1"/>
          </p:cNvSpPr>
          <p:nvPr>
            <p:ph type="body" sz="quarter" idx="3"/>
          </p:nvPr>
        </p:nvSpPr>
        <p:spPr bwMode="auto">
          <a:xfrm>
            <a:off x="731520" y="4560570"/>
            <a:ext cx="5852160" cy="4320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702" name="Rectangle 6"/>
          <p:cNvSpPr>
            <a:spLocks noGrp="1" noChangeArrowheads="1"/>
          </p:cNvSpPr>
          <p:nvPr>
            <p:ph type="ftr" sz="quarter" idx="4"/>
          </p:nvPr>
        </p:nvSpPr>
        <p:spPr bwMode="auto">
          <a:xfrm>
            <a:off x="0" y="9119474"/>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eaLnBrk="1" hangingPunct="1">
              <a:defRPr sz="1300"/>
            </a:lvl1pPr>
          </a:lstStyle>
          <a:p>
            <a:endParaRPr lang="en-US"/>
          </a:p>
        </p:txBody>
      </p:sp>
      <p:sp>
        <p:nvSpPr>
          <p:cNvPr id="29703" name="Rectangle 7"/>
          <p:cNvSpPr>
            <a:spLocks noGrp="1" noChangeArrowheads="1"/>
          </p:cNvSpPr>
          <p:nvPr>
            <p:ph type="sldNum" sz="quarter" idx="5"/>
          </p:nvPr>
        </p:nvSpPr>
        <p:spPr bwMode="auto">
          <a:xfrm>
            <a:off x="4143587" y="9119474"/>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eaLnBrk="1" hangingPunct="1">
              <a:defRPr sz="1300"/>
            </a:lvl1pPr>
          </a:lstStyle>
          <a:p>
            <a:fld id="{002DC4B5-E8B0-4162-8215-66CB45FCBBAF}" type="slidenum">
              <a:rPr lang="en-US"/>
              <a:pPr/>
              <a:t>‹#›</a:t>
            </a:fld>
            <a:endParaRPr lang="en-US"/>
          </a:p>
        </p:txBody>
      </p:sp>
    </p:spTree>
    <p:extLst>
      <p:ext uri="{BB962C8B-B14F-4D97-AF65-F5344CB8AC3E}">
        <p14:creationId xmlns:p14="http://schemas.microsoft.com/office/powerpoint/2010/main" val="149511935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large investment banks:</a:t>
            </a: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Bank of America</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Barclays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BNP Paribas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Citigroup</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Credit Suisse</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Deutsche Bank</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Goldman Sachs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HSBC</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Jefferies Group</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JPMorgan Chase</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Lazard</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Morgan Stanley</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err="1">
                <a:solidFill>
                  <a:srgbClr val="000000"/>
                </a:solidFill>
                <a:effectLst/>
                <a:latin typeface="Arial" panose="020B0604020202020204" pitchFamily="34" charset="0"/>
              </a:rPr>
              <a:t>Normura</a:t>
            </a:r>
            <a:r>
              <a:rPr lang="en-US" sz="1800" b="0" i="0" u="none" strike="noStrike" kern="1200" dirty="0">
                <a:solidFill>
                  <a:srgbClr val="000000"/>
                </a:solidFill>
                <a:effectLst/>
                <a:latin typeface="Arial" panose="020B0604020202020204" pitchFamily="34" charset="0"/>
              </a:rPr>
              <a:t> Holdings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RBC Capital Markets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err="1">
                <a:solidFill>
                  <a:srgbClr val="000000"/>
                </a:solidFill>
                <a:effectLst/>
                <a:latin typeface="Arial" panose="020B0604020202020204" pitchFamily="34" charset="0"/>
              </a:rPr>
              <a:t>Societe</a:t>
            </a:r>
            <a:r>
              <a:rPr lang="en-US" sz="1800" b="0" i="0" u="none" strike="noStrike" kern="1200" dirty="0">
                <a:solidFill>
                  <a:srgbClr val="000000"/>
                </a:solidFill>
                <a:effectLst/>
                <a:latin typeface="Arial" panose="020B0604020202020204" pitchFamily="34" charset="0"/>
              </a:rPr>
              <a:t> </a:t>
            </a:r>
            <a:r>
              <a:rPr lang="en-US" sz="1800" b="0" i="0" u="none" strike="noStrike" kern="1200" dirty="0" err="1">
                <a:solidFill>
                  <a:srgbClr val="000000"/>
                </a:solidFill>
                <a:effectLst/>
                <a:latin typeface="Arial" panose="020B0604020202020204" pitchFamily="34" charset="0"/>
              </a:rPr>
              <a:t>Generale</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TD Securities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UBS</a:t>
            </a:r>
            <a:endParaRPr lang="en-US" sz="1800" b="0" i="0" u="none" strike="noStrike" dirty="0">
              <a:effectLst/>
              <a:latin typeface="Arial" panose="020B0604020202020204" pitchFamily="34" charset="0"/>
            </a:endParaRPr>
          </a:p>
          <a:p>
            <a:pPr marL="0" algn="l" rtl="0" eaLnBrk="1" fontAlgn="t" latinLnBrk="0" hangingPunct="1">
              <a:spcBef>
                <a:spcPts val="0"/>
              </a:spcBef>
              <a:spcAft>
                <a:spcPts val="0"/>
              </a:spcAft>
            </a:pPr>
            <a:r>
              <a:rPr lang="en-US" sz="1800" b="0" i="0" u="none" strike="noStrike" kern="1200" dirty="0">
                <a:solidFill>
                  <a:srgbClr val="000000"/>
                </a:solidFill>
                <a:effectLst/>
                <a:latin typeface="Arial" panose="020B0604020202020204" pitchFamily="34" charset="0"/>
              </a:rPr>
              <a:t>Wells Fargo</a:t>
            </a:r>
            <a:endParaRPr lang="en-US" sz="1800" b="0" i="0" u="none" strike="noStrike"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D5F96891-9466-41EF-96F0-B1BB8064CC84}" type="slidenum">
              <a:rPr lang="en-US" smtClean="0"/>
              <a:t>6</a:t>
            </a:fld>
            <a:endParaRPr lang="en-US" dirty="0"/>
          </a:p>
        </p:txBody>
      </p:sp>
    </p:spTree>
    <p:extLst>
      <p:ext uri="{BB962C8B-B14F-4D97-AF65-F5344CB8AC3E}">
        <p14:creationId xmlns:p14="http://schemas.microsoft.com/office/powerpoint/2010/main" val="2705904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noted on page 25 of your textbook in reference to the EBIT(1-t) part of the formula “Note that interest expense is not deducted before calculating the firm’s tax liability.  This is because FCF represents the cash flow available for both creditors (interest plus principal) and owners.”  There is a different version of the FCF formula that focuses on FCFs to equity holders.</a:t>
            </a:r>
          </a:p>
        </p:txBody>
      </p:sp>
      <p:sp>
        <p:nvSpPr>
          <p:cNvPr id="4" name="Slide Number Placeholder 3"/>
          <p:cNvSpPr>
            <a:spLocks noGrp="1"/>
          </p:cNvSpPr>
          <p:nvPr>
            <p:ph type="sldNum" sz="quarter" idx="5"/>
          </p:nvPr>
        </p:nvSpPr>
        <p:spPr/>
        <p:txBody>
          <a:bodyPr/>
          <a:lstStyle/>
          <a:p>
            <a:fld id="{D5F96891-9466-41EF-96F0-B1BB8064CC84}" type="slidenum">
              <a:rPr lang="en-US" smtClean="0"/>
              <a:t>32</a:t>
            </a:fld>
            <a:endParaRPr lang="en-US" dirty="0"/>
          </a:p>
        </p:txBody>
      </p:sp>
    </p:spTree>
    <p:extLst>
      <p:ext uri="{BB962C8B-B14F-4D97-AF65-F5344CB8AC3E}">
        <p14:creationId xmlns:p14="http://schemas.microsoft.com/office/powerpoint/2010/main" val="367612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value of equity is the present value of cash flows to the equity investors discounted back at the rate of return that those equity investors need to make to be fairly</a:t>
            </a:r>
            <a:r>
              <a:rPr lang="en-US" baseline="0" dirty="0"/>
              <a:t> compensated for that level of risk</a:t>
            </a:r>
            <a:r>
              <a:rPr lang="en-US" dirty="0"/>
              <a:t>.</a:t>
            </a:r>
          </a:p>
          <a:p>
            <a:endParaRPr lang="en-US" dirty="0"/>
          </a:p>
          <a:p>
            <a:r>
              <a:rPr lang="en-US" dirty="0"/>
              <a:t>The formulas on this slide assume that the next cash flow will occur 1 period from now.  </a:t>
            </a:r>
          </a:p>
        </p:txBody>
      </p:sp>
      <p:sp>
        <p:nvSpPr>
          <p:cNvPr id="4" name="Slide Number Placeholder 3"/>
          <p:cNvSpPr>
            <a:spLocks noGrp="1"/>
          </p:cNvSpPr>
          <p:nvPr>
            <p:ph type="sldNum" sz="quarter" idx="10"/>
          </p:nvPr>
        </p:nvSpPr>
        <p:spPr/>
        <p:txBody>
          <a:bodyPr/>
          <a:lstStyle/>
          <a:p>
            <a:fld id="{002DC4B5-E8B0-4162-8215-66CB45FCBBAF}" type="slidenum">
              <a:rPr lang="en-US" smtClean="0"/>
              <a:pPr/>
              <a:t>37</a:t>
            </a:fld>
            <a:endParaRPr lang="en-US"/>
          </a:p>
        </p:txBody>
      </p:sp>
    </p:spTree>
    <p:extLst>
      <p:ext uri="{BB962C8B-B14F-4D97-AF65-F5344CB8AC3E}">
        <p14:creationId xmlns:p14="http://schemas.microsoft.com/office/powerpoint/2010/main" val="2975487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latin typeface="Arial" charset="0"/>
              </a:rPr>
              <a:t>The </a:t>
            </a:r>
            <a:r>
              <a:rPr lang="en-US" sz="1200" b="1" dirty="0">
                <a:solidFill>
                  <a:srgbClr val="0070C0"/>
                </a:solidFill>
                <a:latin typeface="Arial" charset="0"/>
              </a:rPr>
              <a:t>free cash flow model </a:t>
            </a:r>
            <a:r>
              <a:rPr lang="en-US" sz="1200" b="0" dirty="0">
                <a:solidFill>
                  <a:srgbClr val="0070C0"/>
                </a:solidFill>
                <a:latin typeface="Arial" charset="0"/>
              </a:rPr>
              <a:t>values</a:t>
            </a:r>
            <a:r>
              <a:rPr lang="en-US" sz="1200" b="0" baseline="0" dirty="0">
                <a:solidFill>
                  <a:srgbClr val="0070C0"/>
                </a:solidFill>
                <a:latin typeface="Arial" charset="0"/>
              </a:rPr>
              <a:t> the firm (and not just the equity)</a:t>
            </a:r>
            <a:r>
              <a:rPr lang="en-US" sz="1200" dirty="0">
                <a:latin typeface="Arial" charset="0"/>
              </a:rPr>
              <a:t>.</a:t>
            </a:r>
          </a:p>
          <a:p>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The formulas on this slide assume that the next cash flow will occur 1 period from now.  </a:t>
            </a:r>
          </a:p>
          <a:p>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38</a:t>
            </a:fld>
            <a:endParaRPr lang="en-US"/>
          </a:p>
        </p:txBody>
      </p:sp>
    </p:spTree>
    <p:extLst>
      <p:ext uri="{BB962C8B-B14F-4D97-AF65-F5344CB8AC3E}">
        <p14:creationId xmlns:p14="http://schemas.microsoft.com/office/powerpoint/2010/main" val="1569542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Firms have infinite lives. Since we cannot estimate cash flows forever, we assume a constant growth rate forever as a way of closing off the valuation.</a:t>
            </a:r>
          </a:p>
          <a:p>
            <a:endParaRPr lang="en-US" dirty="0"/>
          </a:p>
          <a:p>
            <a:r>
              <a:rPr lang="en-US" dirty="0"/>
              <a:t>A commonly used variant of this approach is to use a multiple of the terminal year’s earnings. This brings an element of relative valuation into the analysis. In a pure DCF model, the terminal value has to be estimated with a  stable growth rate.</a:t>
            </a:r>
          </a:p>
          <a:p>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The formulas on this slide assume that the next cash flow will occur 1 period from now.  </a:t>
            </a:r>
          </a:p>
          <a:p>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39</a:t>
            </a:fld>
            <a:endParaRPr lang="en-US"/>
          </a:p>
        </p:txBody>
      </p:sp>
    </p:spTree>
    <p:extLst>
      <p:ext uri="{BB962C8B-B14F-4D97-AF65-F5344CB8AC3E}">
        <p14:creationId xmlns:p14="http://schemas.microsoft.com/office/powerpoint/2010/main" val="3669447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The formulas on this slide assume that the next cash flow will occur 1 period from now.  </a:t>
            </a:r>
          </a:p>
          <a:p>
            <a:endParaRPr lang="en-US" dirty="0"/>
          </a:p>
        </p:txBody>
      </p:sp>
      <p:sp>
        <p:nvSpPr>
          <p:cNvPr id="4" name="Slide Number Placeholder 3"/>
          <p:cNvSpPr>
            <a:spLocks noGrp="1"/>
          </p:cNvSpPr>
          <p:nvPr>
            <p:ph type="sldNum" sz="quarter" idx="5"/>
          </p:nvPr>
        </p:nvSpPr>
        <p:spPr/>
        <p:txBody>
          <a:bodyPr/>
          <a:lstStyle/>
          <a:p>
            <a:fld id="{002DC4B5-E8B0-4162-8215-66CB45FCBBAF}" type="slidenum">
              <a:rPr lang="en-US" smtClean="0"/>
              <a:pPr/>
              <a:t>40</a:t>
            </a:fld>
            <a:endParaRPr lang="en-US"/>
          </a:p>
        </p:txBody>
      </p:sp>
    </p:spTree>
    <p:extLst>
      <p:ext uri="{BB962C8B-B14F-4D97-AF65-F5344CB8AC3E}">
        <p14:creationId xmlns:p14="http://schemas.microsoft.com/office/powerpoint/2010/main" val="1497026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Free cash</a:t>
            </a:r>
            <a:r>
              <a:rPr lang="en-US" baseline="0" dirty="0"/>
              <a:t> flows</a:t>
            </a:r>
          </a:p>
          <a:p>
            <a:pPr marL="228600" indent="-228600">
              <a:buAutoNum type="arabicPeriod"/>
            </a:pPr>
            <a:r>
              <a:rPr lang="en-US" baseline="0" dirty="0" err="1"/>
              <a:t>Wacc</a:t>
            </a:r>
            <a:endParaRPr lang="en-US" baseline="0" dirty="0"/>
          </a:p>
          <a:p>
            <a:pPr marL="228600" indent="-228600">
              <a:buAutoNum type="arabicPeriod"/>
            </a:pPr>
            <a:r>
              <a:rPr lang="en-US" baseline="0" dirty="0"/>
              <a:t>Yes</a:t>
            </a:r>
          </a:p>
          <a:p>
            <a:pPr marL="228600" indent="-228600">
              <a:buAutoNum type="arabicPeriod"/>
            </a:pPr>
            <a:r>
              <a:rPr lang="en-US" sz="2200" dirty="0"/>
              <a:t>FCF = EBIT(1-t) + Depreciation &amp; Amortization   – Change in Net Working Capital – Capital Expenditure.  The intuition for this formula focuses on finding the “free” cash each period.</a:t>
            </a:r>
            <a:r>
              <a:rPr lang="en-US" sz="2200" baseline="0" dirty="0"/>
              <a:t>  Some of the changes are undoing  accounting numbers that do not represent actual cash in/out flows.  For example depreciation affects net income but it itself is not a cash flow.</a:t>
            </a:r>
            <a:endParaRPr lang="en-US" sz="2200" dirty="0"/>
          </a:p>
          <a:p>
            <a:pPr marL="228600" indent="-228600">
              <a:buAutoNum type="arabicPeriod"/>
            </a:pPr>
            <a:r>
              <a:rPr lang="en-US" dirty="0"/>
              <a:t>You make a simplifying</a:t>
            </a:r>
            <a:r>
              <a:rPr lang="en-US" baseline="0" dirty="0"/>
              <a:t> assumption.  For example you could assume no growth (perpetuity formula), constant growth (Gordon growth formula).</a:t>
            </a:r>
          </a:p>
          <a:p>
            <a:pPr marL="228600" indent="-228600">
              <a:buAutoNum type="arabicPeriod"/>
            </a:pPr>
            <a:r>
              <a:rPr lang="en-US" baseline="0" dirty="0"/>
              <a:t>You look at recent years’ growth rates at the firm.  You look at growth in the industry.  You choose a growth rate informed by both the firm’s and industry’s recent historical growth rate.  But you have to mindful that a perpetual growth rate can’t be too high even if recent growth has been high.</a:t>
            </a:r>
          </a:p>
          <a:p>
            <a:pPr marL="228600" indent="-228600">
              <a:buAutoNum type="arabicPeriod"/>
            </a:pPr>
            <a:r>
              <a:rPr lang="en-US" baseline="0" dirty="0"/>
              <a:t>Subtract off market value of debt and then divide by shares outstanding</a:t>
            </a:r>
            <a:endParaRPr lang="en-US" dirty="0"/>
          </a:p>
        </p:txBody>
      </p:sp>
      <p:sp>
        <p:nvSpPr>
          <p:cNvPr id="4" name="Slide Number Placeholder 3"/>
          <p:cNvSpPr>
            <a:spLocks noGrp="1"/>
          </p:cNvSpPr>
          <p:nvPr>
            <p:ph type="sldNum" sz="quarter" idx="10"/>
          </p:nvPr>
        </p:nvSpPr>
        <p:spPr/>
        <p:txBody>
          <a:bodyPr/>
          <a:lstStyle/>
          <a:p>
            <a:fld id="{7AC58DD5-BF95-40F0-9804-88ED0C584887}" type="slidenum">
              <a:rPr lang="en-US" altLang="en-US" smtClean="0"/>
              <a:pPr/>
              <a:t>41</a:t>
            </a:fld>
            <a:endParaRPr lang="en-US" altLang="en-US"/>
          </a:p>
        </p:txBody>
      </p:sp>
    </p:spTree>
    <p:extLst>
      <p:ext uri="{BB962C8B-B14F-4D97-AF65-F5344CB8AC3E}">
        <p14:creationId xmlns:p14="http://schemas.microsoft.com/office/powerpoint/2010/main" val="2809582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Earnings are sensitive to business cycles and earnings management.</a:t>
            </a:r>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43</a:t>
            </a:fld>
            <a:endParaRPr lang="en-US"/>
          </a:p>
        </p:txBody>
      </p:sp>
    </p:spTree>
    <p:extLst>
      <p:ext uri="{BB962C8B-B14F-4D97-AF65-F5344CB8AC3E}">
        <p14:creationId xmlns:p14="http://schemas.microsoft.com/office/powerpoint/2010/main" val="10637206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Whether</a:t>
            </a:r>
            <a:r>
              <a:rPr lang="en-US" baseline="0" dirty="0"/>
              <a:t> or not a firm’s P/E ratio is “high” depends on a comparison of that firm’s P/E ratio with both its historical P/E ratio and the P/E ratios of firms in its industry.</a:t>
            </a:r>
          </a:p>
          <a:p>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44</a:t>
            </a:fld>
            <a:endParaRPr lang="en-US"/>
          </a:p>
        </p:txBody>
      </p:sp>
    </p:spTree>
    <p:extLst>
      <p:ext uri="{BB962C8B-B14F-4D97-AF65-F5344CB8AC3E}">
        <p14:creationId xmlns:p14="http://schemas.microsoft.com/office/powerpoint/2010/main" val="16874952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plowback ratio is also known as the earning</a:t>
            </a:r>
            <a:r>
              <a:rPr lang="en-US" baseline="0" dirty="0"/>
              <a:t> retention ratio.</a:t>
            </a:r>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45</a:t>
            </a:fld>
            <a:endParaRPr lang="en-US"/>
          </a:p>
        </p:txBody>
      </p:sp>
    </p:spTree>
    <p:extLst>
      <p:ext uri="{BB962C8B-B14F-4D97-AF65-F5344CB8AC3E}">
        <p14:creationId xmlns:p14="http://schemas.microsoft.com/office/powerpoint/2010/main" val="2810154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Later in the lecture we are going to talk about Caterpillar’s stock price.  What types of information would the market use in determining Caterpillar’s stock price?</a:t>
            </a:r>
          </a:p>
          <a:p>
            <a:endParaRPr lang="en-US" dirty="0"/>
          </a:p>
          <a:p>
            <a:r>
              <a:rPr lang="en-US" dirty="0"/>
              <a:t>https://finviz.com/quote.ashx?t=CAT&amp;ty=c&amp;ta=0&amp;p=m</a:t>
            </a:r>
          </a:p>
          <a:p>
            <a:r>
              <a:rPr lang="en-US" dirty="0"/>
              <a:t>https://s25.q4cdn.com/358376879/files/doc_financials/2020/q4/4Q-2020-Caterpillar-Earnings-Presentation.pdf</a:t>
            </a:r>
          </a:p>
        </p:txBody>
      </p:sp>
      <p:sp>
        <p:nvSpPr>
          <p:cNvPr id="4" name="Slide Number Placeholder 3"/>
          <p:cNvSpPr>
            <a:spLocks noGrp="1"/>
          </p:cNvSpPr>
          <p:nvPr>
            <p:ph type="sldNum" sz="quarter" idx="5"/>
          </p:nvPr>
        </p:nvSpPr>
        <p:spPr/>
        <p:txBody>
          <a:bodyPr/>
          <a:lstStyle/>
          <a:p>
            <a:fld id="{D5F96891-9466-41EF-96F0-B1BB8064CC84}" type="slidenum">
              <a:rPr lang="en-US" smtClean="0"/>
              <a:t>7</a:t>
            </a:fld>
            <a:endParaRPr lang="en-US" dirty="0"/>
          </a:p>
        </p:txBody>
      </p:sp>
    </p:spTree>
    <p:extLst>
      <p:ext uri="{BB962C8B-B14F-4D97-AF65-F5344CB8AC3E}">
        <p14:creationId xmlns:p14="http://schemas.microsoft.com/office/powerpoint/2010/main" val="973240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sz="2100" dirty="0"/>
              <a:t> To value common stock we need estimates of</a:t>
            </a:r>
          </a:p>
          <a:p>
            <a:pPr lvl="1"/>
            <a:r>
              <a:rPr lang="en-US" sz="2100" dirty="0"/>
              <a:t>Future dividends (DIVs)</a:t>
            </a:r>
          </a:p>
          <a:p>
            <a:pPr lvl="1"/>
            <a:r>
              <a:rPr lang="en-US" sz="2100" dirty="0"/>
              <a:t>Required return on equity cash flow for the firm in question</a:t>
            </a:r>
          </a:p>
          <a:p>
            <a:pPr marL="483306" lvl="1"/>
            <a:endParaRPr lang="en-US" sz="2100" dirty="0"/>
          </a:p>
          <a:p>
            <a:pPr marL="483306" lvl="1"/>
            <a:r>
              <a:rPr lang="en-US" sz="2100" dirty="0"/>
              <a:t>If dividends are growing through time we will often make simplifying assumptions about a growth rate (g) that explains dividend growth through time. </a:t>
            </a:r>
          </a:p>
          <a:p>
            <a:pPr marL="483306" lvl="1"/>
            <a:endParaRPr lang="en-US" sz="2100" dirty="0"/>
          </a:p>
          <a:p>
            <a:pPr marL="483306" marR="0" lvl="1" indent="0" algn="l" defTabSz="914400" rtl="0" eaLnBrk="1" fontAlgn="base" latinLnBrk="0" hangingPunct="1">
              <a:lnSpc>
                <a:spcPct val="100000"/>
              </a:lnSpc>
              <a:spcBef>
                <a:spcPct val="30000"/>
              </a:spcBef>
              <a:spcAft>
                <a:spcPct val="0"/>
              </a:spcAft>
              <a:buClrTx/>
              <a:buSzTx/>
              <a:buFontTx/>
              <a:buNone/>
              <a:tabLst/>
              <a:defRPr/>
            </a:pPr>
            <a:r>
              <a:rPr lang="en-US" dirty="0"/>
              <a:t>The E[</a:t>
            </a:r>
            <a:r>
              <a:rPr lang="en-US" dirty="0" err="1"/>
              <a:t>Div</a:t>
            </a:r>
            <a:r>
              <a:rPr lang="en-US" dirty="0"/>
              <a:t>] notation indicates “expected dividends”.  This formula is known as a </a:t>
            </a:r>
            <a:r>
              <a:rPr lang="en-US" b="1" dirty="0">
                <a:solidFill>
                  <a:srgbClr val="0070C0"/>
                </a:solidFill>
              </a:rPr>
              <a:t>dividend discount model</a:t>
            </a:r>
            <a:r>
              <a:rPr lang="en-US" dirty="0"/>
              <a:t>.</a:t>
            </a:r>
          </a:p>
          <a:p>
            <a:pPr marL="483306" lvl="1"/>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11</a:t>
            </a:fld>
            <a:endParaRPr lang="en-US"/>
          </a:p>
        </p:txBody>
      </p:sp>
    </p:spTree>
    <p:extLst>
      <p:ext uri="{BB962C8B-B14F-4D97-AF65-F5344CB8AC3E}">
        <p14:creationId xmlns:p14="http://schemas.microsoft.com/office/powerpoint/2010/main" val="223040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that if you</a:t>
            </a:r>
            <a:r>
              <a:rPr lang="en-US" baseline="0" dirty="0"/>
              <a:t> are using the CAPM to solve for the cost of equity then the beta should be the equity beta.  For a private firm you can use the “bottom up” approach to find the beta if you have to.</a:t>
            </a:r>
            <a:endParaRPr lang="en-US" dirty="0"/>
          </a:p>
        </p:txBody>
      </p:sp>
      <p:sp>
        <p:nvSpPr>
          <p:cNvPr id="4" name="Slide Number Placeholder 3"/>
          <p:cNvSpPr>
            <a:spLocks noGrp="1"/>
          </p:cNvSpPr>
          <p:nvPr>
            <p:ph type="sldNum" sz="quarter" idx="10"/>
          </p:nvPr>
        </p:nvSpPr>
        <p:spPr/>
        <p:txBody>
          <a:bodyPr/>
          <a:lstStyle/>
          <a:p>
            <a:fld id="{7AC58DD5-BF95-40F0-9804-88ED0C584887}" type="slidenum">
              <a:rPr lang="en-US" altLang="en-US" smtClean="0"/>
              <a:pPr/>
              <a:t>13</a:t>
            </a:fld>
            <a:endParaRPr lang="en-US" altLang="en-US"/>
          </a:p>
        </p:txBody>
      </p:sp>
    </p:spTree>
    <p:extLst>
      <p:ext uri="{BB962C8B-B14F-4D97-AF65-F5344CB8AC3E}">
        <p14:creationId xmlns:p14="http://schemas.microsoft.com/office/powerpoint/2010/main" val="439876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no growth assumption the valuation simplifies to a perpetuity.</a:t>
            </a:r>
          </a:p>
        </p:txBody>
      </p:sp>
      <p:sp>
        <p:nvSpPr>
          <p:cNvPr id="4" name="Slide Number Placeholder 3"/>
          <p:cNvSpPr>
            <a:spLocks noGrp="1"/>
          </p:cNvSpPr>
          <p:nvPr>
            <p:ph type="sldNum" sz="quarter" idx="10"/>
          </p:nvPr>
        </p:nvSpPr>
        <p:spPr/>
        <p:txBody>
          <a:bodyPr/>
          <a:lstStyle/>
          <a:p>
            <a:fld id="{7AC58DD5-BF95-40F0-9804-88ED0C584887}" type="slidenum">
              <a:rPr lang="en-US" altLang="en-US" smtClean="0"/>
              <a:pPr/>
              <a:t>16</a:t>
            </a:fld>
            <a:endParaRPr lang="en-US" altLang="en-US"/>
          </a:p>
        </p:txBody>
      </p:sp>
    </p:spTree>
    <p:extLst>
      <p:ext uri="{BB962C8B-B14F-4D97-AF65-F5344CB8AC3E}">
        <p14:creationId xmlns:p14="http://schemas.microsoft.com/office/powerpoint/2010/main" val="3636486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constant growth assumption the valuation simplifies to the</a:t>
            </a:r>
            <a:r>
              <a:rPr lang="en-US" baseline="0" dirty="0"/>
              <a:t> “constant growth dividend model” using the “Gordon growth” formula</a:t>
            </a:r>
            <a:r>
              <a:rPr lang="en-US" dirty="0"/>
              <a:t>.  Note that the</a:t>
            </a:r>
            <a:r>
              <a:rPr lang="en-US" baseline="0" dirty="0"/>
              <a:t> formula is only useful if g&lt;r.</a:t>
            </a:r>
            <a:endParaRPr lang="en-US" dirty="0"/>
          </a:p>
        </p:txBody>
      </p:sp>
      <p:sp>
        <p:nvSpPr>
          <p:cNvPr id="4" name="Slide Number Placeholder 3"/>
          <p:cNvSpPr>
            <a:spLocks noGrp="1"/>
          </p:cNvSpPr>
          <p:nvPr>
            <p:ph type="sldNum" sz="quarter" idx="10"/>
          </p:nvPr>
        </p:nvSpPr>
        <p:spPr/>
        <p:txBody>
          <a:bodyPr/>
          <a:lstStyle/>
          <a:p>
            <a:fld id="{7AC58DD5-BF95-40F0-9804-88ED0C584887}" type="slidenum">
              <a:rPr lang="en-US" altLang="en-US" smtClean="0"/>
              <a:pPr/>
              <a:t>17</a:t>
            </a:fld>
            <a:endParaRPr lang="en-US" altLang="en-US"/>
          </a:p>
        </p:txBody>
      </p:sp>
    </p:spTree>
    <p:extLst>
      <p:ext uri="{BB962C8B-B14F-4D97-AF65-F5344CB8AC3E}">
        <p14:creationId xmlns:p14="http://schemas.microsoft.com/office/powerpoint/2010/main" val="322814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constant growth assumption the valuation simplifies to the</a:t>
            </a:r>
            <a:r>
              <a:rPr lang="en-US" baseline="0" dirty="0"/>
              <a:t> “constant growth dividend model” using the “Gordon growth” formula</a:t>
            </a:r>
            <a:r>
              <a:rPr lang="en-US" dirty="0"/>
              <a:t>.  Note that the</a:t>
            </a:r>
            <a:r>
              <a:rPr lang="en-US" baseline="0" dirty="0"/>
              <a:t> formula is only useful if g&lt;r.</a:t>
            </a:r>
            <a:endParaRPr lang="en-US" dirty="0"/>
          </a:p>
        </p:txBody>
      </p:sp>
      <p:sp>
        <p:nvSpPr>
          <p:cNvPr id="4" name="Slide Number Placeholder 3"/>
          <p:cNvSpPr>
            <a:spLocks noGrp="1"/>
          </p:cNvSpPr>
          <p:nvPr>
            <p:ph type="sldNum" sz="quarter" idx="10"/>
          </p:nvPr>
        </p:nvSpPr>
        <p:spPr/>
        <p:txBody>
          <a:bodyPr/>
          <a:lstStyle/>
          <a:p>
            <a:fld id="{7AC58DD5-BF95-40F0-9804-88ED0C584887}" type="slidenum">
              <a:rPr lang="en-US" altLang="en-US" smtClean="0"/>
              <a:pPr/>
              <a:t>22</a:t>
            </a:fld>
            <a:endParaRPr lang="en-US" altLang="en-US"/>
          </a:p>
        </p:txBody>
      </p:sp>
    </p:spTree>
    <p:extLst>
      <p:ext uri="{BB962C8B-B14F-4D97-AF65-F5344CB8AC3E}">
        <p14:creationId xmlns:p14="http://schemas.microsoft.com/office/powerpoint/2010/main" val="3885416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0667" indent="-250667">
              <a:buAutoNum type="arabicPeriod"/>
            </a:pPr>
            <a:r>
              <a:rPr lang="en-US" dirty="0"/>
              <a:t>Present</a:t>
            </a:r>
            <a:r>
              <a:rPr lang="en-US" baseline="0" dirty="0"/>
              <a:t> value of cash flows to equity holders.  In order for the value to be a single share then the cash flows should be at the share-level.  Dividends per share are commonly used.</a:t>
            </a:r>
          </a:p>
          <a:p>
            <a:pPr marL="250667" indent="-250667">
              <a:buAutoNum type="arabicPeriod"/>
            </a:pPr>
            <a:r>
              <a:rPr lang="en-US" baseline="0" dirty="0"/>
              <a:t>The appropriate discount rate is the cost of equity.</a:t>
            </a:r>
          </a:p>
          <a:p>
            <a:pPr marL="250667" indent="-250667">
              <a:buAutoNum type="arabicPeriod"/>
            </a:pPr>
            <a:r>
              <a:rPr lang="en-US" baseline="0" dirty="0"/>
              <a:t>CAPM is typically used to calculate the cost of equity.</a:t>
            </a:r>
          </a:p>
          <a:p>
            <a:pPr marL="250667" indent="-250667">
              <a:buAutoNum type="arabicPeriod"/>
            </a:pPr>
            <a:r>
              <a:rPr lang="en-US" baseline="0" dirty="0"/>
              <a:t>In order for CAPM to be used to calculate the cost of equity it must be the case that the beta used in the CAPM is an equity beta.</a:t>
            </a:r>
          </a:p>
          <a:p>
            <a:pPr marL="250667" indent="-250667">
              <a:buAutoNum type="arabicPeriod"/>
            </a:pPr>
            <a:r>
              <a:rPr lang="en-US" baseline="0" dirty="0"/>
              <a:t>In lecture we talked about a general case (no pattern for dividends), a not growth case, a constant growth case, and a two stage model. </a:t>
            </a:r>
          </a:p>
          <a:p>
            <a:pPr marL="250667" indent="-250667">
              <a:buAutoNum type="arabicPeriod"/>
            </a:pPr>
            <a:endParaRPr lang="en-US" baseline="0" dirty="0"/>
          </a:p>
          <a:p>
            <a:pPr marL="250667" indent="-250667">
              <a:buAutoNum type="arabicPeriod"/>
            </a:pPr>
            <a:endParaRPr lang="en-US" baseline="0" dirty="0"/>
          </a:p>
          <a:p>
            <a:pPr marL="250667" indent="-250667">
              <a:buAutoNum type="arabicPeriod"/>
            </a:pPr>
            <a:endParaRPr lang="en-US" dirty="0"/>
          </a:p>
        </p:txBody>
      </p:sp>
      <p:sp>
        <p:nvSpPr>
          <p:cNvPr id="4" name="Slide Number Placeholder 3"/>
          <p:cNvSpPr>
            <a:spLocks noGrp="1"/>
          </p:cNvSpPr>
          <p:nvPr>
            <p:ph type="sldNum" sz="quarter" idx="10"/>
          </p:nvPr>
        </p:nvSpPr>
        <p:spPr/>
        <p:txBody>
          <a:bodyPr/>
          <a:lstStyle/>
          <a:p>
            <a:fld id="{7AC58DD5-BF95-40F0-9804-88ED0C584887}" type="slidenum">
              <a:rPr lang="en-US" altLang="en-US" smtClean="0"/>
              <a:pPr/>
              <a:t>26</a:t>
            </a:fld>
            <a:endParaRPr lang="en-US" altLang="en-US"/>
          </a:p>
        </p:txBody>
      </p:sp>
    </p:spTree>
    <p:extLst>
      <p:ext uri="{BB962C8B-B14F-4D97-AF65-F5344CB8AC3E}">
        <p14:creationId xmlns:p14="http://schemas.microsoft.com/office/powerpoint/2010/main" val="1299238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“plowback ratio” is the percent of earnings retained rather</a:t>
            </a:r>
            <a:r>
              <a:rPr lang="en-US" baseline="0" dirty="0"/>
              <a:t> paid out to shareholders.  This is also called the retention rate.</a:t>
            </a:r>
          </a:p>
          <a:p>
            <a:endParaRPr lang="en-US"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dirty="0"/>
              <a:t>What criteria should a manager use to decide whether to reinvest earnings or to distribute them to shareholders?</a:t>
            </a:r>
          </a:p>
          <a:p>
            <a:endParaRPr lang="en-US" dirty="0"/>
          </a:p>
        </p:txBody>
      </p:sp>
      <p:sp>
        <p:nvSpPr>
          <p:cNvPr id="4" name="Slide Number Placeholder 3"/>
          <p:cNvSpPr>
            <a:spLocks noGrp="1"/>
          </p:cNvSpPr>
          <p:nvPr>
            <p:ph type="sldNum" sz="quarter" idx="10"/>
          </p:nvPr>
        </p:nvSpPr>
        <p:spPr/>
        <p:txBody>
          <a:bodyPr/>
          <a:lstStyle/>
          <a:p>
            <a:fld id="{002DC4B5-E8B0-4162-8215-66CB45FCBBAF}" type="slidenum">
              <a:rPr lang="en-US" smtClean="0"/>
              <a:pPr/>
              <a:t>27</a:t>
            </a:fld>
            <a:endParaRPr lang="en-US"/>
          </a:p>
        </p:txBody>
      </p:sp>
    </p:spTree>
    <p:extLst>
      <p:ext uri="{BB962C8B-B14F-4D97-AF65-F5344CB8AC3E}">
        <p14:creationId xmlns:p14="http://schemas.microsoft.com/office/powerpoint/2010/main" val="1821787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6147"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6148"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p>
        </p:txBody>
      </p:sp>
      <p:sp>
        <p:nvSpPr>
          <p:cNvPr id="6149"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noProof="0"/>
              <a:t>Click to edit Master title style</a:t>
            </a:r>
          </a:p>
        </p:txBody>
      </p:sp>
      <p:sp>
        <p:nvSpPr>
          <p:cNvPr id="6150"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pPr lvl="0"/>
            <a:r>
              <a:rPr lang="en-US" noProof="0"/>
              <a:t>Click to edit Master subtitle style</a:t>
            </a:r>
          </a:p>
        </p:txBody>
      </p:sp>
      <p:sp>
        <p:nvSpPr>
          <p:cNvPr id="6151" name="Rectangle 7"/>
          <p:cNvSpPr>
            <a:spLocks noGrp="1" noChangeArrowheads="1"/>
          </p:cNvSpPr>
          <p:nvPr>
            <p:ph type="dt" sz="half" idx="2"/>
          </p:nvPr>
        </p:nvSpPr>
        <p:spPr/>
        <p:txBody>
          <a:bodyPr/>
          <a:lstStyle>
            <a:lvl1pPr>
              <a:defRPr/>
            </a:lvl1pPr>
          </a:lstStyle>
          <a:p>
            <a:endParaRPr lang="en-US"/>
          </a:p>
        </p:txBody>
      </p:sp>
      <p:sp>
        <p:nvSpPr>
          <p:cNvPr id="6152" name="Rectangle 8"/>
          <p:cNvSpPr>
            <a:spLocks noGrp="1" noChangeArrowheads="1"/>
          </p:cNvSpPr>
          <p:nvPr>
            <p:ph type="ftr" sz="quarter" idx="3"/>
          </p:nvPr>
        </p:nvSpPr>
        <p:spPr>
          <a:xfrm>
            <a:off x="3352800" y="6391275"/>
            <a:ext cx="2895600" cy="457200"/>
          </a:xfrm>
        </p:spPr>
        <p:txBody>
          <a:bodyPr/>
          <a:lstStyle>
            <a:lvl1pPr>
              <a:defRPr/>
            </a:lvl1pPr>
          </a:lstStyle>
          <a:p>
            <a:endParaRPr lang="en-US"/>
          </a:p>
        </p:txBody>
      </p:sp>
      <p:sp>
        <p:nvSpPr>
          <p:cNvPr id="6153" name="Rectangle 9"/>
          <p:cNvSpPr>
            <a:spLocks noGrp="1" noChangeArrowheads="1"/>
          </p:cNvSpPr>
          <p:nvPr>
            <p:ph type="sldNum" sz="quarter" idx="4"/>
          </p:nvPr>
        </p:nvSpPr>
        <p:spPr>
          <a:xfrm>
            <a:off x="6858000" y="6391275"/>
            <a:ext cx="1600200" cy="457200"/>
          </a:xfrm>
        </p:spPr>
        <p:txBody>
          <a:bodyPr/>
          <a:lstStyle>
            <a:lvl1pPr>
              <a:defRPr/>
            </a:lvl1pPr>
          </a:lstStyle>
          <a:p>
            <a:fld id="{22B0B6C9-C69C-458C-9A74-6C344E26EAF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BEF3C9-5209-4D45-B923-BD1C02714FAC}" type="slidenum">
              <a:rPr lang="en-US"/>
              <a:pPr/>
              <a:t>‹#›</a:t>
            </a:fld>
            <a:endParaRPr lang="en-US"/>
          </a:p>
        </p:txBody>
      </p:sp>
    </p:spTree>
    <p:extLst>
      <p:ext uri="{BB962C8B-B14F-4D97-AF65-F5344CB8AC3E}">
        <p14:creationId xmlns:p14="http://schemas.microsoft.com/office/powerpoint/2010/main" val="2096984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98AB98-3AA0-4F87-883E-028083FD4E25}" type="slidenum">
              <a:rPr lang="en-US"/>
              <a:pPr/>
              <a:t>‹#›</a:t>
            </a:fld>
            <a:endParaRPr lang="en-US"/>
          </a:p>
        </p:txBody>
      </p:sp>
    </p:spTree>
    <p:extLst>
      <p:ext uri="{BB962C8B-B14F-4D97-AF65-F5344CB8AC3E}">
        <p14:creationId xmlns:p14="http://schemas.microsoft.com/office/powerpoint/2010/main" val="3286622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a:t>Click to edit Master title style</a:t>
            </a:r>
          </a:p>
        </p:txBody>
      </p:sp>
      <p:sp>
        <p:nvSpPr>
          <p:cNvPr id="3" name="Text Placeholder 2"/>
          <p:cNvSpPr>
            <a:spLocks noGrp="1"/>
          </p:cNvSpPr>
          <p:nvPr>
            <p:ph type="body" sz="half" idx="1"/>
          </p:nvPr>
        </p:nvSpPr>
        <p:spPr>
          <a:xfrm>
            <a:off x="762000" y="1905000"/>
            <a:ext cx="37719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905000"/>
            <a:ext cx="37719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762000" y="6391275"/>
            <a:ext cx="2057400" cy="457200"/>
          </a:xfrm>
        </p:spPr>
        <p:txBody>
          <a:bodyPr/>
          <a:lstStyle>
            <a:lvl1pPr>
              <a:defRPr/>
            </a:lvl1pPr>
          </a:lstStyle>
          <a:p>
            <a:endParaRPr lang="en-US"/>
          </a:p>
        </p:txBody>
      </p:sp>
      <p:sp>
        <p:nvSpPr>
          <p:cNvPr id="6" name="Footer Placeholder 5"/>
          <p:cNvSpPr>
            <a:spLocks noGrp="1"/>
          </p:cNvSpPr>
          <p:nvPr>
            <p:ph type="ftr" sz="quarter" idx="11"/>
          </p:nvPr>
        </p:nvSpPr>
        <p:spPr>
          <a:xfrm>
            <a:off x="3352800" y="6403975"/>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58000" y="6400800"/>
            <a:ext cx="1600200" cy="457200"/>
          </a:xfrm>
        </p:spPr>
        <p:txBody>
          <a:bodyPr/>
          <a:lstStyle>
            <a:lvl1pPr>
              <a:defRPr/>
            </a:lvl1pPr>
          </a:lstStyle>
          <a:p>
            <a:fld id="{317D4B52-6A09-4558-A32C-52D106900EBD}" type="slidenum">
              <a:rPr lang="en-US"/>
              <a:pPr/>
              <a:t>‹#›</a:t>
            </a:fld>
            <a:endParaRPr lang="en-US"/>
          </a:p>
        </p:txBody>
      </p:sp>
    </p:spTree>
    <p:extLst>
      <p:ext uri="{BB962C8B-B14F-4D97-AF65-F5344CB8AC3E}">
        <p14:creationId xmlns:p14="http://schemas.microsoft.com/office/powerpoint/2010/main" val="1734040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een Bar - Blank">
    <p:spTree>
      <p:nvGrpSpPr>
        <p:cNvPr id="1" name=""/>
        <p:cNvGrpSpPr/>
        <p:nvPr/>
      </p:nvGrpSpPr>
      <p:grpSpPr>
        <a:xfrm>
          <a:off x="0" y="0"/>
          <a:ext cx="0" cy="0"/>
          <a:chOff x="0" y="0"/>
          <a:chExt cx="0" cy="0"/>
        </a:xfrm>
      </p:grpSpPr>
      <p:sp>
        <p:nvSpPr>
          <p:cNvPr id="8" name="Text Placeholder 7"/>
          <p:cNvSpPr>
            <a:spLocks noGrp="1"/>
          </p:cNvSpPr>
          <p:nvPr>
            <p:ph type="body" sz="quarter" idx="14"/>
          </p:nvPr>
        </p:nvSpPr>
        <p:spPr>
          <a:xfrm>
            <a:off x="484532" y="1361278"/>
            <a:ext cx="8162511" cy="4383156"/>
          </a:xfrm>
          <a:prstGeom prst="rect">
            <a:avLst/>
          </a:prstGeom>
        </p:spPr>
        <p:txBody>
          <a:bodyPr/>
          <a:lstStyle>
            <a:lvl1pPr>
              <a:defRPr sz="1800"/>
            </a:lvl1pPr>
          </a:lstStyle>
          <a:p>
            <a:pPr lvl="0"/>
            <a:r>
              <a:rPr lang="en-US" dirty="0"/>
              <a:t>Click to edit Master text styles</a:t>
            </a:r>
          </a:p>
          <a:p>
            <a:pPr lvl="1"/>
            <a:r>
              <a:rPr lang="en-US" dirty="0"/>
              <a:t>Second level</a:t>
            </a:r>
          </a:p>
          <a:p>
            <a:pPr lvl="2"/>
            <a:r>
              <a:rPr lang="en-US" dirty="0"/>
              <a:t>Third level</a:t>
            </a:r>
          </a:p>
        </p:txBody>
      </p:sp>
      <p:sp>
        <p:nvSpPr>
          <p:cNvPr id="12" name="Text Placeholder 11"/>
          <p:cNvSpPr>
            <a:spLocks noGrp="1"/>
          </p:cNvSpPr>
          <p:nvPr>
            <p:ph type="body" sz="quarter" idx="13" hasCustomPrompt="1"/>
          </p:nvPr>
        </p:nvSpPr>
        <p:spPr>
          <a:xfrm>
            <a:off x="-15713" y="64634"/>
            <a:ext cx="9166122" cy="784830"/>
          </a:xfrm>
          <a:prstGeom prst="rect">
            <a:avLst/>
          </a:prstGeom>
          <a:solidFill>
            <a:schemeClr val="tx2"/>
          </a:solidFill>
        </p:spPr>
        <p:txBody>
          <a:bodyPr wrap="square" lIns="228600" tIns="228600" rIns="228600" bIns="228600" anchor="b">
            <a:spAutoFit/>
          </a:bodyPr>
          <a:lstStyle>
            <a:lvl1pPr marL="0" indent="0">
              <a:buNone/>
              <a:defRPr sz="2100">
                <a:solidFill>
                  <a:schemeClr val="bg1"/>
                </a:solidFill>
                <a:latin typeface="+mj-lt"/>
              </a:defRPr>
            </a:lvl1pPr>
            <a:lvl2pPr marL="342900" indent="0">
              <a:buNone/>
              <a:defRPr sz="2700">
                <a:solidFill>
                  <a:schemeClr val="bg1"/>
                </a:solidFill>
                <a:latin typeface="+mj-lt"/>
              </a:defRPr>
            </a:lvl2pPr>
            <a:lvl3pPr marL="685800" indent="0">
              <a:buNone/>
              <a:defRPr sz="2700">
                <a:solidFill>
                  <a:schemeClr val="bg1"/>
                </a:solidFill>
                <a:latin typeface="+mj-lt"/>
              </a:defRPr>
            </a:lvl3pPr>
            <a:lvl4pPr marL="1028700" indent="0">
              <a:buNone/>
              <a:defRPr sz="2700">
                <a:solidFill>
                  <a:schemeClr val="bg1"/>
                </a:solidFill>
                <a:latin typeface="+mj-lt"/>
              </a:defRPr>
            </a:lvl4pPr>
            <a:lvl5pPr marL="1371600" indent="0">
              <a:buNone/>
              <a:defRPr sz="2700">
                <a:solidFill>
                  <a:schemeClr val="bg1"/>
                </a:solidFill>
                <a:latin typeface="+mj-lt"/>
              </a:defRPr>
            </a:lvl5pPr>
          </a:lstStyle>
          <a:p>
            <a:pPr lvl="0"/>
            <a:r>
              <a:rPr lang="en-US" dirty="0"/>
              <a:t>Title</a:t>
            </a:r>
          </a:p>
        </p:txBody>
      </p:sp>
      <p:sp>
        <p:nvSpPr>
          <p:cNvPr id="2" name="Slide Number Placeholder 1">
            <a:extLst>
              <a:ext uri="{FF2B5EF4-FFF2-40B4-BE49-F238E27FC236}">
                <a16:creationId xmlns:a16="http://schemas.microsoft.com/office/drawing/2014/main" id="{7EB2EBC0-034B-4D6E-9F30-F248064CB999}"/>
              </a:ext>
            </a:extLst>
          </p:cNvPr>
          <p:cNvSpPr>
            <a:spLocks noGrp="1"/>
          </p:cNvSpPr>
          <p:nvPr>
            <p:ph type="sldNum" sz="quarter" idx="15"/>
          </p:nvPr>
        </p:nvSpPr>
        <p:spPr>
          <a:xfrm>
            <a:off x="4221102" y="6324601"/>
            <a:ext cx="351522" cy="347739"/>
          </a:xfrm>
        </p:spPr>
        <p:txBody>
          <a:bodyPr/>
          <a:lstStyle/>
          <a:p>
            <a:fld id="{BFEE8A3B-91D4-480B-8F57-F565765E4202}" type="slidenum">
              <a:rPr lang="en-US" smtClean="0"/>
              <a:pPr/>
              <a:t>‹#›</a:t>
            </a:fld>
            <a:endParaRPr lang="en-US" dirty="0"/>
          </a:p>
        </p:txBody>
      </p:sp>
    </p:spTree>
    <p:extLst>
      <p:ext uri="{BB962C8B-B14F-4D97-AF65-F5344CB8AC3E}">
        <p14:creationId xmlns:p14="http://schemas.microsoft.com/office/powerpoint/2010/main" val="159012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Green Bar - Blank">
    <p:spTree>
      <p:nvGrpSpPr>
        <p:cNvPr id="1" name=""/>
        <p:cNvGrpSpPr/>
        <p:nvPr/>
      </p:nvGrpSpPr>
      <p:grpSpPr>
        <a:xfrm>
          <a:off x="0" y="0"/>
          <a:ext cx="0" cy="0"/>
          <a:chOff x="0" y="0"/>
          <a:chExt cx="0" cy="0"/>
        </a:xfrm>
      </p:grpSpPr>
      <p:sp>
        <p:nvSpPr>
          <p:cNvPr id="8" name="Text Placeholder 7"/>
          <p:cNvSpPr>
            <a:spLocks noGrp="1"/>
          </p:cNvSpPr>
          <p:nvPr>
            <p:ph type="body" sz="quarter" idx="14"/>
          </p:nvPr>
        </p:nvSpPr>
        <p:spPr>
          <a:xfrm>
            <a:off x="484532" y="1361278"/>
            <a:ext cx="8162511" cy="4383156"/>
          </a:xfrm>
          <a:prstGeom prst="rect">
            <a:avLst/>
          </a:prstGeom>
        </p:spPr>
        <p:txBody>
          <a:bodyPr/>
          <a:lstStyle>
            <a:lvl1pPr>
              <a:defRPr sz="1800"/>
            </a:lvl1pPr>
          </a:lstStyle>
          <a:p>
            <a:pPr lvl="0"/>
            <a:r>
              <a:rPr lang="en-US" dirty="0"/>
              <a:t>Click to edit Master text styles</a:t>
            </a:r>
          </a:p>
          <a:p>
            <a:pPr lvl="1"/>
            <a:r>
              <a:rPr lang="en-US" dirty="0"/>
              <a:t>Second level</a:t>
            </a:r>
          </a:p>
          <a:p>
            <a:pPr lvl="2"/>
            <a:r>
              <a:rPr lang="en-US" dirty="0"/>
              <a:t>Third level</a:t>
            </a:r>
          </a:p>
        </p:txBody>
      </p:sp>
      <p:sp>
        <p:nvSpPr>
          <p:cNvPr id="12" name="Text Placeholder 11"/>
          <p:cNvSpPr>
            <a:spLocks noGrp="1"/>
          </p:cNvSpPr>
          <p:nvPr>
            <p:ph type="body" sz="quarter" idx="13" hasCustomPrompt="1"/>
          </p:nvPr>
        </p:nvSpPr>
        <p:spPr>
          <a:xfrm>
            <a:off x="484532" y="205105"/>
            <a:ext cx="8162510" cy="830997"/>
          </a:xfrm>
          <a:prstGeom prst="rect">
            <a:avLst/>
          </a:prstGeom>
          <a:noFill/>
        </p:spPr>
        <p:txBody>
          <a:bodyPr wrap="square" lIns="228600" tIns="228600" rIns="228600" bIns="228600">
            <a:spAutoFit/>
          </a:bodyPr>
          <a:lstStyle>
            <a:lvl1pPr marL="0" indent="0">
              <a:buNone/>
              <a:defRPr sz="2400">
                <a:solidFill>
                  <a:schemeClr val="tx1">
                    <a:lumMod val="50000"/>
                  </a:schemeClr>
                </a:solidFill>
                <a:latin typeface="+mj-lt"/>
              </a:defRPr>
            </a:lvl1pPr>
            <a:lvl2pPr marL="342900" indent="0">
              <a:buNone/>
              <a:defRPr sz="2700">
                <a:solidFill>
                  <a:schemeClr val="bg1"/>
                </a:solidFill>
                <a:latin typeface="+mj-lt"/>
              </a:defRPr>
            </a:lvl2pPr>
            <a:lvl3pPr marL="685800" indent="0">
              <a:buNone/>
              <a:defRPr sz="2700">
                <a:solidFill>
                  <a:schemeClr val="bg1"/>
                </a:solidFill>
                <a:latin typeface="+mj-lt"/>
              </a:defRPr>
            </a:lvl3pPr>
            <a:lvl4pPr marL="1028700" indent="0">
              <a:buNone/>
              <a:defRPr sz="2700">
                <a:solidFill>
                  <a:schemeClr val="bg1"/>
                </a:solidFill>
                <a:latin typeface="+mj-lt"/>
              </a:defRPr>
            </a:lvl4pPr>
            <a:lvl5pPr marL="1371600" indent="0">
              <a:buNone/>
              <a:defRPr sz="2700">
                <a:solidFill>
                  <a:schemeClr val="bg1"/>
                </a:solidFill>
                <a:latin typeface="+mj-lt"/>
              </a:defRPr>
            </a:lvl5pPr>
          </a:lstStyle>
          <a:p>
            <a:pPr lvl="0"/>
            <a:r>
              <a:rPr lang="en-US" dirty="0"/>
              <a:t>Title</a:t>
            </a:r>
          </a:p>
        </p:txBody>
      </p:sp>
      <p:sp>
        <p:nvSpPr>
          <p:cNvPr id="2" name="Slide Number Placeholder 1">
            <a:extLst>
              <a:ext uri="{FF2B5EF4-FFF2-40B4-BE49-F238E27FC236}">
                <a16:creationId xmlns:a16="http://schemas.microsoft.com/office/drawing/2014/main" id="{09D0C6AD-2FC9-420C-8146-5DA07750AB3A}"/>
              </a:ext>
            </a:extLst>
          </p:cNvPr>
          <p:cNvSpPr>
            <a:spLocks noGrp="1"/>
          </p:cNvSpPr>
          <p:nvPr>
            <p:ph type="sldNum" sz="quarter" idx="15"/>
          </p:nvPr>
        </p:nvSpPr>
        <p:spPr/>
        <p:txBody>
          <a:bodyPr/>
          <a:lstStyle/>
          <a:p>
            <a:fld id="{BFEE8A3B-91D4-480B-8F57-F565765E4202}" type="slidenum">
              <a:rPr lang="en-US" smtClean="0"/>
              <a:pPr/>
              <a:t>‹#›</a:t>
            </a:fld>
            <a:endParaRPr lang="en-US" dirty="0"/>
          </a:p>
        </p:txBody>
      </p:sp>
    </p:spTree>
    <p:extLst>
      <p:ext uri="{BB962C8B-B14F-4D97-AF65-F5344CB8AC3E}">
        <p14:creationId xmlns:p14="http://schemas.microsoft.com/office/powerpoint/2010/main" val="32190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Clr>
                <a:schemeClr val="bg2">
                  <a:lumMod val="75000"/>
                </a:schemeClr>
              </a:buCl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43DB6B-51D7-4D98-93AE-45AE8DE2B2D5}" type="slidenum">
              <a:rPr lang="en-US"/>
              <a:pPr/>
              <a:t>‹#›</a:t>
            </a:fld>
            <a:endParaRPr lang="en-US"/>
          </a:p>
        </p:txBody>
      </p:sp>
    </p:spTree>
    <p:extLst>
      <p:ext uri="{BB962C8B-B14F-4D97-AF65-F5344CB8AC3E}">
        <p14:creationId xmlns:p14="http://schemas.microsoft.com/office/powerpoint/2010/main" val="1719969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BC65C40-2342-45BC-9F2C-A71A26F088F2}" type="slidenum">
              <a:rPr lang="en-US"/>
              <a:pPr/>
              <a:t>‹#›</a:t>
            </a:fld>
            <a:endParaRPr lang="en-US"/>
          </a:p>
        </p:txBody>
      </p:sp>
    </p:spTree>
    <p:extLst>
      <p:ext uri="{BB962C8B-B14F-4D97-AF65-F5344CB8AC3E}">
        <p14:creationId xmlns:p14="http://schemas.microsoft.com/office/powerpoint/2010/main" val="1775981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E03BB51-A61C-4AC3-B10E-253AAF038194}" type="slidenum">
              <a:rPr lang="en-US"/>
              <a:pPr/>
              <a:t>‹#›</a:t>
            </a:fld>
            <a:endParaRPr lang="en-US"/>
          </a:p>
        </p:txBody>
      </p:sp>
    </p:spTree>
    <p:extLst>
      <p:ext uri="{BB962C8B-B14F-4D97-AF65-F5344CB8AC3E}">
        <p14:creationId xmlns:p14="http://schemas.microsoft.com/office/powerpoint/2010/main" val="3287991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0A0F831-E586-4DA4-A08A-6E8E596DF8C5}" type="slidenum">
              <a:rPr lang="en-US"/>
              <a:pPr/>
              <a:t>‹#›</a:t>
            </a:fld>
            <a:endParaRPr lang="en-US"/>
          </a:p>
        </p:txBody>
      </p:sp>
    </p:spTree>
    <p:extLst>
      <p:ext uri="{BB962C8B-B14F-4D97-AF65-F5344CB8AC3E}">
        <p14:creationId xmlns:p14="http://schemas.microsoft.com/office/powerpoint/2010/main" val="2623667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4D27012-9A25-445C-89D8-77A60B6804E7}" type="slidenum">
              <a:rPr lang="en-US"/>
              <a:pPr/>
              <a:t>‹#›</a:t>
            </a:fld>
            <a:endParaRPr lang="en-US"/>
          </a:p>
        </p:txBody>
      </p:sp>
    </p:spTree>
    <p:extLst>
      <p:ext uri="{BB962C8B-B14F-4D97-AF65-F5344CB8AC3E}">
        <p14:creationId xmlns:p14="http://schemas.microsoft.com/office/powerpoint/2010/main" val="244604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22B12A6-2595-498F-B75F-92F719503C82}" type="slidenum">
              <a:rPr lang="en-US"/>
              <a:pPr/>
              <a:t>‹#›</a:t>
            </a:fld>
            <a:endParaRPr lang="en-US"/>
          </a:p>
        </p:txBody>
      </p:sp>
    </p:spTree>
    <p:extLst>
      <p:ext uri="{BB962C8B-B14F-4D97-AF65-F5344CB8AC3E}">
        <p14:creationId xmlns:p14="http://schemas.microsoft.com/office/powerpoint/2010/main" val="2019883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091175-C1CB-4E96-845B-A6A2FF4C2CBD}" type="slidenum">
              <a:rPr lang="en-US"/>
              <a:pPr/>
              <a:t>‹#›</a:t>
            </a:fld>
            <a:endParaRPr lang="en-US"/>
          </a:p>
        </p:txBody>
      </p:sp>
    </p:spTree>
    <p:extLst>
      <p:ext uri="{BB962C8B-B14F-4D97-AF65-F5344CB8AC3E}">
        <p14:creationId xmlns:p14="http://schemas.microsoft.com/office/powerpoint/2010/main" val="2851981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667432-A97F-438B-B02D-29B35EE2E7C2}" type="slidenum">
              <a:rPr lang="en-US"/>
              <a:pPr/>
              <a:t>‹#›</a:t>
            </a:fld>
            <a:endParaRPr lang="en-US"/>
          </a:p>
        </p:txBody>
      </p:sp>
    </p:spTree>
    <p:extLst>
      <p:ext uri="{BB962C8B-B14F-4D97-AF65-F5344CB8AC3E}">
        <p14:creationId xmlns:p14="http://schemas.microsoft.com/office/powerpoint/2010/main" val="123029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762000" y="5334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762000" y="1905000"/>
            <a:ext cx="76962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4" name="Rectangle 4"/>
          <p:cNvSpPr>
            <a:spLocks noGrp="1" noChangeArrowheads="1"/>
          </p:cNvSpPr>
          <p:nvPr>
            <p:ph type="dt" sz="half" idx="2"/>
          </p:nvPr>
        </p:nvSpPr>
        <p:spPr bwMode="auto">
          <a:xfrm>
            <a:off x="762000" y="6391275"/>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5125" name="Rectangle 5"/>
          <p:cNvSpPr>
            <a:spLocks noGrp="1" noChangeArrowheads="1"/>
          </p:cNvSpPr>
          <p:nvPr>
            <p:ph type="ftr" sz="quarter" idx="3"/>
          </p:nvPr>
        </p:nvSpPr>
        <p:spPr bwMode="auto">
          <a:xfrm>
            <a:off x="3352800" y="6403975"/>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5126" name="Rectangle 6"/>
          <p:cNvSpPr>
            <a:spLocks noGrp="1" noChangeArrowheads="1"/>
          </p:cNvSpPr>
          <p:nvPr>
            <p:ph type="sldNum" sz="quarter" idx="4"/>
          </p:nvPr>
        </p:nvSpPr>
        <p:spPr bwMode="auto">
          <a:xfrm>
            <a:off x="6858000" y="64008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F2A136EA-AFD8-4DC1-B513-F5EE3FB4492F}" type="slidenum">
              <a:rPr lang="en-US"/>
              <a:pPr/>
              <a:t>‹#›</a:t>
            </a:fld>
            <a:endParaRPr lang="en-US"/>
          </a:p>
        </p:txBody>
      </p:sp>
      <p:grpSp>
        <p:nvGrpSpPr>
          <p:cNvPr id="5127" name="Group 7"/>
          <p:cNvGrpSpPr>
            <a:grpSpLocks/>
          </p:cNvGrpSpPr>
          <p:nvPr/>
        </p:nvGrpSpPr>
        <p:grpSpPr bwMode="auto">
          <a:xfrm>
            <a:off x="168275" y="228600"/>
            <a:ext cx="8823325" cy="6096000"/>
            <a:chOff x="106" y="144"/>
            <a:chExt cx="5558" cy="3840"/>
          </a:xfrm>
        </p:grpSpPr>
        <p:sp>
          <p:nvSpPr>
            <p:cNvPr id="5128"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5129" name="Line 9"/>
            <p:cNvSpPr>
              <a:spLocks noChangeShapeType="1"/>
            </p:cNvSpPr>
            <p:nvPr/>
          </p:nvSpPr>
          <p:spPr bwMode="auto">
            <a:xfrm>
              <a:off x="480" y="1077"/>
              <a:ext cx="4848"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3" r:id="rId13"/>
    <p:sldLayoutId id="2147483664" r:id="rId14"/>
  </p:sldLayoutIdLst>
  <p:hf hdr="0" ftr="0" dt="0"/>
  <p:txStyles>
    <p:titleStyle>
      <a:lvl1pPr algn="l" rtl="0" fontAlgn="base">
        <a:spcBef>
          <a:spcPct val="0"/>
        </a:spcBef>
        <a:spcAft>
          <a:spcPct val="0"/>
        </a:spcAft>
        <a:defRPr sz="33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itchFamily="34" charset="0"/>
        </a:defRPr>
      </a:lvl2pPr>
      <a:lvl3pPr algn="l" rtl="0" fontAlgn="base">
        <a:spcBef>
          <a:spcPct val="0"/>
        </a:spcBef>
        <a:spcAft>
          <a:spcPct val="0"/>
        </a:spcAft>
        <a:defRPr sz="3300">
          <a:solidFill>
            <a:schemeClr val="tx2"/>
          </a:solidFill>
          <a:latin typeface="Arial Black" pitchFamily="34" charset="0"/>
        </a:defRPr>
      </a:lvl3pPr>
      <a:lvl4pPr algn="l" rtl="0" fontAlgn="base">
        <a:spcBef>
          <a:spcPct val="0"/>
        </a:spcBef>
        <a:spcAft>
          <a:spcPct val="0"/>
        </a:spcAft>
        <a:defRPr sz="3300">
          <a:solidFill>
            <a:schemeClr val="tx2"/>
          </a:solidFill>
          <a:latin typeface="Arial Black" pitchFamily="34" charset="0"/>
        </a:defRPr>
      </a:lvl4pPr>
      <a:lvl5pPr algn="l" rtl="0" fontAlgn="base">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defRPr>
      </a:lvl2pPr>
      <a:lvl3pPr marL="1143000" indent="-228600" algn="l" rtl="0" fontAlgn="base">
        <a:spcBef>
          <a:spcPct val="20000"/>
        </a:spcBef>
        <a:spcAft>
          <a:spcPct val="0"/>
        </a:spcAft>
        <a:buClr>
          <a:schemeClr val="tx1"/>
        </a:buClr>
        <a:buSzPct val="150000"/>
        <a:buChar char="•"/>
        <a:defRPr sz="2200">
          <a:solidFill>
            <a:schemeClr val="tx1"/>
          </a:solidFill>
          <a:latin typeface="+mn-lt"/>
        </a:defRPr>
      </a:lvl3pPr>
      <a:lvl4pPr marL="1600200" indent="-228600" algn="l" rtl="0" fontAlgn="base">
        <a:spcBef>
          <a:spcPct val="20000"/>
        </a:spcBef>
        <a:spcAft>
          <a:spcPct val="0"/>
        </a:spcAft>
        <a:buClr>
          <a:schemeClr val="tx2"/>
        </a:buClr>
        <a:buSzPct val="150000"/>
        <a:buChar char="•"/>
        <a:defRPr sz="2000">
          <a:solidFill>
            <a:schemeClr val="tx1"/>
          </a:solidFill>
          <a:latin typeface="+mn-lt"/>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aterpillar.com/investors/stock-information/dividend-history" TargetMode="External"/><Relationship Id="rId2" Type="http://schemas.openxmlformats.org/officeDocument/2006/relationships/hyperlink" Target="http://www.cat.com/cda/layout?m=37400&amp;x=7" TargetMode="Externa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7.png"/><Relationship Id="rId1" Type="http://schemas.openxmlformats.org/officeDocument/2006/relationships/slideLayout" Target="../slideLayouts/slideLayout14.xml"/><Relationship Id="rId4" Type="http://schemas.openxmlformats.org/officeDocument/2006/relationships/image" Target="../media/image16.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14.xml"/><Relationship Id="rId4" Type="http://schemas.openxmlformats.org/officeDocument/2006/relationships/image" Target="../media/image20.png"/></Relationships>
</file>

<file path=ppt/slides/_rels/slide3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3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3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5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p:cNvSpPr>
            <a:spLocks noGrp="1" noChangeArrowheads="1"/>
          </p:cNvSpPr>
          <p:nvPr>
            <p:ph type="sldNum" sz="quarter" idx="4"/>
          </p:nvPr>
        </p:nvSpPr>
        <p:spPr/>
        <p:txBody>
          <a:bodyPr/>
          <a:lstStyle/>
          <a:p>
            <a:fld id="{4EB91DCC-2481-4B88-8352-917723A2482D}" type="slidenum">
              <a:rPr lang="en-US"/>
              <a:pPr/>
              <a:t>1</a:t>
            </a:fld>
            <a:endParaRPr lang="en-US"/>
          </a:p>
        </p:txBody>
      </p:sp>
      <p:sp>
        <p:nvSpPr>
          <p:cNvPr id="2050" name="Rectangle 2"/>
          <p:cNvSpPr>
            <a:spLocks noGrp="1" noChangeArrowheads="1"/>
          </p:cNvSpPr>
          <p:nvPr>
            <p:ph type="ctrTitle"/>
          </p:nvPr>
        </p:nvSpPr>
        <p:spPr>
          <a:xfrm>
            <a:off x="685800" y="933450"/>
            <a:ext cx="7772400" cy="2266950"/>
          </a:xfrm>
        </p:spPr>
        <p:txBody>
          <a:bodyPr/>
          <a:lstStyle/>
          <a:p>
            <a:r>
              <a:rPr lang="en-US" sz="3200" b="1" i="0" dirty="0"/>
              <a:t>Equity Valuation</a:t>
            </a:r>
          </a:p>
        </p:txBody>
      </p:sp>
      <p:sp>
        <p:nvSpPr>
          <p:cNvPr id="2051" name="Rectangle 3"/>
          <p:cNvSpPr>
            <a:spLocks noGrp="1" noChangeArrowheads="1"/>
          </p:cNvSpPr>
          <p:nvPr>
            <p:ph type="subTitle" idx="1"/>
          </p:nvPr>
        </p:nvSpPr>
        <p:spPr>
          <a:xfrm>
            <a:off x="1752600" y="3657600"/>
            <a:ext cx="5410200" cy="1905000"/>
          </a:xfrm>
        </p:spPr>
        <p:txBody>
          <a:bodyPr/>
          <a:lstStyle/>
          <a:p>
            <a:r>
              <a:rPr lang="en-US" sz="1800" dirty="0"/>
              <a:t>FIN 300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What is value?</a:t>
            </a:r>
          </a:p>
        </p:txBody>
      </p:sp>
      <p:sp>
        <p:nvSpPr>
          <p:cNvPr id="3" name="Slide Number Placeholder 2"/>
          <p:cNvSpPr>
            <a:spLocks noGrp="1"/>
          </p:cNvSpPr>
          <p:nvPr>
            <p:ph type="sldNum" sz="quarter" idx="12"/>
          </p:nvPr>
        </p:nvSpPr>
        <p:spPr/>
        <p:txBody>
          <a:bodyPr/>
          <a:lstStyle/>
          <a:p>
            <a:fld id="{24D27012-9A25-445C-89D8-77A60B6804E7}" type="slidenum">
              <a:rPr lang="en-US" smtClean="0"/>
              <a:pPr/>
              <a:t>10</a:t>
            </a:fld>
            <a:endParaRPr lang="en-US"/>
          </a:p>
        </p:txBody>
      </p:sp>
      <p:sp>
        <p:nvSpPr>
          <p:cNvPr id="5" name="TextBox 4"/>
          <p:cNvSpPr txBox="1"/>
          <p:nvPr/>
        </p:nvSpPr>
        <p:spPr>
          <a:xfrm>
            <a:off x="762000" y="2133600"/>
            <a:ext cx="7737501" cy="707886"/>
          </a:xfrm>
          <a:prstGeom prst="rect">
            <a:avLst/>
          </a:prstGeom>
          <a:solidFill>
            <a:schemeClr val="bg2">
              <a:lumMod val="20000"/>
              <a:lumOff val="80000"/>
            </a:schemeClr>
          </a:solidFill>
          <a:ln>
            <a:solidFill>
              <a:schemeClr val="tx1"/>
            </a:solidFill>
          </a:ln>
          <a:effectLst>
            <a:outerShdw blurRad="50800" dist="101600" dir="1500000" algn="ctr" rotWithShape="0">
              <a:srgbClr val="000000">
                <a:alpha val="43137"/>
              </a:srgbClr>
            </a:outerShdw>
          </a:effectLst>
        </p:spPr>
        <p:txBody>
          <a:bodyPr wrap="square" rtlCol="0">
            <a:spAutoFit/>
          </a:bodyPr>
          <a:lstStyle/>
          <a:p>
            <a:r>
              <a:rPr lang="en-US" sz="2000" kern="0" dirty="0"/>
              <a:t>The price (value) today of any asset is equal to the sum of the present value of all future expected cash flows.</a:t>
            </a:r>
            <a:endParaRPr lang="en-US" sz="2000" dirty="0"/>
          </a:p>
        </p:txBody>
      </p:sp>
      <p:sp>
        <p:nvSpPr>
          <p:cNvPr id="6" name="TextBox 5"/>
          <p:cNvSpPr txBox="1"/>
          <p:nvPr/>
        </p:nvSpPr>
        <p:spPr>
          <a:xfrm>
            <a:off x="762000" y="3354795"/>
            <a:ext cx="7737501" cy="1323439"/>
          </a:xfrm>
          <a:prstGeom prst="rect">
            <a:avLst/>
          </a:prstGeom>
          <a:noFill/>
        </p:spPr>
        <p:txBody>
          <a:bodyPr wrap="square" rtlCol="0">
            <a:spAutoFit/>
          </a:bodyPr>
          <a:lstStyle/>
          <a:p>
            <a:r>
              <a:rPr lang="en-US" sz="2000" dirty="0"/>
              <a:t>This idea applies to firms, projects, stock, and bonds.</a:t>
            </a:r>
          </a:p>
          <a:p>
            <a:r>
              <a:rPr lang="en-US" sz="2000" dirty="0"/>
              <a:t>  </a:t>
            </a:r>
          </a:p>
          <a:p>
            <a:r>
              <a:rPr lang="en-US" sz="2000" dirty="0"/>
              <a:t>The value of each of these items is equal to the present </a:t>
            </a:r>
          </a:p>
          <a:p>
            <a:r>
              <a:rPr lang="en-US" sz="2000" dirty="0"/>
              <a:t>value of the cash flows tied to each item discounted back.</a:t>
            </a:r>
          </a:p>
        </p:txBody>
      </p:sp>
    </p:spTree>
    <p:extLst>
      <p:ext uri="{BB962C8B-B14F-4D97-AF65-F5344CB8AC3E}">
        <p14:creationId xmlns:p14="http://schemas.microsoft.com/office/powerpoint/2010/main" val="989116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Borrowing intuition from bond valuation …</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905000"/>
                <a:ext cx="8534400" cy="4038600"/>
              </a:xfrm>
            </p:spPr>
            <p:txBody>
              <a:bodyPr/>
              <a:lstStyle/>
              <a:p>
                <a:pPr marL="0" indent="0">
                  <a:buNone/>
                </a:pPr>
                <a:r>
                  <a:rPr lang="en-US" sz="2000" dirty="0"/>
                  <a:t>From our discussion of bonds, we know that the price of a bond can be thought of as the present value of future coupons and face value.</a:t>
                </a:r>
              </a:p>
              <a:p>
                <a:endParaRPr lang="en-US" sz="2000" dirty="0"/>
              </a:p>
              <a:p>
                <a:pPr marL="0" indent="0">
                  <a:buNone/>
                </a:pPr>
                <a14:m>
                  <m:oMathPara xmlns:m="http://schemas.openxmlformats.org/officeDocument/2006/math">
                    <m:oMathParaPr>
                      <m:jc m:val="centerGroup"/>
                    </m:oMathParaPr>
                    <m:oMath xmlns:m="http://schemas.openxmlformats.org/officeDocument/2006/math">
                      <m:r>
                        <a:rPr lang="en-US" sz="2000" b="0" i="1" smtClean="0">
                          <a:latin typeface="Cambria Math"/>
                        </a:rPr>
                        <m:t>  </m:t>
                      </m:r>
                    </m:oMath>
                  </m:oMathPara>
                </a14:m>
                <a:endParaRPr lang="en-US" sz="2000" dirty="0"/>
              </a:p>
              <a:p>
                <a:endParaRPr lang="en-US" sz="2000" dirty="0"/>
              </a:p>
              <a:p>
                <a:pPr marL="0" indent="0">
                  <a:buNone/>
                </a:pPr>
                <a:endParaRPr lang="en-US" sz="2000" dirty="0"/>
              </a:p>
              <a:p>
                <a:pPr marL="0" indent="0">
                  <a:buNone/>
                </a:pPr>
                <a:r>
                  <a:rPr lang="en-US" sz="2000" dirty="0"/>
                  <a:t>The value of a share of stock can be thought of as the present value of expected future dividend payments and resale value.</a:t>
                </a:r>
              </a:p>
              <a:p>
                <a:endParaRPr lang="en-US" sz="2000" dirty="0"/>
              </a:p>
              <a:p>
                <a:pPr marL="0" indent="0">
                  <a:buNone/>
                </a:pPr>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905000"/>
                <a:ext cx="8534400" cy="4038600"/>
              </a:xfrm>
              <a:blipFill>
                <a:blip r:embed="rId3"/>
                <a:stretch>
                  <a:fillRect l="-714" t="-75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9643DB6B-51D7-4D98-93AE-45AE8DE2B2D5}" type="slidenum">
              <a:rPr lang="en-US" smtClean="0"/>
              <a:pPr/>
              <a:t>11</a:t>
            </a:fld>
            <a:endParaRPr lang="en-US"/>
          </a:p>
        </p:txBody>
      </p:sp>
      <mc:AlternateContent xmlns:mc="http://schemas.openxmlformats.org/markup-compatibility/2006" xmlns:a14="http://schemas.microsoft.com/office/drawing/2010/main">
        <mc:Choice Requires="a14">
          <p:sp>
            <p:nvSpPr>
              <p:cNvPr id="5" name="TextBox 4"/>
              <p:cNvSpPr txBox="1"/>
              <p:nvPr/>
            </p:nvSpPr>
            <p:spPr>
              <a:xfrm>
                <a:off x="1066800" y="2743200"/>
                <a:ext cx="6794489" cy="626967"/>
              </a:xfrm>
              <a:prstGeom prst="rect">
                <a:avLst/>
              </a:prstGeom>
              <a:solidFill>
                <a:schemeClr val="bg2">
                  <a:lumMod val="20000"/>
                  <a:lumOff val="80000"/>
                </a:schemeClr>
              </a:solidFill>
              <a:ln>
                <a:solidFill>
                  <a:schemeClr val="tx1"/>
                </a:solidFill>
              </a:ln>
              <a:effectLst>
                <a:outerShdw blurRad="50800" dist="101600" dir="2040000" algn="ctr" rotWithShape="0">
                  <a:srgbClr val="000000">
                    <a:alpha val="43137"/>
                  </a:srgbClr>
                </a:outerShdw>
              </a:effectLst>
            </p:spPr>
            <p:txBody>
              <a:bodyPr wrap="none" rtlCol="0">
                <a:spAutoFit/>
              </a:bodyPr>
              <a:lstStyle/>
              <a:p>
                <a14:m>
                  <m:oMath xmlns:m="http://schemas.openxmlformats.org/officeDocument/2006/math">
                    <m:r>
                      <a:rPr lang="en-US" sz="2200" i="1">
                        <a:latin typeface="Cambria Math"/>
                      </a:rPr>
                      <m:t>𝐵𝑜𝑛𝑑</m:t>
                    </m:r>
                    <m:r>
                      <a:rPr lang="en-US" sz="2200" i="1">
                        <a:latin typeface="Cambria Math"/>
                      </a:rPr>
                      <m:t> </m:t>
                    </m:r>
                    <m:r>
                      <a:rPr lang="en-US" sz="2200" i="1">
                        <a:latin typeface="Cambria Math"/>
                      </a:rPr>
                      <m:t>𝑃𝑟𝑖𝑐𝑒</m:t>
                    </m:r>
                    <m:r>
                      <a:rPr lang="en-US" sz="2200" i="1">
                        <a:latin typeface="Cambria Math"/>
                      </a:rPr>
                      <m:t>= </m:t>
                    </m:r>
                    <m:f>
                      <m:fPr>
                        <m:ctrlPr>
                          <a:rPr lang="en-US" sz="2200" i="1">
                            <a:latin typeface="Cambria Math" panose="02040503050406030204" pitchFamily="18" charset="0"/>
                          </a:rPr>
                        </m:ctrlPr>
                      </m:fPr>
                      <m:num>
                        <m:r>
                          <a:rPr lang="en-US" sz="2200" i="1">
                            <a:latin typeface="Cambria Math"/>
                          </a:rPr>
                          <m:t>𝑐𝑜𝑢𝑝𝑜𝑛</m:t>
                        </m:r>
                      </m:num>
                      <m:den>
                        <m:sSup>
                          <m:sSupPr>
                            <m:ctrlPr>
                              <a:rPr lang="en-US" sz="2200" i="1">
                                <a:latin typeface="Cambria Math" panose="02040503050406030204" pitchFamily="18" charset="0"/>
                              </a:rPr>
                            </m:ctrlPr>
                          </m:sSupPr>
                          <m:e>
                            <m:r>
                              <a:rPr lang="en-US" sz="2200" i="1">
                                <a:latin typeface="Cambria Math"/>
                              </a:rPr>
                              <m:t>(1+</m:t>
                            </m:r>
                            <m:r>
                              <a:rPr lang="en-US" sz="2200" i="1">
                                <a:latin typeface="Cambria Math"/>
                              </a:rPr>
                              <m:t>𝑟</m:t>
                            </m:r>
                            <m:r>
                              <a:rPr lang="en-US" sz="2200" i="1">
                                <a:latin typeface="Cambria Math"/>
                              </a:rPr>
                              <m:t>)</m:t>
                            </m:r>
                          </m:e>
                          <m:sup>
                            <m:r>
                              <a:rPr lang="en-US" sz="2200" i="1">
                                <a:latin typeface="Cambria Math"/>
                              </a:rPr>
                              <m:t>1</m:t>
                            </m:r>
                          </m:sup>
                        </m:sSup>
                      </m:den>
                    </m:f>
                    <m:r>
                      <a:rPr lang="en-US" sz="2200" i="1">
                        <a:latin typeface="Cambria Math"/>
                      </a:rPr>
                      <m:t>+</m:t>
                    </m:r>
                  </m:oMath>
                </a14:m>
                <a:r>
                  <a:rPr lang="en-US" sz="2200" dirty="0"/>
                  <a:t> </a:t>
                </a:r>
                <a14:m>
                  <m:oMath xmlns:m="http://schemas.openxmlformats.org/officeDocument/2006/math">
                    <m:f>
                      <m:fPr>
                        <m:ctrlPr>
                          <a:rPr lang="en-US" sz="2200" i="1">
                            <a:latin typeface="Cambria Math" panose="02040503050406030204" pitchFamily="18" charset="0"/>
                          </a:rPr>
                        </m:ctrlPr>
                      </m:fPr>
                      <m:num>
                        <m:r>
                          <a:rPr lang="en-US" sz="2200" i="1">
                            <a:latin typeface="Cambria Math"/>
                          </a:rPr>
                          <m:t>𝑐𝑜𝑢𝑝𝑜𝑛</m:t>
                        </m:r>
                      </m:num>
                      <m:den>
                        <m:sSup>
                          <m:sSupPr>
                            <m:ctrlPr>
                              <a:rPr lang="en-US" sz="2200" i="1">
                                <a:latin typeface="Cambria Math" panose="02040503050406030204" pitchFamily="18" charset="0"/>
                              </a:rPr>
                            </m:ctrlPr>
                          </m:sSupPr>
                          <m:e>
                            <m:r>
                              <a:rPr lang="en-US" sz="2200" i="1">
                                <a:latin typeface="Cambria Math"/>
                              </a:rPr>
                              <m:t>(1+</m:t>
                            </m:r>
                            <m:r>
                              <a:rPr lang="en-US" sz="2200" i="1">
                                <a:latin typeface="Cambria Math"/>
                              </a:rPr>
                              <m:t>𝑟</m:t>
                            </m:r>
                            <m:r>
                              <a:rPr lang="en-US" sz="2200" i="1">
                                <a:latin typeface="Cambria Math"/>
                              </a:rPr>
                              <m:t>)</m:t>
                            </m:r>
                          </m:e>
                          <m:sup>
                            <m:r>
                              <a:rPr lang="en-US" sz="2200" i="1">
                                <a:latin typeface="Cambria Math"/>
                              </a:rPr>
                              <m:t>2</m:t>
                            </m:r>
                          </m:sup>
                        </m:sSup>
                      </m:den>
                    </m:f>
                    <m:r>
                      <a:rPr lang="en-US" sz="2200" i="1">
                        <a:latin typeface="Cambria Math"/>
                      </a:rPr>
                      <m:t>+…+</m:t>
                    </m:r>
                    <m:f>
                      <m:fPr>
                        <m:ctrlPr>
                          <a:rPr lang="en-US" sz="2200" i="1">
                            <a:latin typeface="Cambria Math" panose="02040503050406030204" pitchFamily="18" charset="0"/>
                          </a:rPr>
                        </m:ctrlPr>
                      </m:fPr>
                      <m:num>
                        <m:r>
                          <a:rPr lang="en-US" sz="2200" i="1">
                            <a:latin typeface="Cambria Math"/>
                          </a:rPr>
                          <m:t>𝑓𝑎𝑐𝑒</m:t>
                        </m:r>
                        <m:r>
                          <a:rPr lang="en-US" sz="2200" i="1">
                            <a:latin typeface="Cambria Math"/>
                          </a:rPr>
                          <m:t> </m:t>
                        </m:r>
                        <m:r>
                          <a:rPr lang="en-US" sz="2200" i="1">
                            <a:latin typeface="Cambria Math"/>
                          </a:rPr>
                          <m:t>𝑣𝑎𝑙𝑢𝑒</m:t>
                        </m:r>
                        <m:r>
                          <a:rPr lang="en-US" sz="2200" i="1">
                            <a:latin typeface="Cambria Math"/>
                          </a:rPr>
                          <m:t>+ </m:t>
                        </m:r>
                        <m:r>
                          <a:rPr lang="en-US" sz="2200" i="1">
                            <a:latin typeface="Cambria Math"/>
                          </a:rPr>
                          <m:t>𝑐𝑜𝑢𝑝𝑜𝑛</m:t>
                        </m:r>
                      </m:num>
                      <m:den>
                        <m:sSup>
                          <m:sSupPr>
                            <m:ctrlPr>
                              <a:rPr lang="en-US" sz="2200" i="1">
                                <a:latin typeface="Cambria Math" panose="02040503050406030204" pitchFamily="18" charset="0"/>
                              </a:rPr>
                            </m:ctrlPr>
                          </m:sSupPr>
                          <m:e>
                            <m:r>
                              <a:rPr lang="en-US" sz="2200" i="1">
                                <a:latin typeface="Cambria Math"/>
                              </a:rPr>
                              <m:t>(1+</m:t>
                            </m:r>
                            <m:r>
                              <a:rPr lang="en-US" sz="2200" i="1">
                                <a:latin typeface="Cambria Math"/>
                              </a:rPr>
                              <m:t>𝑟</m:t>
                            </m:r>
                            <m:r>
                              <a:rPr lang="en-US" sz="2200" i="1">
                                <a:latin typeface="Cambria Math"/>
                              </a:rPr>
                              <m:t>)</m:t>
                            </m:r>
                          </m:e>
                          <m:sup>
                            <m:r>
                              <a:rPr lang="en-US" sz="2200" i="1">
                                <a:latin typeface="Cambria Math"/>
                              </a:rPr>
                              <m:t>𝑛</m:t>
                            </m:r>
                          </m:sup>
                        </m:sSup>
                      </m:den>
                    </m:f>
                  </m:oMath>
                </a14:m>
                <a:endParaRPr lang="en-US" sz="2200" dirty="0"/>
              </a:p>
            </p:txBody>
          </p:sp>
        </mc:Choice>
        <mc:Fallback xmlns="">
          <p:sp>
            <p:nvSpPr>
              <p:cNvPr id="5" name="TextBox 4"/>
              <p:cNvSpPr txBox="1">
                <a:spLocks noRot="1" noChangeAspect="1" noMove="1" noResize="1" noEditPoints="1" noAdjustHandles="1" noChangeArrowheads="1" noChangeShapeType="1" noTextEdit="1"/>
              </p:cNvSpPr>
              <p:nvPr/>
            </p:nvSpPr>
            <p:spPr>
              <a:xfrm>
                <a:off x="1066800" y="2743200"/>
                <a:ext cx="6794489" cy="626967"/>
              </a:xfrm>
              <a:prstGeom prst="rect">
                <a:avLst/>
              </a:prstGeom>
              <a:blipFill>
                <a:blip r:embed="rId4"/>
                <a:stretch>
                  <a:fillRect/>
                </a:stretch>
              </a:blipFill>
              <a:ln>
                <a:solidFill>
                  <a:schemeClr val="tx1"/>
                </a:solidFill>
              </a:ln>
              <a:effectLst>
                <a:outerShdw blurRad="50800" dist="101600" dir="204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319277" y="4953000"/>
                <a:ext cx="8443723" cy="632096"/>
              </a:xfrm>
              <a:prstGeom prst="rect">
                <a:avLst/>
              </a:prstGeom>
              <a:solidFill>
                <a:schemeClr val="bg2">
                  <a:lumMod val="20000"/>
                  <a:lumOff val="80000"/>
                </a:schemeClr>
              </a:solidFill>
              <a:ln>
                <a:solidFill>
                  <a:schemeClr val="tx1"/>
                </a:solidFill>
              </a:ln>
              <a:effectLst>
                <a:outerShdw blurRad="50800" dist="101600" dir="1080000" algn="ctr" rotWithShape="0">
                  <a:srgbClr val="000000">
                    <a:alpha val="43137"/>
                  </a:srgbClr>
                </a:outerShdw>
              </a:effectLst>
            </p:spPr>
            <p:txBody>
              <a:bodyPr wrap="square" rtlCol="0">
                <a:spAutoFit/>
              </a:bodyPr>
              <a:lstStyle/>
              <a:p>
                <a14:m>
                  <m:oMath xmlns:m="http://schemas.openxmlformats.org/officeDocument/2006/math">
                    <m:r>
                      <a:rPr lang="en-US" sz="2200" i="1">
                        <a:latin typeface="Cambria Math"/>
                      </a:rPr>
                      <m:t>𝑆𝑡𝑜𝑐𝑘</m:t>
                    </m:r>
                    <m:r>
                      <a:rPr lang="en-US" sz="2200" i="1">
                        <a:latin typeface="Cambria Math"/>
                      </a:rPr>
                      <m:t> </m:t>
                    </m:r>
                    <m:r>
                      <a:rPr lang="en-US" sz="2200" i="1">
                        <a:latin typeface="Cambria Math"/>
                      </a:rPr>
                      <m:t>𝑃𝑟𝑖𝑐𝑒</m:t>
                    </m:r>
                    <m:r>
                      <a:rPr lang="en-US" sz="2200" i="1">
                        <a:latin typeface="Cambria Math"/>
                      </a:rPr>
                      <m:t>= </m:t>
                    </m:r>
                    <m:f>
                      <m:fPr>
                        <m:ctrlPr>
                          <a:rPr lang="en-US" sz="2200" i="1">
                            <a:latin typeface="Cambria Math" panose="02040503050406030204" pitchFamily="18" charset="0"/>
                          </a:rPr>
                        </m:ctrlPr>
                      </m:fPr>
                      <m:num>
                        <m:r>
                          <a:rPr lang="en-US" sz="2200" i="1">
                            <a:latin typeface="Cambria Math"/>
                          </a:rPr>
                          <m:t>𝐸</m:t>
                        </m:r>
                        <m:r>
                          <a:rPr lang="en-US" sz="2200" i="1">
                            <a:latin typeface="Cambria Math"/>
                          </a:rPr>
                          <m:t>[</m:t>
                        </m:r>
                        <m:r>
                          <a:rPr lang="en-US" sz="2200" i="1">
                            <a:latin typeface="Cambria Math"/>
                          </a:rPr>
                          <m:t>𝑑𝑖𝑣</m:t>
                        </m:r>
                        <m:r>
                          <a:rPr lang="en-US" sz="2200" i="1">
                            <a:latin typeface="Cambria Math"/>
                          </a:rPr>
                          <m:t>1]</m:t>
                        </m:r>
                      </m:num>
                      <m:den>
                        <m:sSup>
                          <m:sSupPr>
                            <m:ctrlPr>
                              <a:rPr lang="en-US" sz="2200" i="1">
                                <a:latin typeface="Cambria Math" panose="02040503050406030204" pitchFamily="18" charset="0"/>
                              </a:rPr>
                            </m:ctrlPr>
                          </m:sSupPr>
                          <m:e>
                            <m:r>
                              <a:rPr lang="en-US" sz="2200" i="1">
                                <a:latin typeface="Cambria Math"/>
                              </a:rPr>
                              <m:t>(1+</m:t>
                            </m:r>
                            <m:r>
                              <a:rPr lang="en-US" sz="2200" i="1">
                                <a:latin typeface="Cambria Math"/>
                              </a:rPr>
                              <m:t>𝑟</m:t>
                            </m:r>
                            <m:r>
                              <a:rPr lang="en-US" sz="2200" i="1">
                                <a:latin typeface="Cambria Math"/>
                              </a:rPr>
                              <m:t>)</m:t>
                            </m:r>
                          </m:e>
                          <m:sup>
                            <m:r>
                              <a:rPr lang="en-US" sz="2200" i="1">
                                <a:latin typeface="Cambria Math"/>
                              </a:rPr>
                              <m:t>1</m:t>
                            </m:r>
                          </m:sup>
                        </m:sSup>
                      </m:den>
                    </m:f>
                    <m:r>
                      <a:rPr lang="en-US" sz="2200" i="1">
                        <a:latin typeface="Cambria Math"/>
                      </a:rPr>
                      <m:t>+</m:t>
                    </m:r>
                  </m:oMath>
                </a14:m>
                <a:r>
                  <a:rPr lang="en-US" sz="2200" dirty="0"/>
                  <a:t> </a:t>
                </a:r>
                <a14:m>
                  <m:oMath xmlns:m="http://schemas.openxmlformats.org/officeDocument/2006/math">
                    <m:f>
                      <m:fPr>
                        <m:ctrlPr>
                          <a:rPr lang="en-US" sz="2200" i="1">
                            <a:latin typeface="Cambria Math" panose="02040503050406030204" pitchFamily="18" charset="0"/>
                          </a:rPr>
                        </m:ctrlPr>
                      </m:fPr>
                      <m:num>
                        <m:r>
                          <a:rPr lang="en-US" sz="2200" i="1">
                            <a:latin typeface="Cambria Math"/>
                          </a:rPr>
                          <m:t>𝐸</m:t>
                        </m:r>
                        <m:r>
                          <a:rPr lang="en-US" sz="2200" i="1">
                            <a:latin typeface="Cambria Math"/>
                          </a:rPr>
                          <m:t>[</m:t>
                        </m:r>
                        <m:r>
                          <a:rPr lang="en-US" sz="2200" i="1">
                            <a:latin typeface="Cambria Math"/>
                          </a:rPr>
                          <m:t>𝑑𝑖𝑣</m:t>
                        </m:r>
                        <m:r>
                          <a:rPr lang="en-US" sz="2200" i="1">
                            <a:latin typeface="Cambria Math"/>
                          </a:rPr>
                          <m:t>2]</m:t>
                        </m:r>
                      </m:num>
                      <m:den>
                        <m:sSup>
                          <m:sSupPr>
                            <m:ctrlPr>
                              <a:rPr lang="en-US" sz="2200" i="1">
                                <a:latin typeface="Cambria Math" panose="02040503050406030204" pitchFamily="18" charset="0"/>
                              </a:rPr>
                            </m:ctrlPr>
                          </m:sSupPr>
                          <m:e>
                            <m:r>
                              <a:rPr lang="en-US" sz="2200" i="1">
                                <a:latin typeface="Cambria Math"/>
                              </a:rPr>
                              <m:t>(1+</m:t>
                            </m:r>
                            <m:r>
                              <a:rPr lang="en-US" sz="2200" i="1">
                                <a:latin typeface="Cambria Math"/>
                              </a:rPr>
                              <m:t>𝑟</m:t>
                            </m:r>
                            <m:r>
                              <a:rPr lang="en-US" sz="2200" i="1">
                                <a:latin typeface="Cambria Math"/>
                              </a:rPr>
                              <m:t>)</m:t>
                            </m:r>
                          </m:e>
                          <m:sup>
                            <m:r>
                              <a:rPr lang="en-US" sz="2200" i="1">
                                <a:latin typeface="Cambria Math"/>
                              </a:rPr>
                              <m:t>2</m:t>
                            </m:r>
                          </m:sup>
                        </m:sSup>
                      </m:den>
                    </m:f>
                    <m:r>
                      <a:rPr lang="en-US" sz="2200" i="1">
                        <a:latin typeface="Cambria Math"/>
                      </a:rPr>
                      <m:t>+…+</m:t>
                    </m:r>
                    <m:f>
                      <m:fPr>
                        <m:ctrlPr>
                          <a:rPr lang="en-US" sz="2200" i="1">
                            <a:latin typeface="Cambria Math" panose="02040503050406030204" pitchFamily="18" charset="0"/>
                          </a:rPr>
                        </m:ctrlPr>
                      </m:fPr>
                      <m:num>
                        <m:r>
                          <a:rPr lang="en-US" sz="2200" i="1">
                            <a:latin typeface="Cambria Math"/>
                          </a:rPr>
                          <m:t>𝐸</m:t>
                        </m:r>
                        <m:r>
                          <a:rPr lang="en-US" sz="2200" i="1">
                            <a:latin typeface="Cambria Math"/>
                          </a:rPr>
                          <m:t>[</m:t>
                        </m:r>
                        <m:r>
                          <a:rPr lang="en-US" sz="2200" i="1">
                            <a:latin typeface="Cambria Math"/>
                          </a:rPr>
                          <m:t>𝑠𝑎𝑙𝑒</m:t>
                        </m:r>
                        <m:r>
                          <a:rPr lang="en-US" sz="2200" i="1">
                            <a:latin typeface="Cambria Math"/>
                          </a:rPr>
                          <m:t> </m:t>
                        </m:r>
                        <m:r>
                          <a:rPr lang="en-US" sz="2200" i="1">
                            <a:latin typeface="Cambria Math"/>
                          </a:rPr>
                          <m:t>𝑜𝑓</m:t>
                        </m:r>
                        <m:r>
                          <a:rPr lang="en-US" sz="2200" i="1">
                            <a:latin typeface="Cambria Math"/>
                          </a:rPr>
                          <m:t> </m:t>
                        </m:r>
                        <m:r>
                          <a:rPr lang="en-US" sz="2200" i="1">
                            <a:latin typeface="Cambria Math"/>
                          </a:rPr>
                          <m:t>𝑠𝑡𝑜𝑐𝑘</m:t>
                        </m:r>
                        <m:r>
                          <a:rPr lang="en-US" sz="2200" i="1">
                            <a:latin typeface="Cambria Math"/>
                          </a:rPr>
                          <m:t> </m:t>
                        </m:r>
                        <m:r>
                          <a:rPr lang="en-US" sz="2200" i="1">
                            <a:latin typeface="Cambria Math"/>
                          </a:rPr>
                          <m:t>𝑛</m:t>
                        </m:r>
                        <m:r>
                          <a:rPr lang="en-US" sz="2200" i="1">
                            <a:latin typeface="Cambria Math"/>
                          </a:rPr>
                          <m:t> </m:t>
                        </m:r>
                        <m:r>
                          <a:rPr lang="en-US" sz="2200" i="1">
                            <a:latin typeface="Cambria Math"/>
                          </a:rPr>
                          <m:t>𝑝𝑒𝑟𝑖𝑜𝑑𝑠</m:t>
                        </m:r>
                        <m:r>
                          <a:rPr lang="en-US" sz="2200" i="1">
                            <a:latin typeface="Cambria Math"/>
                          </a:rPr>
                          <m:t> </m:t>
                        </m:r>
                        <m:r>
                          <a:rPr lang="en-US" sz="2200" i="1">
                            <a:latin typeface="Cambria Math"/>
                          </a:rPr>
                          <m:t>𝑓𝑟𝑜𝑚</m:t>
                        </m:r>
                        <m:r>
                          <a:rPr lang="en-US" sz="2200" i="1">
                            <a:latin typeface="Cambria Math"/>
                          </a:rPr>
                          <m:t> </m:t>
                        </m:r>
                        <m:r>
                          <a:rPr lang="en-US" sz="2200" i="1">
                            <a:latin typeface="Cambria Math"/>
                          </a:rPr>
                          <m:t>𝑛𝑜𝑤</m:t>
                        </m:r>
                        <m:r>
                          <a:rPr lang="en-US" sz="2200" i="1">
                            <a:latin typeface="Cambria Math"/>
                          </a:rPr>
                          <m:t>]</m:t>
                        </m:r>
                      </m:num>
                      <m:den>
                        <m:sSup>
                          <m:sSupPr>
                            <m:ctrlPr>
                              <a:rPr lang="en-US" sz="2200" i="1">
                                <a:latin typeface="Cambria Math" panose="02040503050406030204" pitchFamily="18" charset="0"/>
                              </a:rPr>
                            </m:ctrlPr>
                          </m:sSupPr>
                          <m:e>
                            <m:r>
                              <a:rPr lang="en-US" sz="2200" i="1">
                                <a:latin typeface="Cambria Math"/>
                              </a:rPr>
                              <m:t>(1+</m:t>
                            </m:r>
                            <m:r>
                              <a:rPr lang="en-US" sz="2200" i="1">
                                <a:latin typeface="Cambria Math"/>
                              </a:rPr>
                              <m:t>𝑟</m:t>
                            </m:r>
                            <m:r>
                              <a:rPr lang="en-US" sz="2200" i="1">
                                <a:latin typeface="Cambria Math"/>
                              </a:rPr>
                              <m:t>)</m:t>
                            </m:r>
                          </m:e>
                          <m:sup>
                            <m:r>
                              <a:rPr lang="en-US" sz="2200" i="1">
                                <a:latin typeface="Cambria Math"/>
                              </a:rPr>
                              <m:t>𝑛</m:t>
                            </m:r>
                          </m:sup>
                        </m:sSup>
                      </m:den>
                    </m:f>
                  </m:oMath>
                </a14:m>
                <a:endParaRPr lang="en-US" sz="2200" dirty="0"/>
              </a:p>
            </p:txBody>
          </p:sp>
        </mc:Choice>
        <mc:Fallback xmlns="">
          <p:sp>
            <p:nvSpPr>
              <p:cNvPr id="6" name="TextBox 5"/>
              <p:cNvSpPr txBox="1">
                <a:spLocks noRot="1" noChangeAspect="1" noMove="1" noResize="1" noEditPoints="1" noAdjustHandles="1" noChangeArrowheads="1" noChangeShapeType="1" noTextEdit="1"/>
              </p:cNvSpPr>
              <p:nvPr/>
            </p:nvSpPr>
            <p:spPr>
              <a:xfrm>
                <a:off x="319277" y="4953000"/>
                <a:ext cx="8443723" cy="632096"/>
              </a:xfrm>
              <a:prstGeom prst="rect">
                <a:avLst/>
              </a:prstGeom>
              <a:blipFill>
                <a:blip r:embed="rId5"/>
                <a:stretch>
                  <a:fillRect/>
                </a:stretch>
              </a:blipFill>
              <a:ln>
                <a:solidFill>
                  <a:schemeClr val="tx1"/>
                </a:solidFill>
              </a:ln>
              <a:effectLst>
                <a:outerShdw blurRad="50800" dist="101600" dir="1080000" algn="ctr" rotWithShape="0">
                  <a:srgbClr val="000000">
                    <a:alpha val="43137"/>
                  </a:srgbClr>
                </a:outerShdw>
              </a:effectLst>
            </p:spPr>
            <p:txBody>
              <a:bodyPr/>
              <a:lstStyle/>
              <a:p>
                <a:r>
                  <a:rPr lang="en-US">
                    <a:noFill/>
                  </a:rPr>
                  <a:t> </a:t>
                </a:r>
              </a:p>
            </p:txBody>
          </p:sp>
        </mc:Fallback>
      </mc:AlternateContent>
    </p:spTree>
    <p:extLst>
      <p:ext uri="{BB962C8B-B14F-4D97-AF65-F5344CB8AC3E}">
        <p14:creationId xmlns:p14="http://schemas.microsoft.com/office/powerpoint/2010/main" val="257176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When valuing stock, which discount rate should be used for the cash flows?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solidFill>
                <a:schemeClr val="bg1"/>
              </a:solidFill>
            </p:spPr>
            <p:txBody>
              <a:bodyPr/>
              <a:lstStyle/>
              <a:p>
                <a:r>
                  <a:rPr lang="en-US" sz="2000" b="1" dirty="0">
                    <a:solidFill>
                      <a:srgbClr val="0070C0"/>
                    </a:solidFill>
                  </a:rPr>
                  <a:t>Dividends </a:t>
                </a:r>
                <a:r>
                  <a:rPr lang="en-US" sz="2000" dirty="0"/>
                  <a:t>(and the resale value of the stock) will go to the shareholder.  The </a:t>
                </a:r>
                <a:r>
                  <a:rPr lang="en-US" sz="2000" b="1" dirty="0">
                    <a:solidFill>
                      <a:srgbClr val="0070C0"/>
                    </a:solidFill>
                  </a:rPr>
                  <a:t>cash flows to equity holders </a:t>
                </a:r>
                <a:r>
                  <a:rPr lang="en-US" sz="2000" dirty="0"/>
                  <a:t>should be discounted at the </a:t>
                </a:r>
                <a:r>
                  <a:rPr lang="en-US" sz="2000" b="1" dirty="0">
                    <a:solidFill>
                      <a:srgbClr val="0070C0"/>
                    </a:solidFill>
                  </a:rPr>
                  <a:t>equity cost of capital </a:t>
                </a:r>
                <a:r>
                  <a:rPr lang="en-US" sz="2000" dirty="0"/>
                  <a:t>(</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a:rPr>
                          <m:t>𝑘</m:t>
                        </m:r>
                      </m:e>
                      <m:sub>
                        <m:r>
                          <a:rPr lang="en-US" sz="2000" b="0" i="1" smtClean="0">
                            <a:latin typeface="Cambria Math"/>
                          </a:rPr>
                          <m:t>𝐸</m:t>
                        </m:r>
                      </m:sub>
                    </m:sSub>
                    <m:r>
                      <a:rPr lang="en-US" sz="2000" b="0" i="1" smtClean="0">
                        <a:latin typeface="Cambria Math"/>
                      </a:rPr>
                      <m:t> </m:t>
                    </m:r>
                    <m:r>
                      <a:rPr lang="en-US" sz="2000" b="0" i="1" smtClean="0">
                        <a:latin typeface="Cambria Math"/>
                      </a:rPr>
                      <m:t>𝑜𝑟</m:t>
                    </m:r>
                    <m:r>
                      <a:rPr lang="en-US" sz="2000" b="0" i="1" smtClean="0">
                        <a:latin typeface="Cambria Math"/>
                      </a:rPr>
                      <m:t> </m:t>
                    </m:r>
                    <m:sSub>
                      <m:sSubPr>
                        <m:ctrlPr>
                          <a:rPr lang="en-US" sz="2000" b="0" i="1" smtClean="0">
                            <a:latin typeface="Cambria Math" panose="02040503050406030204" pitchFamily="18" charset="0"/>
                          </a:rPr>
                        </m:ctrlPr>
                      </m:sSubPr>
                      <m:e>
                        <m:r>
                          <a:rPr lang="en-US" sz="2000" b="0" i="1" smtClean="0">
                            <a:latin typeface="Cambria Math"/>
                          </a:rPr>
                          <m:t>𝑟</m:t>
                        </m:r>
                      </m:e>
                      <m:sub>
                        <m:r>
                          <a:rPr lang="en-US" sz="2000" b="0" i="1" smtClean="0">
                            <a:latin typeface="Cambria Math"/>
                          </a:rPr>
                          <m:t>𝐸</m:t>
                        </m:r>
                      </m:sub>
                    </m:sSub>
                    <m:r>
                      <a:rPr lang="en-US" sz="2000" b="0" i="1" smtClean="0">
                        <a:latin typeface="Cambria Math"/>
                      </a:rPr>
                      <m:t>)</m:t>
                    </m:r>
                  </m:oMath>
                </a14:m>
                <a:r>
                  <a:rPr lang="en-US" sz="2000" dirty="0"/>
                  <a:t>.</a:t>
                </a:r>
              </a:p>
              <a:p>
                <a:endParaRPr lang="en-US" sz="2000" dirty="0"/>
              </a:p>
              <a:p>
                <a:r>
                  <a:rPr lang="en-US" sz="2000" dirty="0"/>
                  <a:t>The </a:t>
                </a:r>
                <a:r>
                  <a:rPr lang="en-US" sz="2000" b="1" dirty="0">
                    <a:solidFill>
                      <a:srgbClr val="0070C0"/>
                    </a:solidFill>
                  </a:rPr>
                  <a:t>CAPM</a:t>
                </a:r>
                <a:r>
                  <a:rPr lang="en-US" sz="2000" dirty="0"/>
                  <a:t> can be used to estimate the equity cost of capital if an “</a:t>
                </a:r>
                <a:r>
                  <a:rPr lang="en-US" sz="2000" b="1" dirty="0">
                    <a:solidFill>
                      <a:srgbClr val="0070C0"/>
                    </a:solidFill>
                  </a:rPr>
                  <a:t>equity</a:t>
                </a:r>
                <a:r>
                  <a:rPr lang="en-US" sz="2000" dirty="0"/>
                  <a:t>” </a:t>
                </a:r>
                <a:r>
                  <a:rPr lang="en-US" sz="2000" b="1" dirty="0">
                    <a:solidFill>
                      <a:srgbClr val="0070C0"/>
                    </a:solidFill>
                  </a:rPr>
                  <a:t>beta</a:t>
                </a:r>
                <a:r>
                  <a:rPr lang="en-US" sz="2000" dirty="0"/>
                  <a:t> is used.</a:t>
                </a:r>
              </a:p>
              <a:p>
                <a:endParaRPr lang="en-US" sz="2000" dirty="0"/>
              </a:p>
              <a:p>
                <a:pPr marL="0" indent="0">
                  <a:buNone/>
                </a:pPr>
                <a:endParaRPr lang="en-US" sz="2000" dirty="0"/>
              </a:p>
              <a:p>
                <a:pPr marL="0" indent="0">
                  <a:buNone/>
                </a:pPr>
                <a:r>
                  <a:rPr lang="en-US" sz="2000"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9" t="-75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9643DB6B-51D7-4D98-93AE-45AE8DE2B2D5}" type="slidenum">
              <a:rPr lang="en-US" smtClean="0"/>
              <a:pPr/>
              <a:t>12</a:t>
            </a:fld>
            <a:endParaRPr lang="en-US"/>
          </a:p>
        </p:txBody>
      </p:sp>
      <mc:AlternateContent xmlns:mc="http://schemas.openxmlformats.org/markup-compatibility/2006" xmlns:a14="http://schemas.microsoft.com/office/drawing/2010/main">
        <mc:Choice Requires="a14">
          <p:sp>
            <p:nvSpPr>
              <p:cNvPr id="5" name="TextBox 4"/>
              <p:cNvSpPr txBox="1"/>
              <p:nvPr/>
            </p:nvSpPr>
            <p:spPr>
              <a:xfrm>
                <a:off x="2295030" y="4267200"/>
                <a:ext cx="4553939" cy="517706"/>
              </a:xfrm>
              <a:prstGeom prst="rect">
                <a:avLst/>
              </a:prstGeom>
              <a:solidFill>
                <a:schemeClr val="bg2">
                  <a:lumMod val="20000"/>
                  <a:lumOff val="80000"/>
                </a:schemeClr>
              </a:solidFill>
              <a:ln>
                <a:solidFill>
                  <a:schemeClr val="tx1"/>
                </a:solidFill>
              </a:ln>
              <a:effectLst>
                <a:outerShdw blurRad="50800" dist="101600" dir="1980000" algn="ctr" rotWithShape="0">
                  <a:srgbClr val="000000">
                    <a:alpha val="43137"/>
                  </a:srgbClr>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i="1">
                          <a:latin typeface="Cambria Math"/>
                        </a:rPr>
                        <m:t>𝐸</m:t>
                      </m:r>
                      <m:d>
                        <m:dPr>
                          <m:begChr m:val="["/>
                          <m:endChr m:val="]"/>
                          <m:ctrlPr>
                            <a:rPr lang="en-US" sz="2400" i="1">
                              <a:latin typeface="Cambria Math" panose="02040503050406030204" pitchFamily="18" charset="0"/>
                            </a:rPr>
                          </m:ctrlPr>
                        </m:dPr>
                        <m:e>
                          <m:r>
                            <a:rPr lang="en-US" sz="2400" i="1">
                              <a:latin typeface="Cambria Math"/>
                            </a:rPr>
                            <m:t>𝑟</m:t>
                          </m:r>
                        </m:e>
                      </m:d>
                      <m:r>
                        <a:rPr lang="en-US" sz="2400" i="1">
                          <a:latin typeface="Cambria Math"/>
                        </a:rPr>
                        <m:t>=</m:t>
                      </m:r>
                      <m:sSub>
                        <m:sSubPr>
                          <m:ctrlPr>
                            <a:rPr lang="en-US" sz="2400" i="1">
                              <a:latin typeface="Cambria Math" panose="02040503050406030204" pitchFamily="18" charset="0"/>
                            </a:rPr>
                          </m:ctrlPr>
                        </m:sSubPr>
                        <m:e>
                          <m:r>
                            <a:rPr lang="en-US" sz="2400" i="1">
                              <a:latin typeface="Cambria Math"/>
                            </a:rPr>
                            <m:t>𝑘</m:t>
                          </m:r>
                        </m:e>
                        <m:sub>
                          <m:r>
                            <a:rPr lang="en-US" sz="2400" i="1">
                              <a:latin typeface="Cambria Math"/>
                            </a:rPr>
                            <m:t>𝐸</m:t>
                          </m:r>
                        </m:sub>
                      </m:sSub>
                      <m:r>
                        <a:rPr lang="en-US" sz="2400" i="1">
                          <a:latin typeface="Cambria Math"/>
                        </a:rPr>
                        <m:t>=</m:t>
                      </m:r>
                      <m:sSub>
                        <m:sSubPr>
                          <m:ctrlPr>
                            <a:rPr lang="en-US" sz="2400" i="1">
                              <a:latin typeface="Cambria Math" panose="02040503050406030204" pitchFamily="18" charset="0"/>
                            </a:rPr>
                          </m:ctrlPr>
                        </m:sSubPr>
                        <m:e>
                          <m:r>
                            <a:rPr lang="en-US" sz="2400" i="1">
                              <a:latin typeface="Cambria Math"/>
                            </a:rPr>
                            <m:t>𝑟</m:t>
                          </m:r>
                        </m:e>
                        <m:sub>
                          <m:r>
                            <a:rPr lang="en-US" sz="2400" i="1">
                              <a:latin typeface="Cambria Math"/>
                            </a:rPr>
                            <m:t>𝑓</m:t>
                          </m:r>
                        </m:sub>
                      </m:sSub>
                      <m:r>
                        <a:rPr lang="en-US" sz="2400" i="1">
                          <a:latin typeface="Cambria Math"/>
                        </a:rPr>
                        <m:t>+</m:t>
                      </m:r>
                      <m:sSub>
                        <m:sSubPr>
                          <m:ctrlPr>
                            <a:rPr lang="en-US" sz="2400" i="1">
                              <a:latin typeface="Cambria Math" panose="02040503050406030204" pitchFamily="18" charset="0"/>
                            </a:rPr>
                          </m:ctrlPr>
                        </m:sSubPr>
                        <m:e>
                          <m:r>
                            <a:rPr lang="en-US" sz="2400" i="1">
                              <a:latin typeface="Cambria Math"/>
                              <a:ea typeface="Cambria Math"/>
                            </a:rPr>
                            <m:t>𝛽</m:t>
                          </m:r>
                        </m:e>
                        <m:sub>
                          <m:r>
                            <a:rPr lang="en-US" sz="2400" i="1">
                              <a:latin typeface="Cambria Math"/>
                            </a:rPr>
                            <m:t>𝐸</m:t>
                          </m:r>
                        </m:sub>
                      </m:sSub>
                      <m:d>
                        <m:dPr>
                          <m:ctrlPr>
                            <a:rPr lang="en-US" sz="2400" i="1">
                              <a:latin typeface="Cambria Math" panose="02040503050406030204" pitchFamily="18" charset="0"/>
                            </a:rPr>
                          </m:ctrlPr>
                        </m:dPr>
                        <m:e>
                          <m:r>
                            <a:rPr lang="en-US" sz="2400" i="1">
                              <a:latin typeface="Cambria Math"/>
                            </a:rPr>
                            <m:t>𝐸</m:t>
                          </m:r>
                          <m:d>
                            <m:dPr>
                              <m:begChr m:val="["/>
                              <m:endChr m:val="]"/>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a:rPr>
                                    <m:t>𝑟</m:t>
                                  </m:r>
                                </m:e>
                                <m:sub>
                                  <m:r>
                                    <a:rPr lang="en-US" sz="2400" i="1">
                                      <a:latin typeface="Cambria Math"/>
                                    </a:rPr>
                                    <m:t>𝑚</m:t>
                                  </m:r>
                                </m:sub>
                              </m:sSub>
                            </m:e>
                          </m:d>
                          <m:r>
                            <a:rPr lang="en-US" sz="2400" i="1">
                              <a:latin typeface="Cambria Math"/>
                            </a:rPr>
                            <m:t>−</m:t>
                          </m:r>
                          <m:sSub>
                            <m:sSubPr>
                              <m:ctrlPr>
                                <a:rPr lang="en-US" sz="2400" i="1">
                                  <a:latin typeface="Cambria Math" panose="02040503050406030204" pitchFamily="18" charset="0"/>
                                </a:rPr>
                              </m:ctrlPr>
                            </m:sSubPr>
                            <m:e>
                              <m:r>
                                <a:rPr lang="en-US" sz="2400" i="1">
                                  <a:latin typeface="Cambria Math"/>
                                </a:rPr>
                                <m:t>𝑟</m:t>
                              </m:r>
                            </m:e>
                            <m:sub>
                              <m:r>
                                <a:rPr lang="en-US" sz="2400" i="1">
                                  <a:latin typeface="Cambria Math"/>
                                </a:rPr>
                                <m:t>𝑓</m:t>
                              </m:r>
                            </m:sub>
                          </m:sSub>
                        </m:e>
                      </m:d>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2295030" y="4267200"/>
                <a:ext cx="4553939" cy="517706"/>
              </a:xfrm>
              <a:prstGeom prst="rect">
                <a:avLst/>
              </a:prstGeom>
              <a:blipFill>
                <a:blip r:embed="rId3"/>
                <a:stretch>
                  <a:fillRect/>
                </a:stretch>
              </a:blipFill>
              <a:ln>
                <a:solidFill>
                  <a:schemeClr val="tx1"/>
                </a:solidFill>
              </a:ln>
              <a:effectLst>
                <a:outerShdw blurRad="50800" dist="101600" dir="1980000" algn="ctr" rotWithShape="0">
                  <a:srgbClr val="000000">
                    <a:alpha val="43137"/>
                  </a:srgbClr>
                </a:outerShdw>
              </a:effectLst>
            </p:spPr>
            <p:txBody>
              <a:bodyPr/>
              <a:lstStyle/>
              <a:p>
                <a:r>
                  <a:rPr lang="en-US">
                    <a:noFill/>
                  </a:rPr>
                  <a:t> </a:t>
                </a:r>
              </a:p>
            </p:txBody>
          </p:sp>
        </mc:Fallback>
      </mc:AlternateContent>
    </p:spTree>
    <p:extLst>
      <p:ext uri="{BB962C8B-B14F-4D97-AF65-F5344CB8AC3E}">
        <p14:creationId xmlns:p14="http://schemas.microsoft.com/office/powerpoint/2010/main" val="334986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Three ways to calculate r</a:t>
            </a:r>
            <a:r>
              <a:rPr lang="en-US" sz="2400" baseline="-25000" dirty="0"/>
              <a:t>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lnSpc>
                    <a:spcPct val="105000"/>
                  </a:lnSpc>
                  <a:buNone/>
                </a:pPr>
                <a:r>
                  <a:rPr lang="en-US" altLang="en-US" sz="2000" dirty="0"/>
                  <a:t>1.  Common practice:  </a:t>
                </a:r>
                <a:r>
                  <a:rPr lang="en-US" altLang="en-US" sz="2000" u="sng" dirty="0"/>
                  <a:t>Use the </a:t>
                </a:r>
                <a:r>
                  <a:rPr lang="en-US" altLang="en-US" sz="2000" b="1" u="sng" dirty="0">
                    <a:solidFill>
                      <a:srgbClr val="0070C0"/>
                    </a:solidFill>
                  </a:rPr>
                  <a:t>CAPM</a:t>
                </a:r>
                <a:r>
                  <a:rPr lang="en-US" altLang="en-US" sz="2000" u="sng" dirty="0"/>
                  <a:t> </a:t>
                </a:r>
                <a:r>
                  <a:rPr lang="en-US" altLang="en-US" sz="2000" dirty="0"/>
                  <a:t>to find the cost of equity at firm j:  </a:t>
                </a:r>
              </a:p>
              <a:p>
                <a:pPr marL="457200" indent="-457200">
                  <a:lnSpc>
                    <a:spcPct val="105000"/>
                  </a:lnSpc>
                  <a:buFontTx/>
                  <a:buNone/>
                </a:pPr>
                <a14:m>
                  <m:oMathPara xmlns:m="http://schemas.openxmlformats.org/officeDocument/2006/math">
                    <m:oMathParaPr>
                      <m:jc m:val="centerGroup"/>
                    </m:oMathParaPr>
                    <m:oMath xmlns:m="http://schemas.openxmlformats.org/officeDocument/2006/math">
                      <m:r>
                        <a:rPr lang="en-US" altLang="en-US" sz="2000" b="0" i="1" smtClean="0">
                          <a:latin typeface="Cambria Math"/>
                        </a:rPr>
                        <m:t>𝐸</m:t>
                      </m:r>
                      <m:d>
                        <m:dPr>
                          <m:ctrlPr>
                            <a:rPr lang="en-US" altLang="en-US" sz="2000" b="0" i="1" smtClean="0">
                              <a:latin typeface="Cambria Math" panose="02040503050406030204" pitchFamily="18" charset="0"/>
                            </a:rPr>
                          </m:ctrlPr>
                        </m:dPr>
                        <m:e>
                          <m:sSub>
                            <m:sSubPr>
                              <m:ctrlPr>
                                <a:rPr lang="en-US" altLang="en-US" sz="2000" b="0" i="1" smtClean="0">
                                  <a:latin typeface="Cambria Math" panose="02040503050406030204" pitchFamily="18" charset="0"/>
                                </a:rPr>
                              </m:ctrlPr>
                            </m:sSubPr>
                            <m:e>
                              <m:r>
                                <a:rPr lang="en-US" altLang="en-US" sz="2000" b="0" i="1" smtClean="0">
                                  <a:latin typeface="Cambria Math"/>
                                </a:rPr>
                                <m:t>𝑟</m:t>
                              </m:r>
                            </m:e>
                            <m:sub>
                              <m:r>
                                <a:rPr lang="en-US" altLang="en-US" sz="2000" b="0" i="1" smtClean="0">
                                  <a:latin typeface="Cambria Math" panose="02040503050406030204" pitchFamily="18" charset="0"/>
                                </a:rPr>
                                <m:t>𝐸</m:t>
                              </m:r>
                              <m:r>
                                <a:rPr lang="en-US" altLang="en-US" sz="2000" b="0" i="1" smtClean="0">
                                  <a:latin typeface="Cambria Math" panose="02040503050406030204" pitchFamily="18" charset="0"/>
                                </a:rPr>
                                <m:t>,</m:t>
                              </m:r>
                              <m:r>
                                <a:rPr lang="en-US" altLang="en-US" sz="2000" b="0" i="1" smtClean="0">
                                  <a:latin typeface="Cambria Math"/>
                                </a:rPr>
                                <m:t>𝑗</m:t>
                              </m:r>
                            </m:sub>
                          </m:sSub>
                        </m:e>
                      </m:d>
                      <m:r>
                        <a:rPr lang="en-US" altLang="en-US" sz="2000" b="0" i="1" smtClean="0">
                          <a:latin typeface="Cambria Math"/>
                        </a:rPr>
                        <m:t>=</m:t>
                      </m:r>
                      <m:sSub>
                        <m:sSubPr>
                          <m:ctrlPr>
                            <a:rPr lang="en-US" altLang="en-US" sz="2000" b="0" i="1" smtClean="0">
                              <a:latin typeface="Cambria Math" panose="02040503050406030204" pitchFamily="18" charset="0"/>
                            </a:rPr>
                          </m:ctrlPr>
                        </m:sSubPr>
                        <m:e>
                          <m:r>
                            <a:rPr lang="en-US" altLang="en-US" sz="2000" b="0" i="1" smtClean="0">
                              <a:latin typeface="Cambria Math"/>
                            </a:rPr>
                            <m:t>𝑟</m:t>
                          </m:r>
                        </m:e>
                        <m:sub>
                          <m:r>
                            <a:rPr lang="en-US" altLang="en-US" sz="2000" b="0" i="1" smtClean="0">
                              <a:latin typeface="Cambria Math"/>
                            </a:rPr>
                            <m:t>𝑓</m:t>
                          </m:r>
                        </m:sub>
                      </m:sSub>
                      <m:r>
                        <a:rPr lang="en-US" altLang="en-US" sz="2000" b="0" i="1" smtClean="0">
                          <a:latin typeface="Cambria Math"/>
                        </a:rPr>
                        <m:t>+</m:t>
                      </m:r>
                      <m:sSub>
                        <m:sSubPr>
                          <m:ctrlPr>
                            <a:rPr lang="en-US" altLang="en-US" sz="2000" b="0" i="1" smtClean="0">
                              <a:latin typeface="Cambria Math" panose="02040503050406030204" pitchFamily="18" charset="0"/>
                            </a:rPr>
                          </m:ctrlPr>
                        </m:sSubPr>
                        <m:e>
                          <m:r>
                            <a:rPr lang="en-US" altLang="en-US" sz="2000" b="0" i="1" smtClean="0">
                              <a:latin typeface="Cambria Math"/>
                              <a:ea typeface="Cambria Math"/>
                            </a:rPr>
                            <m:t>𝛽</m:t>
                          </m:r>
                        </m:e>
                        <m:sub>
                          <m:r>
                            <a:rPr lang="en-US" altLang="en-US" sz="2000" b="0" i="1" smtClean="0">
                              <a:latin typeface="Cambria Math" panose="02040503050406030204" pitchFamily="18" charset="0"/>
                              <a:ea typeface="Cambria Math"/>
                            </a:rPr>
                            <m:t>𝐸</m:t>
                          </m:r>
                          <m:r>
                            <a:rPr lang="en-US" altLang="en-US" sz="2000" b="0" i="1" smtClean="0">
                              <a:latin typeface="Cambria Math" panose="02040503050406030204" pitchFamily="18" charset="0"/>
                              <a:ea typeface="Cambria Math"/>
                            </a:rPr>
                            <m:t>,</m:t>
                          </m:r>
                          <m:r>
                            <a:rPr lang="en-US" altLang="en-US" sz="2000" b="0" i="1" smtClean="0">
                              <a:latin typeface="Cambria Math"/>
                            </a:rPr>
                            <m:t>𝑗</m:t>
                          </m:r>
                        </m:sub>
                      </m:sSub>
                      <m:d>
                        <m:dPr>
                          <m:ctrlPr>
                            <a:rPr lang="en-US" altLang="en-US" sz="2000" b="0" i="1" smtClean="0">
                              <a:latin typeface="Cambria Math" panose="02040503050406030204" pitchFamily="18" charset="0"/>
                            </a:rPr>
                          </m:ctrlPr>
                        </m:dPr>
                        <m:e>
                          <m:r>
                            <a:rPr lang="en-US" altLang="en-US" sz="2000" b="0" i="1" smtClean="0">
                              <a:latin typeface="Cambria Math" panose="02040503050406030204" pitchFamily="18" charset="0"/>
                            </a:rPr>
                            <m:t>𝐸</m:t>
                          </m:r>
                          <m:r>
                            <a:rPr lang="en-US" altLang="en-US" sz="2000" b="0" i="1" smtClean="0">
                              <a:latin typeface="Cambria Math" panose="02040503050406030204" pitchFamily="18" charset="0"/>
                            </a:rPr>
                            <m:t>(</m:t>
                          </m:r>
                          <m:sSub>
                            <m:sSubPr>
                              <m:ctrlPr>
                                <a:rPr lang="en-US" altLang="en-US" sz="2000" b="0" i="1" smtClean="0">
                                  <a:latin typeface="Cambria Math" panose="02040503050406030204" pitchFamily="18" charset="0"/>
                                </a:rPr>
                              </m:ctrlPr>
                            </m:sSubPr>
                            <m:e>
                              <m:r>
                                <a:rPr lang="en-US" altLang="en-US" sz="2000" b="0" i="1" smtClean="0">
                                  <a:latin typeface="Cambria Math"/>
                                </a:rPr>
                                <m:t>𝑟</m:t>
                              </m:r>
                            </m:e>
                            <m:sub>
                              <m:r>
                                <a:rPr lang="en-US" altLang="en-US" sz="2000" b="0" i="1" smtClean="0">
                                  <a:latin typeface="Cambria Math"/>
                                </a:rPr>
                                <m:t>𝑚</m:t>
                              </m:r>
                            </m:sub>
                          </m:sSub>
                          <m:r>
                            <a:rPr lang="en-US" altLang="en-US" sz="2000" b="0" i="1" smtClean="0">
                              <a:latin typeface="Cambria Math" panose="02040503050406030204" pitchFamily="18" charset="0"/>
                            </a:rPr>
                            <m:t>)</m:t>
                          </m:r>
                          <m:r>
                            <a:rPr lang="en-US" altLang="en-US" sz="2000" b="0" i="1" smtClean="0">
                              <a:latin typeface="Cambria Math"/>
                            </a:rPr>
                            <m:t>−</m:t>
                          </m:r>
                          <m:sSub>
                            <m:sSubPr>
                              <m:ctrlPr>
                                <a:rPr lang="en-US" altLang="en-US" sz="2000" i="1">
                                  <a:latin typeface="Cambria Math" panose="02040503050406030204" pitchFamily="18" charset="0"/>
                                </a:rPr>
                              </m:ctrlPr>
                            </m:sSubPr>
                            <m:e>
                              <m:r>
                                <a:rPr lang="en-US" altLang="en-US" sz="2000" i="1">
                                  <a:latin typeface="Cambria Math"/>
                                </a:rPr>
                                <m:t>𝑟</m:t>
                              </m:r>
                            </m:e>
                            <m:sub>
                              <m:r>
                                <a:rPr lang="en-US" altLang="en-US" sz="2000" i="1">
                                  <a:latin typeface="Cambria Math"/>
                                </a:rPr>
                                <m:t>𝑓</m:t>
                              </m:r>
                            </m:sub>
                          </m:sSub>
                        </m:e>
                      </m:d>
                    </m:oMath>
                  </m:oMathPara>
                </a14:m>
                <a:endParaRPr lang="en-US" altLang="en-US" sz="2000" dirty="0"/>
              </a:p>
              <a:p>
                <a:pPr marL="457200" indent="-457200">
                  <a:lnSpc>
                    <a:spcPct val="105000"/>
                  </a:lnSpc>
                  <a:buFontTx/>
                  <a:buNone/>
                </a:pPr>
                <a:endParaRPr lang="en-US" altLang="en-US" sz="2000" dirty="0"/>
              </a:p>
              <a:p>
                <a:pPr marL="457200" indent="-457200">
                  <a:lnSpc>
                    <a:spcPct val="105000"/>
                  </a:lnSpc>
                  <a:buFontTx/>
                  <a:buNone/>
                </a:pPr>
                <a:r>
                  <a:rPr lang="en-US" altLang="en-US" sz="2000" dirty="0"/>
                  <a:t>2.  Rough estimate – </a:t>
                </a:r>
                <a:r>
                  <a:rPr lang="en-US" altLang="en-US" sz="2000" u="sng" dirty="0"/>
                  <a:t>use the </a:t>
                </a:r>
                <a:r>
                  <a:rPr lang="en-US" altLang="en-US" sz="2000" b="1" u="sng" dirty="0">
                    <a:solidFill>
                      <a:srgbClr val="0070C0"/>
                    </a:solidFill>
                  </a:rPr>
                  <a:t>constant growth model </a:t>
                </a:r>
                <a:r>
                  <a:rPr lang="en-US" altLang="en-US" sz="2000" dirty="0"/>
                  <a:t>to back out the cost of equity at firm j.  Given the current dividend, an assumed growth rate and an observed price…</a:t>
                </a:r>
              </a:p>
              <a:p>
                <a:pPr lvl="1" indent="-342900">
                  <a:lnSpc>
                    <a:spcPct val="105000"/>
                  </a:lnSpc>
                  <a:buNone/>
                </a:pPr>
                <a:r>
                  <a:rPr lang="en-US" altLang="en-US" sz="1600" dirty="0"/>
                  <a:t>	</a:t>
                </a:r>
                <a:r>
                  <a:rPr lang="en-US" altLang="en-US" sz="2000" dirty="0"/>
                  <a:t>Price = D</a:t>
                </a:r>
                <a:r>
                  <a:rPr lang="en-US" altLang="en-US" sz="2000" baseline="-25000" dirty="0"/>
                  <a:t>1</a:t>
                </a:r>
                <a:r>
                  <a:rPr lang="en-US" altLang="en-US" sz="2000" dirty="0"/>
                  <a:t>/(r</a:t>
                </a:r>
                <a:r>
                  <a:rPr lang="en-US" altLang="en-US" sz="2000" baseline="-25000" dirty="0"/>
                  <a:t>E</a:t>
                </a:r>
                <a:r>
                  <a:rPr lang="en-US" altLang="en-US" sz="2000" dirty="0"/>
                  <a:t> - g)</a:t>
                </a:r>
              </a:p>
              <a:p>
                <a:pPr marL="457200" indent="-457200">
                  <a:lnSpc>
                    <a:spcPct val="105000"/>
                  </a:lnSpc>
                  <a:buFontTx/>
                  <a:buNone/>
                </a:pPr>
                <a:endParaRPr lang="en-US" altLang="en-US" sz="2000" dirty="0"/>
              </a:p>
              <a:p>
                <a:pPr marL="457200" indent="-457200">
                  <a:lnSpc>
                    <a:spcPct val="105000"/>
                  </a:lnSpc>
                  <a:buFontTx/>
                  <a:buNone/>
                </a:pPr>
                <a:r>
                  <a:rPr lang="en-US" altLang="en-US" sz="2000" dirty="0"/>
                  <a:t>3.  Very rough estimate – add 6% to the firm’s cost of debt.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792" t="-1057" r="-396"/>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83C23A22-75BA-450B-B90B-5FC4C9F9E5D8}" type="slidenum">
              <a:rPr lang="en-US" altLang="en-US" smtClean="0"/>
              <a:pPr/>
              <a:t>13</a:t>
            </a:fld>
            <a:endParaRPr lang="en-US" altLang="en-US"/>
          </a:p>
        </p:txBody>
      </p:sp>
    </p:spTree>
    <p:extLst>
      <p:ext uri="{BB962C8B-B14F-4D97-AF65-F5344CB8AC3E}">
        <p14:creationId xmlns:p14="http://schemas.microsoft.com/office/powerpoint/2010/main" val="1533529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D9DCD44-7605-47AF-B1CD-D64C87E91C5C}"/>
                  </a:ext>
                </a:extLst>
              </p:cNvPr>
              <p:cNvSpPr>
                <a:spLocks noGrp="1"/>
              </p:cNvSpPr>
              <p:nvPr>
                <p:ph type="title" idx="4294967295"/>
              </p:nvPr>
            </p:nvSpPr>
            <p:spPr bwMode="auto">
              <a:xfrm>
                <a:off x="685800" y="457200"/>
                <a:ext cx="8162925" cy="1187450"/>
              </a:xfrm>
              <a:prstGeom prst="rect">
                <a:avLst/>
              </a:prstGeom>
              <a:noFill/>
              <a:ln>
                <a:noFill/>
                <a:prstDash/>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14:m>
                  <m:oMathPara xmlns:m="http://schemas.openxmlformats.org/officeDocument/2006/math">
                    <m:oMathParaPr>
                      <m:jc m:val="left"/>
                    </m:oMathParaPr>
                    <m:oMath xmlns:m="http://schemas.openxmlformats.org/officeDocument/2006/math">
                      <m:r>
                        <a:rPr kumimoji="0" lang="en-US" sz="2000" b="1" i="1" u="none" strike="noStrike" kern="0" cap="none" spc="0" normalizeH="0" baseline="0" noProof="0" dirty="0" smtClean="0">
                          <a:ln>
                            <a:noFill/>
                          </a:ln>
                          <a:solidFill>
                            <a:schemeClr val="tx2"/>
                          </a:solidFill>
                          <a:effectLst/>
                          <a:uLnTx/>
                          <a:uFillTx/>
                          <a:latin typeface="Cambria Math" panose="02040503050406030204" pitchFamily="18" charset="0"/>
                          <a:ea typeface="+mj-ea"/>
                          <a:cs typeface="+mj-cs"/>
                        </a:rPr>
                        <m:t>𝐒𝐡𝐚𝐫𝐞</m:t>
                      </m:r>
                      <m:r>
                        <a:rPr kumimoji="0" lang="en-US" sz="2000" b="1" i="0" u="none" strike="noStrike" kern="0" cap="none" spc="0" normalizeH="0" baseline="0" noProof="0" dirty="0" smtClean="0">
                          <a:ln>
                            <a:noFill/>
                          </a:ln>
                          <a:solidFill>
                            <a:schemeClr val="tx2"/>
                          </a:solidFill>
                          <a:effectLst/>
                          <a:uLnTx/>
                          <a:uFillTx/>
                          <a:latin typeface="Cambria Math" panose="02040503050406030204" pitchFamily="18" charset="0"/>
                          <a:ea typeface="+mj-ea"/>
                          <a:cs typeface="+mj-cs"/>
                        </a:rPr>
                        <m:t> </m:t>
                      </m:r>
                      <m:r>
                        <a:rPr kumimoji="0" lang="en-US" sz="2000" b="1" i="1" u="none" strike="noStrike" kern="0" cap="none" spc="0" normalizeH="0" baseline="0" noProof="0" dirty="0" smtClean="0">
                          <a:ln>
                            <a:noFill/>
                          </a:ln>
                          <a:solidFill>
                            <a:schemeClr val="tx2"/>
                          </a:solidFill>
                          <a:effectLst/>
                          <a:uLnTx/>
                          <a:uFillTx/>
                          <a:latin typeface="Cambria Math" panose="02040503050406030204" pitchFamily="18" charset="0"/>
                          <a:ea typeface="+mj-ea"/>
                          <a:cs typeface="+mj-cs"/>
                        </a:rPr>
                        <m:t>𝐩𝐫𝐢𝐜𝐞</m:t>
                      </m:r>
                      <m:r>
                        <a:rPr kumimoji="0" lang="en-US" sz="2000" b="1" i="0" u="none" strike="noStrike" kern="0" cap="none" spc="0" normalizeH="0" baseline="0" noProof="0" dirty="0" smtClean="0">
                          <a:ln>
                            <a:noFill/>
                          </a:ln>
                          <a:solidFill>
                            <a:schemeClr val="tx2"/>
                          </a:solidFill>
                          <a:effectLst/>
                          <a:uLnTx/>
                          <a:uFillTx/>
                          <a:latin typeface="Cambria Math" panose="02040503050406030204" pitchFamily="18" charset="0"/>
                          <a:ea typeface="+mj-ea"/>
                          <a:cs typeface="+mj-cs"/>
                        </a:rPr>
                        <m:t>=</m:t>
                      </m:r>
                      <m:sSub>
                        <m:sSub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sSubPr>
                        <m:e>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𝐃𝐢𝐯</m:t>
                          </m:r>
                        </m:e>
                        <m:sub>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𝟎</m:t>
                          </m:r>
                        </m:sub>
                      </m:sSub>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f>
                        <m:f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fPr>
                        <m:num>
                          <m:sSub>
                            <m:sSub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sSubPr>
                            <m:e>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𝐄</m:t>
                              </m:r>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𝐃𝐢𝐯</m:t>
                              </m:r>
                            </m:e>
                            <m:sub>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𝟏</m:t>
                              </m:r>
                            </m:sub>
                          </m:sSub>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num>
                        <m:den>
                          <m:sSup>
                            <m:sSupPr>
                              <m:ctrlP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ctrlPr>
                            </m:sSupPr>
                            <m:e>
                              <m:d>
                                <m:dPr>
                                  <m:ctrlP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ctrlPr>
                                </m:dPr>
                                <m:e>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𝟏</m:t>
                                  </m:r>
                                  <m:r>
                                    <a:rPr kumimoji="0" lang="en-US" sz="2000" b="1" i="0" u="none" strike="noStrike" kern="0" cap="none" spc="0" normalizeH="0" baseline="0" noProof="0">
                                      <a:ln>
                                        <a:noFill/>
                                      </a:ln>
                                      <a:solidFill>
                                        <a:schemeClr val="tx2"/>
                                      </a:solidFill>
                                      <a:effectLst/>
                                      <a:uLnTx/>
                                      <a:uFillTx/>
                                      <a:latin typeface="Cambria Math" panose="02040503050406030204" pitchFamily="18" charset="0"/>
                                      <a:ea typeface="+mj-ea"/>
                                      <a:cs typeface="+mj-cs"/>
                                    </a:rPr>
                                    <m:t>+</m:t>
                                  </m:r>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𝐫</m:t>
                                  </m:r>
                                </m:e>
                              </m:d>
                            </m:e>
                            <m:sup>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𝟏</m:t>
                              </m:r>
                            </m:sup>
                          </m:sSup>
                        </m:den>
                      </m:f>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f>
                        <m:f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fPr>
                        <m:num>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𝐄</m:t>
                          </m:r>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sSub>
                            <m:sSub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sSubPr>
                            <m:e>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𝐃𝐢𝐯</m:t>
                              </m:r>
                            </m:e>
                            <m:sub>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𝟐</m:t>
                              </m:r>
                            </m:sub>
                          </m:sSub>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num>
                        <m:den>
                          <m:sSup>
                            <m:sSupPr>
                              <m:ctrlP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ctrlPr>
                            </m:sSupPr>
                            <m:e>
                              <m:d>
                                <m:dPr>
                                  <m:ctrlP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ctrlPr>
                                </m:dPr>
                                <m:e>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𝟏</m:t>
                                  </m:r>
                                  <m:r>
                                    <a:rPr kumimoji="0" lang="en-US" sz="2000" b="1" i="0" u="none" strike="noStrike" kern="0" cap="none" spc="0" normalizeH="0" baseline="0" noProof="0">
                                      <a:ln>
                                        <a:noFill/>
                                      </a:ln>
                                      <a:solidFill>
                                        <a:schemeClr val="tx2"/>
                                      </a:solidFill>
                                      <a:effectLst/>
                                      <a:uLnTx/>
                                      <a:uFillTx/>
                                      <a:latin typeface="Cambria Math" panose="02040503050406030204" pitchFamily="18" charset="0"/>
                                      <a:ea typeface="+mj-ea"/>
                                      <a:cs typeface="+mj-cs"/>
                                    </a:rPr>
                                    <m:t>+</m:t>
                                  </m:r>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𝐫</m:t>
                                  </m:r>
                                </m:e>
                              </m:d>
                            </m:e>
                            <m:sup>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𝟐</m:t>
                              </m:r>
                            </m:sup>
                          </m:sSup>
                        </m:den>
                      </m:f>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f>
                        <m:f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fPr>
                        <m:num>
                          <m:sSub>
                            <m:sSubPr>
                              <m:ctrlP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ctrlPr>
                            </m:sSubPr>
                            <m:e>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𝐄</m:t>
                              </m:r>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𝐃𝐢𝐯</m:t>
                              </m:r>
                            </m:e>
                            <m:sub>
                              <m:r>
                                <a:rPr kumimoji="0" lang="en-US" sz="2000" b="1" i="1"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𝟑</m:t>
                              </m:r>
                            </m:sub>
                          </m:sSub>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num>
                        <m:den>
                          <m:sSup>
                            <m:sSupPr>
                              <m:ctrlP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ctrlPr>
                            </m:sSupPr>
                            <m:e>
                              <m:d>
                                <m:dPr>
                                  <m:ctrlP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ctrlPr>
                                </m:dPr>
                                <m:e>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𝟏</m:t>
                                  </m:r>
                                  <m:r>
                                    <a:rPr kumimoji="0" lang="en-US" sz="2000" b="1" i="0" u="none" strike="noStrike" kern="0" cap="none" spc="0" normalizeH="0" baseline="0" noProof="0">
                                      <a:ln>
                                        <a:noFill/>
                                      </a:ln>
                                      <a:solidFill>
                                        <a:schemeClr val="tx2"/>
                                      </a:solidFill>
                                      <a:effectLst/>
                                      <a:uLnTx/>
                                      <a:uFillTx/>
                                      <a:latin typeface="Cambria Math" panose="02040503050406030204" pitchFamily="18" charset="0"/>
                                      <a:ea typeface="+mj-ea"/>
                                      <a:cs typeface="+mj-cs"/>
                                    </a:rPr>
                                    <m:t>+</m:t>
                                  </m:r>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𝐫</m:t>
                                  </m:r>
                                </m:e>
                              </m:d>
                            </m:e>
                            <m:sup>
                              <m:r>
                                <a:rPr kumimoji="0" lang="en-US" sz="2000" b="1" i="1" u="none" strike="noStrike" kern="0" cap="none" spc="0" normalizeH="0" baseline="0" noProof="0">
                                  <a:ln>
                                    <a:noFill/>
                                  </a:ln>
                                  <a:solidFill>
                                    <a:schemeClr val="tx2"/>
                                  </a:solidFill>
                                  <a:effectLst/>
                                  <a:uLnTx/>
                                  <a:uFillTx/>
                                  <a:latin typeface="Cambria Math" panose="02040503050406030204" pitchFamily="18" charset="0"/>
                                  <a:ea typeface="+mj-ea"/>
                                  <a:cs typeface="+mj-cs"/>
                                </a:rPr>
                                <m:t>𝟑</m:t>
                              </m:r>
                            </m:sup>
                          </m:sSup>
                        </m:den>
                      </m:f>
                      <m:r>
                        <a:rPr kumimoji="0" lang="en-US" sz="2000" b="1" i="0" u="none" strike="noStrike" kern="0" cap="none" spc="0" normalizeH="0" baseline="0" noProof="0" dirty="0">
                          <a:ln>
                            <a:noFill/>
                          </a:ln>
                          <a:solidFill>
                            <a:schemeClr val="tx2"/>
                          </a:solidFill>
                          <a:effectLst/>
                          <a:uLnTx/>
                          <a:uFillTx/>
                          <a:latin typeface="Cambria Math" panose="02040503050406030204" pitchFamily="18" charset="0"/>
                          <a:ea typeface="+mj-ea"/>
                          <a:cs typeface="+mj-cs"/>
                        </a:rPr>
                        <m:t>+…</m:t>
                      </m:r>
                    </m:oMath>
                  </m:oMathPara>
                </a14:m>
                <a:endParaRPr kumimoji="0" lang="en-US" sz="2000" b="1" i="0" u="none" strike="noStrike" kern="0" cap="none" spc="0" normalizeH="0" baseline="0" noProof="0" dirty="0">
                  <a:ln>
                    <a:noFill/>
                  </a:ln>
                  <a:solidFill>
                    <a:schemeClr val="tx2"/>
                  </a:solidFill>
                  <a:effectLst/>
                  <a:uLnTx/>
                  <a:uFillTx/>
                  <a:latin typeface="+mj-lt"/>
                  <a:ea typeface="+mj-ea"/>
                  <a:cs typeface="+mj-cs"/>
                </a:endParaRPr>
              </a:p>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endParaRPr kumimoji="0" lang="en-US" sz="800" b="1" i="0" u="none" strike="noStrike" kern="0" cap="none" spc="0" normalizeH="0" baseline="0" noProof="0" dirty="0">
                  <a:ln>
                    <a:noFill/>
                  </a:ln>
                  <a:solidFill>
                    <a:schemeClr val="tx2"/>
                  </a:solidFill>
                  <a:effectLst/>
                  <a:uLnTx/>
                  <a:uFillTx/>
                  <a:latin typeface="+mn-lt"/>
                  <a:ea typeface="+mj-ea"/>
                  <a:cs typeface="+mj-cs"/>
                </a:endParaRPr>
              </a:p>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000" b="1" i="0" u="none" strike="noStrike" kern="0" cap="none" spc="0" normalizeH="0" baseline="0" noProof="0" dirty="0">
                    <a:ln>
                      <a:noFill/>
                    </a:ln>
                    <a:solidFill>
                      <a:schemeClr val="tx2"/>
                    </a:solidFill>
                    <a:effectLst/>
                    <a:uLnTx/>
                    <a:uFillTx/>
                    <a:latin typeface="+mn-lt"/>
                    <a:ea typeface="+mj-ea"/>
                    <a:cs typeface="+mj-cs"/>
                  </a:rPr>
                  <a:t>This is known as the </a:t>
                </a:r>
                <a:r>
                  <a:rPr kumimoji="0" lang="en-US" sz="2000" b="1" i="0" u="none" strike="noStrike" kern="0" cap="none" spc="0" normalizeH="0" baseline="0" noProof="0" dirty="0">
                    <a:ln>
                      <a:noFill/>
                    </a:ln>
                    <a:solidFill>
                      <a:srgbClr val="0070C0"/>
                    </a:solidFill>
                    <a:effectLst/>
                    <a:uLnTx/>
                    <a:uFillTx/>
                    <a:latin typeface="+mn-lt"/>
                    <a:ea typeface="+mj-ea"/>
                    <a:cs typeface="+mj-cs"/>
                  </a:rPr>
                  <a:t>dividend discount model </a:t>
                </a:r>
              </a:p>
            </p:txBody>
          </p:sp>
        </mc:Choice>
        <mc:Fallback xmlns="">
          <p:sp>
            <p:nvSpPr>
              <p:cNvPr id="3" name="Text Placeholder 2">
                <a:extLst>
                  <a:ext uri="{FF2B5EF4-FFF2-40B4-BE49-F238E27FC236}">
                    <a16:creationId xmlns:a16="http://schemas.microsoft.com/office/drawing/2014/main" id="{7D9DCD44-7605-47AF-B1CD-D64C87E91C5C}"/>
                  </a:ext>
                </a:extLst>
              </p:cNvPr>
              <p:cNvSpPr>
                <a:spLocks noGrp="1" noRot="1" noChangeAspect="1" noMove="1" noResize="1" noEditPoints="1" noAdjustHandles="1" noChangeArrowheads="1" noChangeShapeType="1" noTextEdit="1"/>
              </p:cNvSpPr>
              <p:nvPr>
                <p:ph type="title" idx="4294967295"/>
              </p:nvPr>
            </p:nvSpPr>
            <p:spPr bwMode="auto">
              <a:xfrm>
                <a:off x="685800" y="457200"/>
                <a:ext cx="8162925" cy="1187450"/>
              </a:xfrm>
              <a:prstGeom prst="rect">
                <a:avLst/>
              </a:prstGeom>
              <a:blipFill>
                <a:blip r:embed="rId2"/>
                <a:stretch>
                  <a:fillRect l="-822" b="-9231"/>
                </a:stretch>
              </a:blip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 name="Text Placeholder 1">
            <a:extLst>
              <a:ext uri="{FF2B5EF4-FFF2-40B4-BE49-F238E27FC236}">
                <a16:creationId xmlns:a16="http://schemas.microsoft.com/office/drawing/2014/main" id="{1CE6E817-2ADF-4978-B741-5374A057E583}"/>
              </a:ext>
            </a:extLst>
          </p:cNvPr>
          <p:cNvSpPr>
            <a:spLocks noGrp="1"/>
          </p:cNvSpPr>
          <p:nvPr>
            <p:ph type="body" sz="quarter" idx="14"/>
          </p:nvPr>
        </p:nvSpPr>
        <p:spPr>
          <a:xfrm>
            <a:off x="762001" y="2002150"/>
            <a:ext cx="7772400" cy="4017650"/>
          </a:xfrm>
        </p:spPr>
        <p:txBody>
          <a:bodyPr/>
          <a:lstStyle/>
          <a:p>
            <a:pPr marL="0" indent="0">
              <a:buNone/>
            </a:pPr>
            <a:r>
              <a:rPr lang="en-US" dirty="0"/>
              <a:t>Any news that changes the investors’ expectations for future cash flows will affect today’s share price.  Remember that dividends are paid from residual cash flows.</a:t>
            </a:r>
          </a:p>
          <a:p>
            <a:pPr marL="0" indent="0">
              <a:buNone/>
            </a:pPr>
            <a:endParaRPr lang="en-US" sz="1500" dirty="0"/>
          </a:p>
          <a:p>
            <a:pPr marL="0" indent="0">
              <a:buNone/>
            </a:pPr>
            <a:r>
              <a:rPr lang="en-US" dirty="0"/>
              <a:t>The discount rate (r) is related to the firm’s </a:t>
            </a:r>
            <a:r>
              <a:rPr lang="en-US" b="1" dirty="0">
                <a:solidFill>
                  <a:srgbClr val="0070C0"/>
                </a:solidFill>
              </a:rPr>
              <a:t>systematic risk</a:t>
            </a:r>
            <a:r>
              <a:rPr lang="en-US" dirty="0"/>
              <a:t>.  The higher the systematic risk the higher the discount rate.  Any news that changes the investors’ views on the systematic risk in the firm will change the share price.</a:t>
            </a:r>
          </a:p>
          <a:p>
            <a:pPr marL="0" indent="0">
              <a:buNone/>
            </a:pPr>
            <a:endParaRPr lang="en-US" dirty="0"/>
          </a:p>
          <a:p>
            <a:pPr marL="0" indent="0">
              <a:buNone/>
            </a:pPr>
            <a:endParaRPr lang="en-US" sz="1000" dirty="0"/>
          </a:p>
          <a:p>
            <a:pPr marL="0" indent="0">
              <a:buNone/>
            </a:pPr>
            <a:r>
              <a:rPr lang="en-US" b="1" dirty="0">
                <a:sym typeface="Wingdings" panose="05000000000000000000" pitchFamily="2" charset="2"/>
              </a:rPr>
              <a:t> </a:t>
            </a:r>
            <a:r>
              <a:rPr lang="en-US" b="1" dirty="0"/>
              <a:t>How do you know what the future dividends will be?</a:t>
            </a:r>
          </a:p>
        </p:txBody>
      </p:sp>
      <p:sp>
        <p:nvSpPr>
          <p:cNvPr id="4" name="Slide Number Placeholder 3">
            <a:extLst>
              <a:ext uri="{FF2B5EF4-FFF2-40B4-BE49-F238E27FC236}">
                <a16:creationId xmlns:a16="http://schemas.microsoft.com/office/drawing/2014/main" id="{59B348FA-448A-442F-9517-073C9E57DFA5}"/>
              </a:ext>
            </a:extLst>
          </p:cNvPr>
          <p:cNvSpPr>
            <a:spLocks noGrp="1"/>
          </p:cNvSpPr>
          <p:nvPr>
            <p:ph type="sldNum" sz="quarter" idx="15"/>
          </p:nvPr>
        </p:nvSpPr>
        <p:spPr/>
        <p:txBody>
          <a:bodyPr/>
          <a:lstStyle/>
          <a:p>
            <a:fld id="{BFEE8A3B-91D4-480B-8F57-F565765E4202}" type="slidenum">
              <a:rPr lang="en-US" smtClean="0"/>
              <a:pPr/>
              <a:t>14</a:t>
            </a:fld>
            <a:endParaRPr lang="en-US" dirty="0"/>
          </a:p>
        </p:txBody>
      </p:sp>
    </p:spTree>
    <p:extLst>
      <p:ext uri="{BB962C8B-B14F-4D97-AF65-F5344CB8AC3E}">
        <p14:creationId xmlns:p14="http://schemas.microsoft.com/office/powerpoint/2010/main" val="3114043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Key question for stock valuation:  </a:t>
            </a:r>
            <a:br>
              <a:rPr lang="en-US" sz="2400" dirty="0"/>
            </a:br>
            <a:r>
              <a:rPr lang="en-US" sz="2400" dirty="0">
                <a:solidFill>
                  <a:srgbClr val="0070C0"/>
                </a:solidFill>
              </a:rPr>
              <a:t>What will the future dividends be?</a:t>
            </a:r>
          </a:p>
        </p:txBody>
      </p:sp>
      <p:sp>
        <p:nvSpPr>
          <p:cNvPr id="3" name="Content Placeholder 2"/>
          <p:cNvSpPr>
            <a:spLocks noGrp="1"/>
          </p:cNvSpPr>
          <p:nvPr>
            <p:ph idx="1"/>
          </p:nvPr>
        </p:nvSpPr>
        <p:spPr/>
        <p:txBody>
          <a:bodyPr/>
          <a:lstStyle/>
          <a:p>
            <a:pPr marL="0" indent="0">
              <a:buNone/>
            </a:pPr>
            <a:r>
              <a:rPr lang="en-US" sz="2000" dirty="0"/>
              <a:t>We will consider 3 approaches to modeling future dividends:</a:t>
            </a:r>
          </a:p>
          <a:p>
            <a:pPr marL="571500" indent="-514350">
              <a:buFont typeface="+mj-lt"/>
              <a:buAutoNum type="arabicPeriod"/>
            </a:pPr>
            <a:r>
              <a:rPr lang="en-US" sz="2000" b="1" dirty="0">
                <a:solidFill>
                  <a:srgbClr val="0070C0"/>
                </a:solidFill>
              </a:rPr>
              <a:t>Constant dividend (no growth)</a:t>
            </a:r>
          </a:p>
          <a:p>
            <a:pPr marL="571500" indent="-514350">
              <a:buFont typeface="+mj-lt"/>
              <a:buAutoNum type="arabicPeriod"/>
            </a:pPr>
            <a:r>
              <a:rPr lang="en-US" sz="2000" b="1" dirty="0">
                <a:solidFill>
                  <a:srgbClr val="0070C0"/>
                </a:solidFill>
              </a:rPr>
              <a:t>Constant growth</a:t>
            </a:r>
          </a:p>
          <a:p>
            <a:pPr marL="571500" indent="-514350">
              <a:buFont typeface="+mj-lt"/>
              <a:buAutoNum type="arabicPeriod"/>
            </a:pPr>
            <a:r>
              <a:rPr lang="en-US" sz="2000" b="1" dirty="0">
                <a:solidFill>
                  <a:srgbClr val="0070C0"/>
                </a:solidFill>
              </a:rPr>
              <a:t>Two stage </a:t>
            </a:r>
            <a:r>
              <a:rPr lang="en-US" sz="2000" dirty="0"/>
              <a:t>(high growth followed by constant growth)</a:t>
            </a:r>
          </a:p>
          <a:p>
            <a:pPr marL="571500" indent="-514350">
              <a:buFont typeface="+mj-lt"/>
              <a:buAutoNum type="arabicPeriod"/>
            </a:pPr>
            <a:endParaRPr lang="en-US" sz="2000" dirty="0"/>
          </a:p>
          <a:p>
            <a:pPr marL="571500" indent="-514350">
              <a:buFont typeface="+mj-lt"/>
              <a:buAutoNum type="arabicPeriod"/>
            </a:pPr>
            <a:endParaRPr lang="en-US" sz="2000" dirty="0"/>
          </a:p>
          <a:p>
            <a:pPr marL="57150" indent="0">
              <a:buNone/>
            </a:pPr>
            <a:endParaRPr lang="en-US" sz="2000" dirty="0"/>
          </a:p>
          <a:p>
            <a:pPr marL="57150" indent="0">
              <a:buNone/>
            </a:pPr>
            <a:endParaRPr lang="en-US" sz="2000" dirty="0"/>
          </a:p>
          <a:p>
            <a:pPr marL="57150" indent="0">
              <a:buNone/>
            </a:pPr>
            <a:r>
              <a:rPr lang="en-US" sz="2000" dirty="0"/>
              <a:t>Note that the same growth assumptions (and formulas) used with dividend can be used when modeling “</a:t>
            </a:r>
            <a:r>
              <a:rPr lang="en-US" sz="2000" b="1" dirty="0">
                <a:solidFill>
                  <a:srgbClr val="0070C0"/>
                </a:solidFill>
              </a:rPr>
              <a:t>free cash flows</a:t>
            </a:r>
            <a:r>
              <a:rPr lang="en-US" sz="2000" dirty="0"/>
              <a:t>”.  We will discuss free cash flow modeling later in the lecture.</a:t>
            </a:r>
          </a:p>
        </p:txBody>
      </p:sp>
      <p:sp>
        <p:nvSpPr>
          <p:cNvPr id="4" name="Slide Number Placeholder 3"/>
          <p:cNvSpPr>
            <a:spLocks noGrp="1"/>
          </p:cNvSpPr>
          <p:nvPr>
            <p:ph type="sldNum" sz="quarter" idx="12"/>
          </p:nvPr>
        </p:nvSpPr>
        <p:spPr/>
        <p:txBody>
          <a:bodyPr/>
          <a:lstStyle/>
          <a:p>
            <a:fld id="{83C23A22-75BA-450B-B90B-5FC4C9F9E5D8}" type="slidenum">
              <a:rPr lang="en-US" altLang="en-US" smtClean="0"/>
              <a:pPr/>
              <a:t>15</a:t>
            </a:fld>
            <a:endParaRPr lang="en-US" altLang="en-US"/>
          </a:p>
        </p:txBody>
      </p:sp>
    </p:spTree>
    <p:extLst>
      <p:ext uri="{BB962C8B-B14F-4D97-AF65-F5344CB8AC3E}">
        <p14:creationId xmlns:p14="http://schemas.microsoft.com/office/powerpoint/2010/main" val="3114055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696200" cy="1143000"/>
          </a:xfrm>
        </p:spPr>
        <p:txBody>
          <a:bodyPr/>
          <a:lstStyle/>
          <a:p>
            <a:r>
              <a:rPr lang="en-US" sz="2400" u="sng" dirty="0"/>
              <a:t>General Approach:</a:t>
            </a:r>
            <a:br>
              <a:rPr lang="en-US" sz="2400" dirty="0"/>
            </a:br>
            <a:r>
              <a:rPr lang="en-US" sz="2400" b="1" dirty="0"/>
              <a:t>Stock price today = present value of </a:t>
            </a:r>
            <a:r>
              <a:rPr lang="en-US" sz="2400" b="1" i="1" dirty="0"/>
              <a:t>all</a:t>
            </a:r>
            <a:r>
              <a:rPr lang="en-US" sz="2400" b="1" dirty="0"/>
              <a:t> (expected) future dividends</a:t>
            </a:r>
            <a:endParaRPr lang="en-US" sz="24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62000" y="1905000"/>
                <a:ext cx="7848600" cy="4038600"/>
              </a:xfrm>
            </p:spPr>
            <p:txBody>
              <a:bodyPr/>
              <a:lstStyle/>
              <a:p>
                <a:pPr marL="0" indent="0">
                  <a:buNone/>
                </a:pPr>
                <a:r>
                  <a:rPr lang="en-US" sz="2000" u="sng" dirty="0"/>
                  <a:t>General case (no relation between dividends from period to period)</a:t>
                </a:r>
                <a:r>
                  <a:rPr lang="en-US" sz="2000" dirty="0"/>
                  <a:t>:</a:t>
                </a:r>
                <a:br>
                  <a:rPr lang="en-US" sz="2000" dirty="0"/>
                </a:br>
                <a:r>
                  <a:rPr lang="en-US" sz="2000" dirty="0"/>
                  <a:t>Price</a:t>
                </a:r>
                <a:r>
                  <a:rPr lang="en-US" sz="2000" baseline="-25000" dirty="0"/>
                  <a:t>0</a:t>
                </a:r>
                <a:r>
                  <a:rPr lang="en-US" sz="2000" dirty="0"/>
                  <a:t> </a:t>
                </a:r>
                <a14:m>
                  <m:oMath xmlns:m="http://schemas.openxmlformats.org/officeDocument/2006/math">
                    <m:r>
                      <a:rPr lang="en-US" sz="2000" b="1" i="1">
                        <a:latin typeface="Cambria Math"/>
                      </a:rPr>
                      <m:t>= </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1</m:t>
                            </m:r>
                          </m:sub>
                        </m:sSub>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𝟏</m:t>
                            </m:r>
                          </m:sup>
                        </m:sSup>
                      </m:den>
                    </m:f>
                    <m:r>
                      <a:rPr lang="en-US" sz="2000" b="1" i="1">
                        <a:latin typeface="Cambria Math"/>
                      </a:rPr>
                      <m:t>+</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2</m:t>
                            </m:r>
                          </m:sub>
                        </m:sSub>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𝟐</m:t>
                            </m:r>
                          </m:sup>
                        </m:sSup>
                      </m:den>
                    </m:f>
                  </m:oMath>
                </a14:m>
                <a:r>
                  <a:rPr lang="en-US" sz="2000" b="1" dirty="0"/>
                  <a:t> </a:t>
                </a:r>
                <a14:m>
                  <m:oMath xmlns:m="http://schemas.openxmlformats.org/officeDocument/2006/math">
                    <m:r>
                      <a:rPr lang="en-US" sz="2000" b="1" i="1">
                        <a:latin typeface="Cambria Math"/>
                      </a:rPr>
                      <m:t>+</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3</m:t>
                            </m:r>
                          </m:sub>
                        </m:sSub>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𝟑</m:t>
                            </m:r>
                          </m:sup>
                        </m:sSup>
                      </m:den>
                    </m:f>
                    <m:r>
                      <a:rPr lang="en-US" sz="2000" b="1" i="1" smtClean="0">
                        <a:latin typeface="Cambria Math"/>
                      </a:rPr>
                      <m:t>+</m:t>
                    </m:r>
                    <m:r>
                      <a:rPr lang="en-US" sz="2000" b="1" i="1">
                        <a:latin typeface="Cambria Math"/>
                      </a:rPr>
                      <m:t>…</m:t>
                    </m:r>
                  </m:oMath>
                </a14:m>
                <a:endParaRPr lang="en-US" sz="2000" b="1" dirty="0"/>
              </a:p>
              <a:p>
                <a:endParaRPr lang="en-US" sz="2000" dirty="0"/>
              </a:p>
              <a:p>
                <a:pPr marL="0" indent="0">
                  <a:buNone/>
                </a:pPr>
                <a:endParaRPr lang="en-US" sz="2000" dirty="0"/>
              </a:p>
              <a:p>
                <a:pPr marL="0" indent="0">
                  <a:buNone/>
                </a:pPr>
                <a:r>
                  <a:rPr lang="en-US" sz="2000" u="sng" dirty="0"/>
                  <a:t>With the </a:t>
                </a:r>
                <a:r>
                  <a:rPr lang="en-US" sz="2000" b="1" u="sng" dirty="0">
                    <a:solidFill>
                      <a:srgbClr val="0070C0"/>
                    </a:solidFill>
                  </a:rPr>
                  <a:t>no growth </a:t>
                </a:r>
                <a:r>
                  <a:rPr lang="en-US" sz="2000" u="sng" dirty="0"/>
                  <a:t>assumption for dividend growth</a:t>
                </a:r>
                <a:r>
                  <a:rPr lang="en-US" sz="2000" dirty="0"/>
                  <a:t>: </a:t>
                </a:r>
                <a:r>
                  <a:rPr lang="en-US" sz="2000" i="1" dirty="0">
                    <a:latin typeface="Cambria Math"/>
                  </a:rPr>
                  <a:t> </a:t>
                </a:r>
              </a:p>
              <a:p>
                <a:pPr marL="0" indent="0">
                  <a:buNone/>
                </a:pPr>
                <a14:m>
                  <m:oMath xmlns:m="http://schemas.openxmlformats.org/officeDocument/2006/math">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0</m:t>
                        </m:r>
                      </m:sub>
                    </m:sSub>
                    <m:r>
                      <a:rPr lang="en-US" sz="2000" i="1">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1</m:t>
                        </m:r>
                      </m:sub>
                    </m:sSub>
                    <m:r>
                      <a:rPr lang="en-US" sz="2000" i="1">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2</m:t>
                        </m:r>
                      </m:sub>
                    </m:sSub>
                  </m:oMath>
                </a14:m>
                <a:r>
                  <a:rPr lang="en-US" sz="2000" dirty="0"/>
                  <a:t>…</a:t>
                </a:r>
              </a:p>
              <a:p>
                <a:pPr marL="0" indent="0">
                  <a:buNone/>
                </a:pPr>
                <a:r>
                  <a:rPr lang="en-US" sz="2000" dirty="0"/>
                  <a:t>Price</a:t>
                </a:r>
                <a:r>
                  <a:rPr lang="en-US" sz="2000" baseline="-25000" dirty="0"/>
                  <a:t>0</a:t>
                </a:r>
                <a:r>
                  <a:rPr lang="en-US" sz="2000" dirty="0"/>
                  <a:t> </a:t>
                </a:r>
                <a14:m>
                  <m:oMath xmlns:m="http://schemas.openxmlformats.org/officeDocument/2006/math">
                    <m:r>
                      <a:rPr lang="en-US" sz="2000" b="1" i="1">
                        <a:latin typeface="Cambria Math"/>
                      </a:rPr>
                      <m:t>= </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0</m:t>
                            </m:r>
                          </m:sub>
                        </m:sSub>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𝟏</m:t>
                            </m:r>
                          </m:sup>
                        </m:sSup>
                      </m:den>
                    </m:f>
                    <m:r>
                      <a:rPr lang="en-US" sz="2000" b="1" i="1">
                        <a:latin typeface="Cambria Math"/>
                      </a:rPr>
                      <m:t>+</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0</m:t>
                            </m:r>
                          </m:sub>
                        </m:sSub>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𝟐</m:t>
                            </m:r>
                          </m:sup>
                        </m:sSup>
                      </m:den>
                    </m:f>
                  </m:oMath>
                </a14:m>
                <a:r>
                  <a:rPr lang="en-US" sz="2000" b="1" dirty="0"/>
                  <a:t> </a:t>
                </a:r>
                <a14:m>
                  <m:oMath xmlns:m="http://schemas.openxmlformats.org/officeDocument/2006/math">
                    <m:r>
                      <a:rPr lang="en-US" sz="2000" b="1" i="1">
                        <a:latin typeface="Cambria Math"/>
                      </a:rPr>
                      <m:t>+</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0</m:t>
                            </m:r>
                          </m:sub>
                        </m:sSub>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𝟑</m:t>
                            </m:r>
                          </m:sup>
                        </m:sSup>
                      </m:den>
                    </m:f>
                    <m:r>
                      <a:rPr lang="en-US" sz="2000" b="1" i="1">
                        <a:latin typeface="Cambria Math"/>
                      </a:rPr>
                      <m:t>+…</m:t>
                    </m:r>
                  </m:oMath>
                </a14:m>
                <a:endParaRPr lang="en-US" sz="2000" b="1" dirty="0"/>
              </a:p>
              <a:p>
                <a:pPr marL="0" indent="0">
                  <a:buNone/>
                </a:pPr>
                <a:r>
                  <a:rPr lang="en-US" sz="2000" dirty="0"/>
                  <a:t>Price</a:t>
                </a:r>
                <a:r>
                  <a:rPr lang="en-US" sz="2000" baseline="-25000" dirty="0"/>
                  <a:t>0</a:t>
                </a:r>
                <a:r>
                  <a:rPr lang="en-US" sz="2000" dirty="0"/>
                  <a:t> </a:t>
                </a:r>
                <a14:m>
                  <m:oMath xmlns:m="http://schemas.openxmlformats.org/officeDocument/2006/math">
                    <m:r>
                      <a:rPr lang="en-US" sz="2000" b="1" i="1">
                        <a:latin typeface="Cambria Math"/>
                      </a:rPr>
                      <m:t>= </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0</m:t>
                            </m:r>
                          </m:sub>
                        </m:sSub>
                      </m:num>
                      <m:den>
                        <m:r>
                          <a:rPr lang="en-US" sz="2000" b="1" i="1" smtClean="0">
                            <a:latin typeface="Cambria Math"/>
                          </a:rPr>
                          <m:t>𝒓</m:t>
                        </m:r>
                      </m:den>
                    </m:f>
                  </m:oMath>
                </a14:m>
                <a:endParaRPr lang="en-US" sz="2000" b="1" dirty="0"/>
              </a:p>
              <a:p>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62000" y="1905000"/>
                <a:ext cx="7848600" cy="4038600"/>
              </a:xfrm>
              <a:blipFill>
                <a:blip r:embed="rId3"/>
                <a:stretch>
                  <a:fillRect l="-776" t="-75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83C23A22-75BA-450B-B90B-5FC4C9F9E5D8}" type="slidenum">
              <a:rPr lang="en-US" altLang="en-US" smtClean="0"/>
              <a:pPr/>
              <a:t>16</a:t>
            </a:fld>
            <a:endParaRPr lang="en-US" altLang="en-US"/>
          </a:p>
        </p:txBody>
      </p:sp>
    </p:spTree>
    <p:extLst>
      <p:ext uri="{BB962C8B-B14F-4D97-AF65-F5344CB8AC3E}">
        <p14:creationId xmlns:p14="http://schemas.microsoft.com/office/powerpoint/2010/main" val="26228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762000" y="533400"/>
                <a:ext cx="7848600" cy="1143000"/>
              </a:xfrm>
            </p:spPr>
            <p:txBody>
              <a:bodyPr/>
              <a:lstStyle/>
              <a:p>
                <a:r>
                  <a:rPr lang="en-US" sz="2400" dirty="0"/>
                  <a:t>Value = </a:t>
                </a:r>
                <a14:m>
                  <m:oMath xmlns:m="http://schemas.openxmlformats.org/officeDocument/2006/math">
                    <m:nary>
                      <m:naryPr>
                        <m:chr m:val="∑"/>
                        <m:subHide m:val="on"/>
                        <m:supHide m:val="on"/>
                        <m:ctrlPr>
                          <a:rPr lang="en-US" sz="2400" i="1">
                            <a:latin typeface="Cambria Math" panose="02040503050406030204" pitchFamily="18" charset="0"/>
                          </a:rPr>
                        </m:ctrlPr>
                      </m:naryPr>
                      <m:sub/>
                      <m:sup/>
                      <m:e>
                        <m:r>
                          <m:rPr>
                            <m:nor/>
                          </m:rPr>
                          <a:rPr lang="en-US" sz="2400">
                            <a:latin typeface="Cambria Math" panose="02040503050406030204" pitchFamily="18" charset="0"/>
                          </a:rPr>
                          <m:t> </m:t>
                        </m:r>
                        <m:r>
                          <m:rPr>
                            <m:nor/>
                          </m:rPr>
                          <a:rPr lang="en-US" sz="2400" dirty="0"/>
                          <m:t>of</m:t>
                        </m:r>
                        <m:r>
                          <m:rPr>
                            <m:nor/>
                          </m:rPr>
                          <a:rPr lang="en-US" sz="2400" dirty="0"/>
                          <m:t> </m:t>
                        </m:r>
                        <m:r>
                          <m:rPr>
                            <m:nor/>
                          </m:rPr>
                          <a:rPr lang="en-US" sz="2400" dirty="0"/>
                          <m:t>PV</m:t>
                        </m:r>
                        <m:r>
                          <m:rPr>
                            <m:nor/>
                          </m:rPr>
                          <a:rPr lang="en-US" sz="2400" dirty="0"/>
                          <m:t> </m:t>
                        </m:r>
                        <m:r>
                          <m:rPr>
                            <m:nor/>
                          </m:rPr>
                          <a:rPr lang="en-US" sz="2400" dirty="0"/>
                          <m:t>of</m:t>
                        </m:r>
                        <m:r>
                          <m:rPr>
                            <m:nor/>
                          </m:rPr>
                          <a:rPr lang="en-US" sz="2400" dirty="0"/>
                          <m:t> </m:t>
                        </m:r>
                        <m:r>
                          <m:rPr>
                            <m:nor/>
                          </m:rPr>
                          <a:rPr lang="en-US" sz="2400" dirty="0"/>
                          <m:t>future</m:t>
                        </m:r>
                        <m:r>
                          <m:rPr>
                            <m:nor/>
                          </m:rPr>
                          <a:rPr lang="en-US" sz="2400" dirty="0"/>
                          <m:t> </m:t>
                        </m:r>
                        <m:r>
                          <m:rPr>
                            <m:nor/>
                          </m:rPr>
                          <a:rPr lang="en-US" sz="2400" dirty="0"/>
                          <m:t>expected</m:t>
                        </m:r>
                        <m:r>
                          <m:rPr>
                            <m:nor/>
                          </m:rPr>
                          <a:rPr lang="en-US" sz="2400" dirty="0"/>
                          <m:t> </m:t>
                        </m:r>
                        <m:r>
                          <m:rPr>
                            <m:nor/>
                          </m:rPr>
                          <a:rPr lang="en-US" sz="2400" dirty="0"/>
                          <m:t>cash</m:t>
                        </m:r>
                        <m:r>
                          <m:rPr>
                            <m:nor/>
                          </m:rPr>
                          <a:rPr lang="en-US" sz="2400" dirty="0"/>
                          <m:t> </m:t>
                        </m:r>
                        <m:r>
                          <m:rPr>
                            <m:nor/>
                          </m:rPr>
                          <a:rPr lang="en-US" sz="2400" dirty="0"/>
                          <m:t>flows</m:t>
                        </m:r>
                      </m:e>
                    </m:nary>
                  </m:oMath>
                </a14:m>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762000" y="533400"/>
                <a:ext cx="7848600" cy="1143000"/>
              </a:xfrm>
              <a:blipFill rotWithShape="0">
                <a:blip r:embed="rId3"/>
                <a:stretch>
                  <a:fillRect l="-1165" b="-7967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sz="2000" u="sng" dirty="0"/>
                  <a:t>With the </a:t>
                </a:r>
                <a:r>
                  <a:rPr lang="en-US" sz="2000" b="1" u="sng" dirty="0">
                    <a:solidFill>
                      <a:srgbClr val="0070C0"/>
                    </a:solidFill>
                  </a:rPr>
                  <a:t>constant growth </a:t>
                </a:r>
                <a:r>
                  <a:rPr lang="en-US" sz="2000" u="sng" dirty="0"/>
                  <a:t>assumption</a:t>
                </a:r>
                <a:r>
                  <a:rPr lang="en-US" sz="2000" dirty="0"/>
                  <a:t>: </a:t>
                </a:r>
                <a:r>
                  <a:rPr lang="en-US" sz="2000" i="1" dirty="0">
                    <a:latin typeface="Cambria Math"/>
                  </a:rPr>
                  <a:t> </a:t>
                </a:r>
              </a:p>
              <a:p>
                <a:pPr marL="0" indent="0">
                  <a:buNone/>
                </a:pPr>
                <a14:m>
                  <m:oMath xmlns:m="http://schemas.openxmlformats.org/officeDocument/2006/math">
                    <m:sSub>
                      <m:sSubPr>
                        <m:ctrlPr>
                          <a:rPr lang="en-US" sz="2000" i="1">
                            <a:latin typeface="Cambria Math" panose="02040503050406030204" pitchFamily="18" charset="0"/>
                          </a:rPr>
                        </m:ctrlPr>
                      </m:sSubPr>
                      <m:e>
                        <m:r>
                          <a:rPr lang="en-US" sz="2000" b="0" i="1" smtClean="0">
                            <a:latin typeface="Cambria Math"/>
                          </a:rPr>
                          <m:t> </m:t>
                        </m:r>
                        <m:r>
                          <a:rPr lang="en-US" sz="2000" i="1">
                            <a:latin typeface="Cambria Math"/>
                          </a:rPr>
                          <m:t>𝐷</m:t>
                        </m:r>
                      </m:e>
                      <m:sub>
                        <m:r>
                          <a:rPr lang="en-US" sz="2000" b="0" i="1" smtClean="0">
                            <a:latin typeface="Cambria Math"/>
                          </a:rPr>
                          <m:t>1</m:t>
                        </m:r>
                      </m:sub>
                    </m:sSub>
                    <m:r>
                      <a:rPr lang="en-US" sz="2000" i="1">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0</m:t>
                        </m:r>
                      </m:sub>
                    </m:sSub>
                    <m:d>
                      <m:dPr>
                        <m:ctrlPr>
                          <a:rPr lang="en-US" sz="2000" i="1" smtClean="0">
                            <a:latin typeface="Cambria Math" panose="02040503050406030204" pitchFamily="18" charset="0"/>
                          </a:rPr>
                        </m:ctrlPr>
                      </m:dPr>
                      <m:e>
                        <m:r>
                          <a:rPr lang="en-US" sz="2000" b="0" i="1" smtClean="0">
                            <a:latin typeface="Cambria Math"/>
                          </a:rPr>
                          <m:t>1+</m:t>
                        </m:r>
                        <m:r>
                          <a:rPr lang="en-US" sz="2000" b="0" i="1" smtClean="0">
                            <a:latin typeface="Cambria Math"/>
                          </a:rPr>
                          <m:t>𝑔</m:t>
                        </m:r>
                      </m:e>
                    </m:d>
                  </m:oMath>
                </a14:m>
                <a:r>
                  <a:rPr lang="en-US" sz="2000" dirty="0"/>
                  <a:t> and</a:t>
                </a:r>
              </a:p>
              <a:p>
                <a:pPr marL="0" indent="0">
                  <a:buNone/>
                </a:pPr>
                <a:r>
                  <a:rPr lang="en-US" sz="2000" dirty="0"/>
                  <a:t> </a:t>
                </a:r>
                <a14:m>
                  <m:oMath xmlns:m="http://schemas.openxmlformats.org/officeDocument/2006/math">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2</m:t>
                        </m:r>
                      </m:sub>
                    </m:sSub>
                    <m:r>
                      <a:rPr lang="en-US" sz="2000" i="1">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1</m:t>
                        </m:r>
                      </m:sub>
                    </m:sSub>
                    <m:d>
                      <m:dPr>
                        <m:ctrlPr>
                          <a:rPr lang="en-US" sz="2000" i="1">
                            <a:latin typeface="Cambria Math" panose="02040503050406030204" pitchFamily="18" charset="0"/>
                          </a:rPr>
                        </m:ctrlPr>
                      </m:dPr>
                      <m:e>
                        <m:r>
                          <a:rPr lang="en-US" sz="2000" i="1">
                            <a:latin typeface="Cambria Math"/>
                          </a:rPr>
                          <m:t>1+</m:t>
                        </m:r>
                        <m:r>
                          <a:rPr lang="en-US" sz="2000" i="1">
                            <a:latin typeface="Cambria Math"/>
                          </a:rPr>
                          <m:t>𝑔</m:t>
                        </m:r>
                      </m:e>
                    </m:d>
                    <m:r>
                      <a:rPr lang="en-US" sz="2000" b="0" i="1" smtClean="0">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0</m:t>
                        </m:r>
                      </m:sub>
                    </m:sSub>
                    <m:d>
                      <m:dPr>
                        <m:ctrlPr>
                          <a:rPr lang="en-US" sz="2000" i="1">
                            <a:latin typeface="Cambria Math" panose="02040503050406030204" pitchFamily="18" charset="0"/>
                          </a:rPr>
                        </m:ctrlPr>
                      </m:dPr>
                      <m:e>
                        <m:r>
                          <a:rPr lang="en-US" sz="2000" i="1">
                            <a:latin typeface="Cambria Math"/>
                          </a:rPr>
                          <m:t>1+</m:t>
                        </m:r>
                        <m:r>
                          <a:rPr lang="en-US" sz="2000" i="1">
                            <a:latin typeface="Cambria Math"/>
                          </a:rPr>
                          <m:t>𝑔</m:t>
                        </m:r>
                      </m:e>
                    </m:d>
                    <m:r>
                      <a:rPr lang="en-US" sz="2000" b="0" i="1" smtClean="0">
                        <a:latin typeface="Cambria Math"/>
                      </a:rPr>
                      <m:t>(1+</m:t>
                    </m:r>
                    <m:r>
                      <a:rPr lang="en-US" sz="2000" b="0" i="1" smtClean="0">
                        <a:latin typeface="Cambria Math"/>
                      </a:rPr>
                      <m:t>𝑔</m:t>
                    </m:r>
                    <m:r>
                      <a:rPr lang="en-US" sz="2000" b="0" i="1" smtClean="0">
                        <a:latin typeface="Cambria Math"/>
                      </a:rPr>
                      <m:t>)</m:t>
                    </m:r>
                  </m:oMath>
                </a14:m>
                <a:endParaRPr lang="en-US" sz="2000" dirty="0"/>
              </a:p>
              <a:p>
                <a:pPr marL="0" indent="0">
                  <a:buNone/>
                </a:pPr>
                <a:endParaRPr lang="en-US" sz="2000" dirty="0"/>
              </a:p>
              <a:p>
                <a:pPr marL="0" indent="0">
                  <a:buNone/>
                </a:pPr>
                <a:endParaRPr lang="en-US" sz="2000" dirty="0"/>
              </a:p>
              <a:p>
                <a:pPr marL="0" indent="0">
                  <a:buNone/>
                </a:pPr>
                <a:r>
                  <a:rPr lang="en-US" sz="2000" dirty="0"/>
                  <a:t>Price</a:t>
                </a:r>
                <a:r>
                  <a:rPr lang="en-US" sz="2000" baseline="-25000" dirty="0"/>
                  <a:t>0</a:t>
                </a:r>
                <a:r>
                  <a:rPr lang="en-US" sz="2000" dirty="0"/>
                  <a:t> </a:t>
                </a:r>
                <a14:m>
                  <m:oMath xmlns:m="http://schemas.openxmlformats.org/officeDocument/2006/math">
                    <m:r>
                      <a:rPr lang="en-US" sz="2000" b="1" i="1">
                        <a:latin typeface="Cambria Math"/>
                      </a:rPr>
                      <m:t>= </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0</m:t>
                            </m:r>
                          </m:sub>
                        </m:sSub>
                        <m:sSup>
                          <m:sSupPr>
                            <m:ctrlPr>
                              <a:rPr lang="en-US" sz="2000" i="1" smtClean="0">
                                <a:latin typeface="Cambria Math" panose="02040503050406030204" pitchFamily="18" charset="0"/>
                              </a:rPr>
                            </m:ctrlPr>
                          </m:sSupPr>
                          <m:e>
                            <m:d>
                              <m:dPr>
                                <m:ctrlPr>
                                  <a:rPr lang="en-US" sz="2000" i="1" smtClean="0">
                                    <a:latin typeface="Cambria Math" panose="02040503050406030204" pitchFamily="18" charset="0"/>
                                  </a:rPr>
                                </m:ctrlPr>
                              </m:dPr>
                              <m:e>
                                <m:r>
                                  <a:rPr lang="en-US" sz="2000" b="0" i="1" smtClean="0">
                                    <a:latin typeface="Cambria Math"/>
                                  </a:rPr>
                                  <m:t>1+</m:t>
                                </m:r>
                                <m:r>
                                  <a:rPr lang="en-US" sz="2000" b="0" i="1" smtClean="0">
                                    <a:latin typeface="Cambria Math"/>
                                  </a:rPr>
                                  <m:t>𝑔</m:t>
                                </m:r>
                              </m:e>
                            </m:d>
                          </m:e>
                          <m:sup>
                            <m:r>
                              <a:rPr lang="en-US" sz="2000" b="0" i="1" smtClean="0">
                                <a:latin typeface="Cambria Math"/>
                              </a:rPr>
                              <m:t>1</m:t>
                            </m:r>
                          </m:sup>
                        </m:sSup>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𝟏</m:t>
                            </m:r>
                          </m:sup>
                        </m:sSup>
                      </m:den>
                    </m:f>
                    <m:r>
                      <a:rPr lang="en-US" sz="2000" b="1" i="1">
                        <a:latin typeface="Cambria Math"/>
                      </a:rPr>
                      <m:t>+</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0</m:t>
                            </m:r>
                          </m:sub>
                        </m:sSub>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a:rPr>
                                  <m:t>1+</m:t>
                                </m:r>
                                <m:r>
                                  <a:rPr lang="en-US" sz="2000" i="1">
                                    <a:latin typeface="Cambria Math"/>
                                  </a:rPr>
                                  <m:t>𝑔</m:t>
                                </m:r>
                              </m:e>
                            </m:d>
                          </m:e>
                          <m:sup>
                            <m:r>
                              <a:rPr lang="en-US" sz="2000" b="0" i="1" smtClean="0">
                                <a:latin typeface="Cambria Math"/>
                              </a:rPr>
                              <m:t>2</m:t>
                            </m:r>
                          </m:sup>
                        </m:sSup>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𝟐</m:t>
                            </m:r>
                          </m:sup>
                        </m:sSup>
                      </m:den>
                    </m:f>
                  </m:oMath>
                </a14:m>
                <a:r>
                  <a:rPr lang="en-US" sz="2000" b="1" dirty="0"/>
                  <a:t> </a:t>
                </a:r>
                <a14:m>
                  <m:oMath xmlns:m="http://schemas.openxmlformats.org/officeDocument/2006/math">
                    <m:r>
                      <a:rPr lang="en-US" sz="2000" b="1" i="1">
                        <a:latin typeface="Cambria Math"/>
                      </a:rPr>
                      <m:t>+</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0</m:t>
                            </m:r>
                          </m:sub>
                        </m:sSub>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a:rPr>
                                  <m:t>1+</m:t>
                                </m:r>
                                <m:r>
                                  <a:rPr lang="en-US" sz="2000" i="1">
                                    <a:latin typeface="Cambria Math"/>
                                  </a:rPr>
                                  <m:t>𝑔</m:t>
                                </m:r>
                              </m:e>
                            </m:d>
                          </m:e>
                          <m:sup>
                            <m:r>
                              <a:rPr lang="en-US" sz="2000" b="0" i="1" smtClean="0">
                                <a:latin typeface="Cambria Math"/>
                              </a:rPr>
                              <m:t>3</m:t>
                            </m:r>
                          </m:sup>
                        </m:sSup>
                      </m:num>
                      <m:den>
                        <m:sSup>
                          <m:sSupPr>
                            <m:ctrlPr>
                              <a:rPr lang="en-US" sz="2000" b="1" i="1">
                                <a:latin typeface="Cambria Math" panose="02040503050406030204" pitchFamily="18" charset="0"/>
                              </a:rPr>
                            </m:ctrlPr>
                          </m:sSupPr>
                          <m:e>
                            <m:r>
                              <a:rPr lang="en-US" sz="2000" b="1" i="1">
                                <a:latin typeface="Cambria Math"/>
                              </a:rPr>
                              <m:t>(</m:t>
                            </m:r>
                            <m:r>
                              <a:rPr lang="en-US" sz="2000" b="1" i="1">
                                <a:latin typeface="Cambria Math"/>
                              </a:rPr>
                              <m:t>𝟏</m:t>
                            </m:r>
                            <m:r>
                              <a:rPr lang="en-US" sz="2000" b="1" i="1">
                                <a:latin typeface="Cambria Math"/>
                              </a:rPr>
                              <m:t>+</m:t>
                            </m:r>
                            <m:r>
                              <a:rPr lang="en-US" sz="2000" b="1" i="1">
                                <a:latin typeface="Cambria Math"/>
                              </a:rPr>
                              <m:t>𝒓</m:t>
                            </m:r>
                            <m:r>
                              <a:rPr lang="en-US" sz="2000" b="1" i="1">
                                <a:latin typeface="Cambria Math"/>
                              </a:rPr>
                              <m:t>)</m:t>
                            </m:r>
                          </m:e>
                          <m:sup>
                            <m:r>
                              <a:rPr lang="en-US" sz="2000" b="1" i="1">
                                <a:latin typeface="Cambria Math"/>
                              </a:rPr>
                              <m:t>𝟑</m:t>
                            </m:r>
                          </m:sup>
                        </m:sSup>
                      </m:den>
                    </m:f>
                    <m:r>
                      <a:rPr lang="en-US" sz="2000" b="1" i="1">
                        <a:latin typeface="Cambria Math"/>
                      </a:rPr>
                      <m:t>+…</m:t>
                    </m:r>
                  </m:oMath>
                </a14:m>
                <a:endParaRPr lang="en-US" sz="2000" b="1" dirty="0"/>
              </a:p>
              <a:p>
                <a:pPr marL="0" indent="0">
                  <a:buNone/>
                </a:pPr>
                <a:r>
                  <a:rPr lang="en-US" sz="2000" dirty="0"/>
                  <a:t>Price</a:t>
                </a:r>
                <a:r>
                  <a:rPr lang="en-US" sz="2000" baseline="-25000" dirty="0"/>
                  <a:t>0</a:t>
                </a:r>
                <a:r>
                  <a:rPr lang="en-US" sz="2000" dirty="0"/>
                  <a:t> </a:t>
                </a:r>
                <a14:m>
                  <m:oMath xmlns:m="http://schemas.openxmlformats.org/officeDocument/2006/math">
                    <m:r>
                      <a:rPr lang="en-US" sz="2000" b="1" i="1">
                        <a:latin typeface="Cambria Math"/>
                      </a:rPr>
                      <m:t>= </m:t>
                    </m:r>
                    <m:f>
                      <m:fPr>
                        <m:ctrlPr>
                          <a:rPr lang="en-US" sz="2000" b="1"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b="0" i="1" smtClean="0">
                                <a:latin typeface="Cambria Math"/>
                              </a:rPr>
                              <m:t>1</m:t>
                            </m:r>
                          </m:sub>
                        </m:sSub>
                      </m:num>
                      <m:den>
                        <m:r>
                          <a:rPr lang="en-US" sz="2000" b="1" i="1" smtClean="0">
                            <a:latin typeface="Cambria Math"/>
                          </a:rPr>
                          <m:t>𝒓</m:t>
                        </m:r>
                        <m:r>
                          <a:rPr lang="en-US" sz="2000" b="1" i="1" smtClean="0">
                            <a:latin typeface="Cambria Math"/>
                          </a:rPr>
                          <m:t>−</m:t>
                        </m:r>
                        <m:r>
                          <a:rPr lang="en-US" sz="2000" b="1" i="1" smtClean="0">
                            <a:latin typeface="Cambria Math"/>
                          </a:rPr>
                          <m:t>𝒈</m:t>
                        </m:r>
                      </m:den>
                    </m:f>
                    <m:r>
                      <a:rPr lang="en-US" sz="2000" b="1" i="1" smtClean="0">
                        <a:latin typeface="Cambria Math"/>
                      </a:rPr>
                      <m:t>=</m:t>
                    </m:r>
                    <m:f>
                      <m:fPr>
                        <m:ctrlPr>
                          <a:rPr lang="en-US" sz="2000" b="1" i="1" smtClean="0">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0</m:t>
                            </m:r>
                          </m:sub>
                        </m:sSub>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a:rPr>
                                  <m:t>1+</m:t>
                                </m:r>
                                <m:r>
                                  <a:rPr lang="en-US" sz="2000" i="1">
                                    <a:latin typeface="Cambria Math"/>
                                  </a:rPr>
                                  <m:t>𝑔</m:t>
                                </m:r>
                              </m:e>
                            </m:d>
                          </m:e>
                          <m:sup>
                            <m:r>
                              <a:rPr lang="en-US" sz="2000" i="1">
                                <a:latin typeface="Cambria Math"/>
                              </a:rPr>
                              <m:t>1</m:t>
                            </m:r>
                          </m:sup>
                        </m:sSup>
                      </m:num>
                      <m:den>
                        <m:r>
                          <a:rPr lang="en-US" sz="2000" b="1" i="1" smtClean="0">
                            <a:latin typeface="Cambria Math"/>
                          </a:rPr>
                          <m:t>𝒓</m:t>
                        </m:r>
                        <m:r>
                          <a:rPr lang="en-US" sz="2000" b="1" i="1" smtClean="0">
                            <a:latin typeface="Cambria Math"/>
                          </a:rPr>
                          <m:t>−</m:t>
                        </m:r>
                        <m:r>
                          <a:rPr lang="en-US" sz="2000" b="1" i="1" smtClean="0">
                            <a:latin typeface="Cambria Math"/>
                          </a:rPr>
                          <m:t>𝒈</m:t>
                        </m:r>
                      </m:den>
                    </m:f>
                  </m:oMath>
                </a14:m>
                <a:endParaRPr lang="en-US" sz="2000" b="1" dirty="0"/>
              </a:p>
              <a:p>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4"/>
                <a:stretch>
                  <a:fillRect l="-792" t="-75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83C23A22-75BA-450B-B90B-5FC4C9F9E5D8}" type="slidenum">
              <a:rPr lang="en-US" altLang="en-US" smtClean="0"/>
              <a:pPr/>
              <a:t>17</a:t>
            </a:fld>
            <a:endParaRPr lang="en-US" altLang="en-US"/>
          </a:p>
        </p:txBody>
      </p:sp>
    </p:spTree>
    <p:extLst>
      <p:ext uri="{BB962C8B-B14F-4D97-AF65-F5344CB8AC3E}">
        <p14:creationId xmlns:p14="http://schemas.microsoft.com/office/powerpoint/2010/main" val="563078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 Placeholder 1">
                <a:extLst>
                  <a:ext uri="{FF2B5EF4-FFF2-40B4-BE49-F238E27FC236}">
                    <a16:creationId xmlns:a16="http://schemas.microsoft.com/office/drawing/2014/main" id="{9FDFF165-0F4E-487C-BB97-8B66DA513CAB}"/>
                  </a:ext>
                </a:extLst>
              </p:cNvPr>
              <p:cNvSpPr>
                <a:spLocks noGrp="1"/>
              </p:cNvSpPr>
              <p:nvPr>
                <p:ph type="body" sz="quarter" idx="14"/>
              </p:nvPr>
            </p:nvSpPr>
            <p:spPr>
              <a:xfrm>
                <a:off x="762000" y="1878209"/>
                <a:ext cx="7885043" cy="3287367"/>
              </a:xfrm>
            </p:spPr>
            <p:txBody>
              <a:bodyPr/>
              <a:lstStyle/>
              <a:p>
                <a:pPr marL="0" indent="0">
                  <a:buNone/>
                </a:pPr>
                <a:r>
                  <a:rPr lang="en-US" dirty="0"/>
                  <a:t>Assume the cost of equity is 20% at a firm.  The next dividend will be paid in one year and will be $5 per share.  Dividends are expected to grow at a rate of 5% per year.  What is the constant growth model estimate of the price of a share of this stock?</a:t>
                </a:r>
              </a:p>
              <a:p>
                <a:pPr marL="0" indent="0">
                  <a:buNone/>
                </a:pPr>
                <a:endParaRPr lang="en-US" dirty="0"/>
              </a:p>
              <a:p>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sz="2100" i="1">
                              <a:latin typeface="Cambria Math" panose="02040503050406030204" pitchFamily="18" charset="0"/>
                            </a:rPr>
                          </m:ctrlPr>
                        </m:sSubPr>
                        <m:e>
                          <m:r>
                            <a:rPr lang="en-US" sz="2100" i="1">
                              <a:latin typeface="Cambria Math" panose="02040503050406030204" pitchFamily="18" charset="0"/>
                            </a:rPr>
                            <m:t>𝑃</m:t>
                          </m:r>
                        </m:e>
                        <m:sub>
                          <m:r>
                            <a:rPr lang="en-US" sz="2100" i="1">
                              <a:latin typeface="Cambria Math" panose="02040503050406030204" pitchFamily="18" charset="0"/>
                            </a:rPr>
                            <m:t>0</m:t>
                          </m:r>
                        </m:sub>
                      </m:sSub>
                      <m:r>
                        <a:rPr lang="en-US" sz="2100" i="1">
                          <a:latin typeface="Cambria Math" panose="02040503050406030204" pitchFamily="18" charset="0"/>
                        </a:rPr>
                        <m:t>=</m:t>
                      </m:r>
                      <m:f>
                        <m:fPr>
                          <m:ctrlPr>
                            <a:rPr lang="en-US" sz="2100" i="1">
                              <a:latin typeface="Cambria Math" panose="02040503050406030204" pitchFamily="18" charset="0"/>
                            </a:rPr>
                          </m:ctrlPr>
                        </m:fPr>
                        <m:num>
                          <m:r>
                            <a:rPr lang="en-US" sz="2100" i="1">
                              <a:latin typeface="Cambria Math" panose="02040503050406030204" pitchFamily="18" charset="0"/>
                            </a:rPr>
                            <m:t>𝐷𝑖</m:t>
                          </m:r>
                          <m:sSub>
                            <m:sSubPr>
                              <m:ctrlPr>
                                <a:rPr lang="en-US" sz="2100" i="1">
                                  <a:latin typeface="Cambria Math" panose="02040503050406030204" pitchFamily="18" charset="0"/>
                                </a:rPr>
                              </m:ctrlPr>
                            </m:sSubPr>
                            <m:e>
                              <m:r>
                                <a:rPr lang="en-US" sz="2100" i="1">
                                  <a:latin typeface="Cambria Math" panose="02040503050406030204" pitchFamily="18" charset="0"/>
                                </a:rPr>
                                <m:t>𝑣</m:t>
                              </m:r>
                            </m:e>
                            <m:sub>
                              <m:r>
                                <a:rPr lang="en-US" sz="2100" i="1">
                                  <a:latin typeface="Cambria Math" panose="02040503050406030204" pitchFamily="18" charset="0"/>
                                </a:rPr>
                                <m:t>1</m:t>
                              </m:r>
                            </m:sub>
                          </m:sSub>
                        </m:num>
                        <m:den>
                          <m:sSub>
                            <m:sSubPr>
                              <m:ctrlPr>
                                <a:rPr lang="en-US" sz="2100" i="1">
                                  <a:latin typeface="Cambria Math" panose="02040503050406030204" pitchFamily="18" charset="0"/>
                                </a:rPr>
                              </m:ctrlPr>
                            </m:sSubPr>
                            <m:e>
                              <m:r>
                                <m:rPr>
                                  <m:sty m:val="p"/>
                                </m:rPr>
                                <a:rPr lang="en-US" sz="2100">
                                  <a:latin typeface="Cambria Math" panose="02040503050406030204" pitchFamily="18" charset="0"/>
                                </a:rPr>
                                <m:t>r</m:t>
                              </m:r>
                            </m:e>
                            <m:sub>
                              <m:r>
                                <a:rPr lang="en-US" sz="2100" b="0" i="1" smtClean="0">
                                  <a:latin typeface="Cambria Math" panose="02040503050406030204" pitchFamily="18" charset="0"/>
                                </a:rPr>
                                <m:t>𝐸</m:t>
                              </m:r>
                            </m:sub>
                          </m:sSub>
                          <m:r>
                            <a:rPr lang="en-US" sz="2100" i="1">
                              <a:latin typeface="Cambria Math" panose="02040503050406030204" pitchFamily="18" charset="0"/>
                            </a:rPr>
                            <m:t>−</m:t>
                          </m:r>
                          <m:r>
                            <a:rPr lang="en-US" sz="2100" i="1">
                              <a:latin typeface="Cambria Math" panose="02040503050406030204" pitchFamily="18" charset="0"/>
                            </a:rPr>
                            <m:t>𝑔</m:t>
                          </m:r>
                        </m:den>
                      </m:f>
                      <m:r>
                        <a:rPr lang="en-US" sz="2100" i="1">
                          <a:latin typeface="Cambria Math" panose="02040503050406030204" pitchFamily="18" charset="0"/>
                        </a:rPr>
                        <m:t>=</m:t>
                      </m:r>
                      <m:f>
                        <m:fPr>
                          <m:ctrlPr>
                            <a:rPr lang="en-US" sz="2100" i="1">
                              <a:latin typeface="Cambria Math" panose="02040503050406030204" pitchFamily="18" charset="0"/>
                            </a:rPr>
                          </m:ctrlPr>
                        </m:fPr>
                        <m:num>
                          <m:r>
                            <a:rPr lang="en-US" sz="2100" i="1">
                              <a:latin typeface="Cambria Math" panose="02040503050406030204" pitchFamily="18" charset="0"/>
                            </a:rPr>
                            <m:t>$5</m:t>
                          </m:r>
                        </m:num>
                        <m:den>
                          <m:r>
                            <a:rPr lang="en-US" sz="2100">
                              <a:latin typeface="Cambria Math" panose="02040503050406030204" pitchFamily="18" charset="0"/>
                            </a:rPr>
                            <m:t>.</m:t>
                          </m:r>
                          <m:r>
                            <a:rPr lang="en-US" sz="2100" i="1">
                              <a:latin typeface="Cambria Math" panose="02040503050406030204" pitchFamily="18" charset="0"/>
                            </a:rPr>
                            <m:t>20−.05</m:t>
                          </m:r>
                        </m:den>
                      </m:f>
                      <m:r>
                        <a:rPr lang="en-US" sz="2100" i="1">
                          <a:latin typeface="Cambria Math" panose="02040503050406030204" pitchFamily="18" charset="0"/>
                        </a:rPr>
                        <m:t>=$33.33</m:t>
                      </m:r>
                    </m:oMath>
                  </m:oMathPara>
                </a14:m>
                <a:endParaRPr lang="en-US" sz="2100" dirty="0"/>
              </a:p>
              <a:p>
                <a:endParaRPr lang="en-US" dirty="0"/>
              </a:p>
            </p:txBody>
          </p:sp>
        </mc:Choice>
        <mc:Fallback xmlns="">
          <p:sp>
            <p:nvSpPr>
              <p:cNvPr id="2" name="Text Placeholder 1">
                <a:extLst>
                  <a:ext uri="{FF2B5EF4-FFF2-40B4-BE49-F238E27FC236}">
                    <a16:creationId xmlns:a16="http://schemas.microsoft.com/office/drawing/2014/main" id="{9FDFF165-0F4E-487C-BB97-8B66DA513CAB}"/>
                  </a:ext>
                </a:extLst>
              </p:cNvPr>
              <p:cNvSpPr>
                <a:spLocks noGrp="1" noRot="1" noChangeAspect="1" noMove="1" noResize="1" noEditPoints="1" noAdjustHandles="1" noChangeArrowheads="1" noChangeShapeType="1" noTextEdit="1"/>
              </p:cNvSpPr>
              <p:nvPr>
                <p:ph type="body" sz="quarter" idx="14"/>
              </p:nvPr>
            </p:nvSpPr>
            <p:spPr>
              <a:xfrm>
                <a:off x="762000" y="1878209"/>
                <a:ext cx="7885043" cy="3287367"/>
              </a:xfrm>
              <a:blipFill>
                <a:blip r:embed="rId2"/>
                <a:stretch>
                  <a:fillRect l="-619" t="-928" r="-1237"/>
                </a:stretch>
              </a:blipFill>
            </p:spPr>
            <p:txBody>
              <a:bodyPr/>
              <a:lstStyle/>
              <a:p>
                <a:r>
                  <a:rPr lang="en-US">
                    <a:noFill/>
                  </a:rPr>
                  <a:t> </a:t>
                </a:r>
              </a:p>
            </p:txBody>
          </p:sp>
        </mc:Fallback>
      </mc:AlternateContent>
      <p:sp>
        <p:nvSpPr>
          <p:cNvPr id="3" name="Text Placeholder 2">
            <a:extLst>
              <a:ext uri="{FF2B5EF4-FFF2-40B4-BE49-F238E27FC236}">
                <a16:creationId xmlns:a16="http://schemas.microsoft.com/office/drawing/2014/main" id="{67D0891B-2E05-4AB1-8F57-03D44E53C5EA}"/>
              </a:ext>
            </a:extLst>
          </p:cNvPr>
          <p:cNvSpPr>
            <a:spLocks noGrp="1"/>
          </p:cNvSpPr>
          <p:nvPr>
            <p:ph type="title" idx="4294967295"/>
          </p:nvPr>
        </p:nvSpPr>
        <p:spPr bwMode="auto">
          <a:xfrm>
            <a:off x="762000" y="971550"/>
            <a:ext cx="8162925" cy="7080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000" b="0" i="0" u="none" strike="noStrike" kern="0" cap="none" spc="0" normalizeH="0" baseline="0" noProof="0" dirty="0">
                <a:ln>
                  <a:noFill/>
                </a:ln>
                <a:solidFill>
                  <a:schemeClr val="tx2"/>
                </a:solidFill>
                <a:effectLst/>
                <a:uLnTx/>
                <a:uFillTx/>
                <a:latin typeface="+mj-lt"/>
                <a:ea typeface="+mj-ea"/>
                <a:cs typeface="+mj-cs"/>
              </a:rPr>
              <a:t>Example 1:  </a:t>
            </a:r>
          </a:p>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000" b="0" i="0" u="none" strike="noStrike" kern="0" cap="none" spc="0" normalizeH="0" baseline="0" noProof="0" dirty="0">
                <a:ln>
                  <a:noFill/>
                </a:ln>
                <a:solidFill>
                  <a:schemeClr val="tx2"/>
                </a:solidFill>
                <a:effectLst/>
                <a:uLnTx/>
                <a:uFillTx/>
                <a:latin typeface="+mj-lt"/>
                <a:ea typeface="+mj-ea"/>
                <a:cs typeface="+mj-cs"/>
              </a:rPr>
              <a:t>Using the constant-growth dividend discount model </a:t>
            </a:r>
          </a:p>
        </p:txBody>
      </p:sp>
      <p:sp>
        <p:nvSpPr>
          <p:cNvPr id="4" name="Slide Number Placeholder 3">
            <a:extLst>
              <a:ext uri="{FF2B5EF4-FFF2-40B4-BE49-F238E27FC236}">
                <a16:creationId xmlns:a16="http://schemas.microsoft.com/office/drawing/2014/main" id="{381479B3-8A41-4880-9588-CEC47484A6B2}"/>
              </a:ext>
            </a:extLst>
          </p:cNvPr>
          <p:cNvSpPr>
            <a:spLocks noGrp="1"/>
          </p:cNvSpPr>
          <p:nvPr>
            <p:ph type="sldNum" sz="quarter" idx="15"/>
          </p:nvPr>
        </p:nvSpPr>
        <p:spPr/>
        <p:txBody>
          <a:bodyPr/>
          <a:lstStyle/>
          <a:p>
            <a:fld id="{BFEE8A3B-91D4-480B-8F57-F565765E4202}" type="slidenum">
              <a:rPr lang="en-US" smtClean="0"/>
              <a:pPr/>
              <a:t>18</a:t>
            </a:fld>
            <a:endParaRPr lang="en-US" dirty="0"/>
          </a:p>
        </p:txBody>
      </p:sp>
    </p:spTree>
    <p:extLst>
      <p:ext uri="{BB962C8B-B14F-4D97-AF65-F5344CB8AC3E}">
        <p14:creationId xmlns:p14="http://schemas.microsoft.com/office/powerpoint/2010/main" val="2469842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0B20C1-5B04-41B6-89FA-C408110A6D54}"/>
              </a:ext>
            </a:extLst>
          </p:cNvPr>
          <p:cNvSpPr>
            <a:spLocks noGrp="1"/>
          </p:cNvSpPr>
          <p:nvPr>
            <p:ph type="body" sz="quarter" idx="14"/>
          </p:nvPr>
        </p:nvSpPr>
        <p:spPr>
          <a:xfrm>
            <a:off x="762001" y="1927408"/>
            <a:ext cx="7696200" cy="3817025"/>
          </a:xfrm>
        </p:spPr>
        <p:txBody>
          <a:bodyPr/>
          <a:lstStyle/>
          <a:p>
            <a:pPr marL="0" indent="0">
              <a:buNone/>
            </a:pPr>
            <a:r>
              <a:rPr lang="en-US" dirty="0"/>
              <a:t>This valuation example assumes (a) the next dividend will be received one full period in the future, (b) the dividends will grow at a fixed rate forever, and (c) the discount rate remain the same forever.</a:t>
            </a:r>
          </a:p>
          <a:p>
            <a:endParaRPr lang="en-US" dirty="0"/>
          </a:p>
          <a:p>
            <a:pPr marL="0" indent="0">
              <a:buNone/>
            </a:pPr>
            <a:endParaRPr lang="en-US" dirty="0"/>
          </a:p>
        </p:txBody>
      </p:sp>
      <p:sp>
        <p:nvSpPr>
          <p:cNvPr id="3" name="Text Placeholder 2">
            <a:extLst>
              <a:ext uri="{FF2B5EF4-FFF2-40B4-BE49-F238E27FC236}">
                <a16:creationId xmlns:a16="http://schemas.microsoft.com/office/drawing/2014/main" id="{724C4822-DC27-40DE-90AA-11C794131A4E}"/>
              </a:ext>
            </a:extLst>
          </p:cNvPr>
          <p:cNvSpPr>
            <a:spLocks noGrp="1"/>
          </p:cNvSpPr>
          <p:nvPr>
            <p:ph type="title" idx="4294967295"/>
          </p:nvPr>
        </p:nvSpPr>
        <p:spPr bwMode="auto">
          <a:xfrm>
            <a:off x="561975" y="1044575"/>
            <a:ext cx="8048625" cy="7842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100" b="1" i="0" u="none" strike="noStrike" kern="0" cap="none" spc="0" normalizeH="0" baseline="0" noProof="0" dirty="0">
                <a:ln>
                  <a:noFill/>
                </a:ln>
                <a:solidFill>
                  <a:schemeClr val="tx2"/>
                </a:solidFill>
                <a:effectLst/>
                <a:uLnTx/>
                <a:uFillTx/>
                <a:latin typeface="+mj-lt"/>
                <a:ea typeface="+mn-ea"/>
                <a:cs typeface="+mn-cs"/>
              </a:rPr>
              <a:t>General comments on the no growth example</a:t>
            </a:r>
            <a:endParaRPr kumimoji="0" lang="en-US" sz="2100" b="0" i="0" u="none" strike="noStrike" kern="0" cap="none" spc="0" normalizeH="0" baseline="0" noProof="0" dirty="0">
              <a:ln>
                <a:noFill/>
              </a:ln>
              <a:solidFill>
                <a:schemeClr val="tx2"/>
              </a:solidFill>
              <a:effectLst/>
              <a:uLnTx/>
              <a:uFillTx/>
              <a:latin typeface="+mj-lt"/>
              <a:ea typeface="+mn-ea"/>
              <a:cs typeface="+mn-cs"/>
            </a:endParaRPr>
          </a:p>
        </p:txBody>
      </p:sp>
      <p:sp>
        <p:nvSpPr>
          <p:cNvPr id="4" name="Slide Number Placeholder 3">
            <a:extLst>
              <a:ext uri="{FF2B5EF4-FFF2-40B4-BE49-F238E27FC236}">
                <a16:creationId xmlns:a16="http://schemas.microsoft.com/office/drawing/2014/main" id="{D5CD17B7-0329-4994-A040-29ED1B3B63C6}"/>
              </a:ext>
            </a:extLst>
          </p:cNvPr>
          <p:cNvSpPr>
            <a:spLocks noGrp="1"/>
          </p:cNvSpPr>
          <p:nvPr>
            <p:ph type="sldNum" sz="quarter" idx="15"/>
          </p:nvPr>
        </p:nvSpPr>
        <p:spPr/>
        <p:txBody>
          <a:bodyPr/>
          <a:lstStyle/>
          <a:p>
            <a:fld id="{BFEE8A3B-91D4-480B-8F57-F565765E4202}" type="slidenum">
              <a:rPr lang="en-US" smtClean="0"/>
              <a:pPr/>
              <a:t>19</a:t>
            </a:fld>
            <a:endParaRPr lang="en-US" dirty="0"/>
          </a:p>
        </p:txBody>
      </p:sp>
    </p:spTree>
    <p:extLst>
      <p:ext uri="{BB962C8B-B14F-4D97-AF65-F5344CB8AC3E}">
        <p14:creationId xmlns:p14="http://schemas.microsoft.com/office/powerpoint/2010/main" val="2639675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230604B-6DFA-414C-AFAF-FB0B6DFB42C2}" type="slidenum">
              <a:rPr lang="en-US"/>
              <a:pPr/>
              <a:t>2</a:t>
            </a:fld>
            <a:endParaRPr lang="en-US"/>
          </a:p>
        </p:txBody>
      </p:sp>
      <p:sp>
        <p:nvSpPr>
          <p:cNvPr id="3074" name="Rectangle 2"/>
          <p:cNvSpPr>
            <a:spLocks noGrp="1" noChangeArrowheads="1"/>
          </p:cNvSpPr>
          <p:nvPr>
            <p:ph type="title"/>
          </p:nvPr>
        </p:nvSpPr>
        <p:spPr/>
        <p:txBody>
          <a:bodyPr/>
          <a:lstStyle/>
          <a:p>
            <a:r>
              <a:rPr lang="en-US" sz="2400" dirty="0"/>
              <a:t>Discussion Topics</a:t>
            </a:r>
          </a:p>
        </p:txBody>
      </p:sp>
      <p:sp>
        <p:nvSpPr>
          <p:cNvPr id="3075" name="Rectangle 3"/>
          <p:cNvSpPr>
            <a:spLocks noGrp="1" noChangeArrowheads="1"/>
          </p:cNvSpPr>
          <p:nvPr>
            <p:ph type="body" idx="1"/>
          </p:nvPr>
        </p:nvSpPr>
        <p:spPr/>
        <p:txBody>
          <a:bodyPr/>
          <a:lstStyle/>
          <a:p>
            <a:pPr>
              <a:lnSpc>
                <a:spcPct val="90000"/>
              </a:lnSpc>
            </a:pPr>
            <a:r>
              <a:rPr lang="en-US" sz="2000" dirty="0"/>
              <a:t>Background information related to equity ownership</a:t>
            </a:r>
          </a:p>
          <a:p>
            <a:pPr>
              <a:lnSpc>
                <a:spcPct val="90000"/>
              </a:lnSpc>
            </a:pPr>
            <a:r>
              <a:rPr lang="en-US" sz="2000" dirty="0"/>
              <a:t>DCF equity valuation models based on a…</a:t>
            </a:r>
          </a:p>
          <a:p>
            <a:pPr lvl="1">
              <a:lnSpc>
                <a:spcPct val="90000"/>
              </a:lnSpc>
            </a:pPr>
            <a:r>
              <a:rPr lang="en-US" sz="2000" dirty="0"/>
              <a:t>Dividend discount model</a:t>
            </a:r>
          </a:p>
          <a:p>
            <a:pPr lvl="1">
              <a:lnSpc>
                <a:spcPct val="90000"/>
              </a:lnSpc>
            </a:pPr>
            <a:r>
              <a:rPr lang="en-US" sz="2000" dirty="0"/>
              <a:t>Free cash flow model</a:t>
            </a:r>
          </a:p>
          <a:p>
            <a:pPr>
              <a:lnSpc>
                <a:spcPct val="90000"/>
              </a:lnSpc>
            </a:pPr>
            <a:r>
              <a:rPr lang="en-US" sz="2000" dirty="0"/>
              <a:t>Review problems</a:t>
            </a:r>
          </a:p>
          <a:p>
            <a:pPr>
              <a:lnSpc>
                <a:spcPct val="90000"/>
              </a:lnSpc>
            </a:pPr>
            <a:r>
              <a:rPr lang="en-US" sz="2000" dirty="0"/>
              <a:t>Terminal growth assumption in DCF models.  </a:t>
            </a:r>
          </a:p>
          <a:p>
            <a:pPr>
              <a:lnSpc>
                <a:spcPct val="90000"/>
              </a:lnSpc>
            </a:pPr>
            <a:r>
              <a:rPr lang="en-US" sz="2000" dirty="0"/>
              <a:t>Discuss the intuition in the P/E ratio.  </a:t>
            </a:r>
          </a:p>
          <a:p>
            <a:pPr marL="590550" indent="-590550">
              <a:lnSpc>
                <a:spcPct val="90000"/>
              </a:lnSpc>
              <a:buFont typeface="Wingdings" pitchFamily="2" charset="2"/>
              <a:buAutoNum type="arabicPeriod"/>
            </a:pPr>
            <a:endParaRPr lang="en-US" sz="2000" dirty="0"/>
          </a:p>
          <a:p>
            <a:pPr marL="590550" indent="-590550">
              <a:lnSpc>
                <a:spcPct val="90000"/>
              </a:lnSpc>
              <a:buFont typeface="Wingdings" pitchFamily="2" charset="2"/>
              <a:buAutoNum type="arabicPeriod"/>
            </a:pPr>
            <a:endParaRPr lang="en-US" sz="2000" dirty="0"/>
          </a:p>
          <a:p>
            <a:pPr marL="590550" indent="-590550">
              <a:lnSpc>
                <a:spcPct val="90000"/>
              </a:lnSpc>
            </a:pP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358D94-C800-4EBF-8FCC-9311EB10D71A}"/>
              </a:ext>
            </a:extLst>
          </p:cNvPr>
          <p:cNvSpPr>
            <a:spLocks noGrp="1"/>
          </p:cNvSpPr>
          <p:nvPr>
            <p:ph type="body" sz="quarter" idx="14"/>
          </p:nvPr>
        </p:nvSpPr>
        <p:spPr>
          <a:xfrm>
            <a:off x="609600" y="1999314"/>
            <a:ext cx="8037443" cy="3745120"/>
          </a:xfrm>
        </p:spPr>
        <p:txBody>
          <a:bodyPr/>
          <a:lstStyle/>
          <a:p>
            <a:pPr marL="0" indent="0">
              <a:buNone/>
            </a:pPr>
            <a:r>
              <a:rPr lang="en-US" dirty="0">
                <a:hlinkClick r:id="rId2"/>
              </a:rPr>
              <a:t>Caterpillar website </a:t>
            </a:r>
            <a:r>
              <a:rPr lang="en-US" dirty="0"/>
              <a:t>-- http://www.cat.com</a:t>
            </a:r>
          </a:p>
          <a:p>
            <a:pPr>
              <a:buFont typeface="Wingdings" pitchFamily="2" charset="2"/>
              <a:buNone/>
            </a:pPr>
            <a:endParaRPr lang="en-US" dirty="0"/>
          </a:p>
          <a:p>
            <a:pPr marL="0" indent="0">
              <a:buNone/>
            </a:pPr>
            <a:r>
              <a:rPr lang="en-US" dirty="0">
                <a:hlinkClick r:id="rId3"/>
              </a:rPr>
              <a:t>Caterpillar dividends </a:t>
            </a:r>
            <a:r>
              <a:rPr lang="en-US" dirty="0"/>
              <a:t>-- http://www.caterpillar.com/investors/stock-information/dividend-history</a:t>
            </a:r>
          </a:p>
          <a:p>
            <a:endParaRPr lang="en-US" dirty="0"/>
          </a:p>
          <a:p>
            <a:endParaRPr lang="en-US" dirty="0"/>
          </a:p>
          <a:p>
            <a:pPr marL="0" indent="0">
              <a:buNone/>
            </a:pPr>
            <a:r>
              <a:rPr lang="en-US" dirty="0"/>
              <a:t>How much would you pay for this cash stream of dividends?  How would you decide?</a:t>
            </a:r>
          </a:p>
          <a:p>
            <a:endParaRPr lang="en-US" dirty="0"/>
          </a:p>
        </p:txBody>
      </p:sp>
      <p:sp>
        <p:nvSpPr>
          <p:cNvPr id="3" name="Text Placeholder 2">
            <a:extLst>
              <a:ext uri="{FF2B5EF4-FFF2-40B4-BE49-F238E27FC236}">
                <a16:creationId xmlns:a16="http://schemas.microsoft.com/office/drawing/2014/main" id="{6EB968FA-39C5-4CEA-961C-2990A385D6CB}"/>
              </a:ext>
            </a:extLst>
          </p:cNvPr>
          <p:cNvSpPr>
            <a:spLocks noGrp="1"/>
          </p:cNvSpPr>
          <p:nvPr>
            <p:ph type="title" idx="4294967295"/>
          </p:nvPr>
        </p:nvSpPr>
        <p:spPr bwMode="auto">
          <a:xfrm>
            <a:off x="609600" y="990600"/>
            <a:ext cx="7947025" cy="830997"/>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n-ea"/>
                <a:cs typeface="+mn-cs"/>
              </a:rPr>
              <a:t>Example 2: Caterpillar </a:t>
            </a:r>
          </a:p>
        </p:txBody>
      </p:sp>
      <p:sp>
        <p:nvSpPr>
          <p:cNvPr id="4" name="Slide Number Placeholder 3">
            <a:extLst>
              <a:ext uri="{FF2B5EF4-FFF2-40B4-BE49-F238E27FC236}">
                <a16:creationId xmlns:a16="http://schemas.microsoft.com/office/drawing/2014/main" id="{2338D323-DB81-4F3E-8FF3-EE4DEE39CF82}"/>
              </a:ext>
            </a:extLst>
          </p:cNvPr>
          <p:cNvSpPr>
            <a:spLocks noGrp="1"/>
          </p:cNvSpPr>
          <p:nvPr>
            <p:ph type="sldNum" sz="quarter" idx="15"/>
          </p:nvPr>
        </p:nvSpPr>
        <p:spPr/>
        <p:txBody>
          <a:bodyPr/>
          <a:lstStyle/>
          <a:p>
            <a:fld id="{BFEE8A3B-91D4-480B-8F57-F565765E4202}" type="slidenum">
              <a:rPr lang="en-US" smtClean="0"/>
              <a:pPr/>
              <a:t>20</a:t>
            </a:fld>
            <a:endParaRPr lang="en-US" dirty="0"/>
          </a:p>
        </p:txBody>
      </p:sp>
      <p:pic>
        <p:nvPicPr>
          <p:cNvPr id="5" name="Picture 4" descr="Cat_logo">
            <a:extLst>
              <a:ext uri="{FF2B5EF4-FFF2-40B4-BE49-F238E27FC236}">
                <a16:creationId xmlns:a16="http://schemas.microsoft.com/office/drawing/2014/main" id="{8428679F-6C79-42AD-8B9B-C7643B22F5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8117" y="1214484"/>
            <a:ext cx="2828925"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21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 Placeholder 1">
                <a:extLst>
                  <a:ext uri="{FF2B5EF4-FFF2-40B4-BE49-F238E27FC236}">
                    <a16:creationId xmlns:a16="http://schemas.microsoft.com/office/drawing/2014/main" id="{9C47C37C-DCA8-4B5A-8D16-A60CAAF42340}"/>
                  </a:ext>
                </a:extLst>
              </p:cNvPr>
              <p:cNvSpPr>
                <a:spLocks noGrp="1"/>
              </p:cNvSpPr>
              <p:nvPr>
                <p:ph type="body" sz="quarter" idx="14"/>
              </p:nvPr>
            </p:nvSpPr>
            <p:spPr>
              <a:xfrm>
                <a:off x="4267200" y="1752600"/>
                <a:ext cx="4379843" cy="3999254"/>
              </a:xfrm>
            </p:spPr>
            <p:txBody>
              <a:bodyPr/>
              <a:lstStyle/>
              <a:p>
                <a:pPr marL="0" indent="0">
                  <a:spcBef>
                    <a:spcPct val="50000"/>
                  </a:spcBef>
                  <a:buNone/>
                </a:pPr>
                <a:r>
                  <a:rPr lang="en-US" b="1" u="sng" dirty="0"/>
                  <a:t>Assumptions:</a:t>
                </a:r>
              </a:p>
              <a:p>
                <a:pPr marL="214313" indent="-214313">
                  <a:spcBef>
                    <a:spcPts val="0"/>
                  </a:spcBef>
                  <a:buFont typeface="Arial" panose="020B0604020202020204" pitchFamily="34" charset="0"/>
                  <a:buChar char="•"/>
                </a:pPr>
                <a:r>
                  <a:rPr lang="en-US" dirty="0"/>
                  <a:t>Dividends will grow at 6.75% constantly forever (10-year average =8.5%)</a:t>
                </a:r>
              </a:p>
              <a:p>
                <a:pPr marL="214313" indent="-214313">
                  <a:spcBef>
                    <a:spcPts val="0"/>
                  </a:spcBef>
                  <a:buFont typeface="Arial" panose="020B0604020202020204" pitchFamily="34" charset="0"/>
                  <a:buChar char="•"/>
                </a:pPr>
                <a:r>
                  <a:rPr lang="en-US" dirty="0"/>
                  <a:t>Caterpillar’s beta is 1.09, the risk-free rate is 3%, and the market risk premium is 5.5%.  This means the cost of equity is 8.99%</a:t>
                </a:r>
                <a:endParaRPr lang="en-US" dirty="0">
                  <a:sym typeface="Wingdings" panose="05000000000000000000" pitchFamily="2" charset="2"/>
                </a:endParaRPr>
              </a:p>
              <a:p>
                <a:pPr>
                  <a:spcBef>
                    <a:spcPct val="50000"/>
                  </a:spcBef>
                </a:pPr>
                <a:endParaRPr lang="en-US" dirty="0">
                  <a:sym typeface="Wingdings" panose="05000000000000000000" pitchFamily="2" charset="2"/>
                </a:endParaRPr>
              </a:p>
              <a:p>
                <a:pPr marL="0" indent="0">
                  <a:spcBef>
                    <a:spcPct val="50000"/>
                  </a:spcBef>
                  <a:buNone/>
                </a:pPr>
                <a14:m>
                  <m:oMathPara xmlns:m="http://schemas.openxmlformats.org/officeDocument/2006/math">
                    <m:oMathParaPr>
                      <m:jc m:val="centerGroup"/>
                    </m:oMathParaPr>
                    <m:oMath xmlns:m="http://schemas.openxmlformats.org/officeDocument/2006/math">
                      <m:r>
                        <a:rPr lang="en-US" sz="2100" i="1">
                          <a:latin typeface="Cambria Math" panose="02040503050406030204" pitchFamily="18" charset="0"/>
                        </a:rPr>
                        <m:t>𝑃𝑟𝑖𝑐𝑒</m:t>
                      </m:r>
                      <m:r>
                        <a:rPr lang="en-US" sz="2100" i="1">
                          <a:latin typeface="Cambria Math" panose="02040503050406030204" pitchFamily="18" charset="0"/>
                        </a:rPr>
                        <m:t>= </m:t>
                      </m:r>
                      <m:f>
                        <m:fPr>
                          <m:ctrlPr>
                            <a:rPr lang="en-US" sz="2100" i="1">
                              <a:latin typeface="Cambria Math" panose="02040503050406030204" pitchFamily="18" charset="0"/>
                            </a:rPr>
                          </m:ctrlPr>
                        </m:fPr>
                        <m:num>
                          <m:sSub>
                            <m:sSubPr>
                              <m:ctrlPr>
                                <a:rPr lang="en-US" sz="2100" i="1">
                                  <a:latin typeface="Cambria Math" panose="02040503050406030204" pitchFamily="18" charset="0"/>
                                </a:rPr>
                              </m:ctrlPr>
                            </m:sSubPr>
                            <m:e>
                              <m:r>
                                <a:rPr lang="en-US" sz="2100" i="1">
                                  <a:latin typeface="Cambria Math" panose="02040503050406030204" pitchFamily="18" charset="0"/>
                                </a:rPr>
                                <m:t>𝐶𝐹</m:t>
                              </m:r>
                            </m:e>
                            <m:sub>
                              <m:r>
                                <a:rPr lang="en-US" sz="2100" i="1">
                                  <a:latin typeface="Cambria Math" panose="02040503050406030204" pitchFamily="18" charset="0"/>
                                </a:rPr>
                                <m:t>0</m:t>
                              </m:r>
                            </m:sub>
                          </m:sSub>
                          <m:d>
                            <m:dPr>
                              <m:ctrlPr>
                                <a:rPr lang="en-US" sz="2100" i="1">
                                  <a:latin typeface="Cambria Math" panose="02040503050406030204" pitchFamily="18" charset="0"/>
                                </a:rPr>
                              </m:ctrlPr>
                            </m:dPr>
                            <m:e>
                              <m:r>
                                <a:rPr lang="en-US" sz="2100" i="1">
                                  <a:latin typeface="Cambria Math" panose="02040503050406030204" pitchFamily="18" charset="0"/>
                                </a:rPr>
                                <m:t>1+</m:t>
                              </m:r>
                              <m:r>
                                <a:rPr lang="en-US" sz="2100" i="1">
                                  <a:latin typeface="Cambria Math" panose="02040503050406030204" pitchFamily="18" charset="0"/>
                                </a:rPr>
                                <m:t>𝑔</m:t>
                              </m:r>
                            </m:e>
                          </m:d>
                        </m:num>
                        <m:den>
                          <m:r>
                            <a:rPr lang="en-US" sz="2100" i="1">
                              <a:latin typeface="Cambria Math" panose="02040503050406030204" pitchFamily="18" charset="0"/>
                            </a:rPr>
                            <m:t>𝑟</m:t>
                          </m:r>
                          <m:r>
                            <a:rPr lang="en-US" sz="2100" i="1">
                              <a:latin typeface="Cambria Math" panose="02040503050406030204" pitchFamily="18" charset="0"/>
                            </a:rPr>
                            <m:t>−</m:t>
                          </m:r>
                          <m:r>
                            <a:rPr lang="en-US" sz="2100" i="1">
                              <a:latin typeface="Cambria Math" panose="02040503050406030204" pitchFamily="18" charset="0"/>
                            </a:rPr>
                            <m:t>𝑔</m:t>
                          </m:r>
                        </m:den>
                      </m:f>
                      <m:r>
                        <a:rPr lang="en-US" sz="2100" i="1">
                          <a:latin typeface="Cambria Math" panose="02040503050406030204" pitchFamily="18" charset="0"/>
                        </a:rPr>
                        <m:t>=</m:t>
                      </m:r>
                      <m:f>
                        <m:fPr>
                          <m:ctrlPr>
                            <a:rPr lang="en-US" sz="2100" i="1">
                              <a:latin typeface="Cambria Math" panose="02040503050406030204" pitchFamily="18" charset="0"/>
                            </a:rPr>
                          </m:ctrlPr>
                        </m:fPr>
                        <m:num>
                          <m:sSub>
                            <m:sSubPr>
                              <m:ctrlPr>
                                <a:rPr lang="en-US" sz="2100" i="1">
                                  <a:latin typeface="Cambria Math" panose="02040503050406030204" pitchFamily="18" charset="0"/>
                                </a:rPr>
                              </m:ctrlPr>
                            </m:sSubPr>
                            <m:e>
                              <m:r>
                                <a:rPr lang="en-US" sz="2100" i="1">
                                  <a:latin typeface="Cambria Math" panose="02040503050406030204" pitchFamily="18" charset="0"/>
                                </a:rPr>
                                <m:t>𝐶𝐹</m:t>
                              </m:r>
                            </m:e>
                            <m:sub>
                              <m:r>
                                <a:rPr lang="en-US" sz="2100" i="1">
                                  <a:latin typeface="Cambria Math" panose="02040503050406030204" pitchFamily="18" charset="0"/>
                                </a:rPr>
                                <m:t>1</m:t>
                              </m:r>
                            </m:sub>
                          </m:sSub>
                        </m:num>
                        <m:den>
                          <m:r>
                            <a:rPr lang="en-US" sz="2100" i="1">
                              <a:latin typeface="Cambria Math" panose="02040503050406030204" pitchFamily="18" charset="0"/>
                            </a:rPr>
                            <m:t>𝑟</m:t>
                          </m:r>
                          <m:r>
                            <a:rPr lang="en-US" sz="2100" i="1">
                              <a:latin typeface="Cambria Math" panose="02040503050406030204" pitchFamily="18" charset="0"/>
                            </a:rPr>
                            <m:t>−</m:t>
                          </m:r>
                          <m:r>
                            <a:rPr lang="en-US" sz="2100" i="1">
                              <a:latin typeface="Cambria Math" panose="02040503050406030204" pitchFamily="18" charset="0"/>
                            </a:rPr>
                            <m:t>𝑔</m:t>
                          </m:r>
                        </m:den>
                      </m:f>
                      <m:r>
                        <a:rPr lang="en-US" sz="2100" i="1">
                          <a:latin typeface="Cambria Math" panose="02040503050406030204" pitchFamily="18" charset="0"/>
                        </a:rPr>
                        <m:t>    </m:t>
                      </m:r>
                    </m:oMath>
                  </m:oMathPara>
                </a14:m>
                <a:endParaRPr lang="en-US" b="0" i="1" dirty="0">
                  <a:latin typeface="Cambria Math" panose="02040503050406030204" pitchFamily="18" charset="0"/>
                </a:endParaRPr>
              </a:p>
              <a:p>
                <a:pPr marL="0" indent="0">
                  <a:spcBef>
                    <a:spcPct val="50000"/>
                  </a:spcBef>
                  <a:buNone/>
                </a:pPr>
                <a14:m>
                  <m:oMath xmlns:m="http://schemas.openxmlformats.org/officeDocument/2006/math">
                    <m:r>
                      <a:rPr lang="en-US" sz="2400" i="1">
                        <a:latin typeface="Cambria Math" panose="02040503050406030204" pitchFamily="18" charset="0"/>
                      </a:rPr>
                      <m:t>   </m:t>
                    </m:r>
                    <m:r>
                      <a:rPr lang="en-US" sz="2400" i="1">
                        <a:latin typeface="Cambria Math" panose="02040503050406030204" pitchFamily="18" charset="0"/>
                      </a:rPr>
                      <m:t>𝑃𝑟𝑖𝑐𝑒</m:t>
                    </m:r>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i="1">
                            <a:latin typeface="Cambria Math" panose="02040503050406030204" pitchFamily="18" charset="0"/>
                          </a:rPr>
                          <m:t>$</m:t>
                        </m:r>
                        <m:r>
                          <a:rPr lang="en-US" sz="2400" b="0" i="1" smtClean="0">
                            <a:latin typeface="Cambria Math" panose="02040503050406030204" pitchFamily="18" charset="0"/>
                          </a:rPr>
                          <m:t>4.93</m:t>
                        </m:r>
                      </m:num>
                      <m:den>
                        <m:r>
                          <a:rPr lang="en-US" sz="2400" i="1">
                            <a:latin typeface="Cambria Math" panose="02040503050406030204" pitchFamily="18" charset="0"/>
                          </a:rPr>
                          <m:t>.</m:t>
                        </m:r>
                        <m:r>
                          <a:rPr lang="en-US" sz="2400" b="0" i="1" smtClean="0">
                            <a:latin typeface="Cambria Math" panose="02040503050406030204" pitchFamily="18" charset="0"/>
                          </a:rPr>
                          <m:t>0899</m:t>
                        </m:r>
                        <m:r>
                          <a:rPr lang="en-US" sz="2400" i="1">
                            <a:latin typeface="Cambria Math" panose="02040503050406030204" pitchFamily="18" charset="0"/>
                          </a:rPr>
                          <m:t> − .0</m:t>
                        </m:r>
                        <m:r>
                          <a:rPr lang="en-US" sz="2400" b="0" i="1" smtClean="0">
                            <a:latin typeface="Cambria Math" panose="02040503050406030204" pitchFamily="18" charset="0"/>
                          </a:rPr>
                          <m:t>675</m:t>
                        </m:r>
                      </m:den>
                    </m:f>
                    <m:r>
                      <a:rPr lang="en-US" sz="2400" i="1">
                        <a:latin typeface="Cambria Math" panose="02040503050406030204" pitchFamily="18" charset="0"/>
                      </a:rPr>
                      <m:t>=$</m:t>
                    </m:r>
                  </m:oMath>
                </a14:m>
                <a:r>
                  <a:rPr lang="en-US" b="0" dirty="0"/>
                  <a:t>219.68</a:t>
                </a:r>
              </a:p>
              <a:p>
                <a:endParaRPr lang="en-US" dirty="0"/>
              </a:p>
            </p:txBody>
          </p:sp>
        </mc:Choice>
        <mc:Fallback xmlns="">
          <p:sp>
            <p:nvSpPr>
              <p:cNvPr id="2" name="Text Placeholder 1">
                <a:extLst>
                  <a:ext uri="{FF2B5EF4-FFF2-40B4-BE49-F238E27FC236}">
                    <a16:creationId xmlns:a16="http://schemas.microsoft.com/office/drawing/2014/main" id="{9C47C37C-DCA8-4B5A-8D16-A60CAAF42340}"/>
                  </a:ext>
                </a:extLst>
              </p:cNvPr>
              <p:cNvSpPr>
                <a:spLocks noGrp="1" noRot="1" noChangeAspect="1" noMove="1" noResize="1" noEditPoints="1" noAdjustHandles="1" noChangeArrowheads="1" noChangeShapeType="1" noTextEdit="1"/>
              </p:cNvSpPr>
              <p:nvPr>
                <p:ph type="body" sz="quarter" idx="14"/>
              </p:nvPr>
            </p:nvSpPr>
            <p:spPr>
              <a:xfrm>
                <a:off x="4267200" y="1752600"/>
                <a:ext cx="4379843" cy="3999254"/>
              </a:xfrm>
              <a:blipFill>
                <a:blip r:embed="rId2"/>
                <a:stretch>
                  <a:fillRect l="-1114" t="-915" r="-1532" b="-4573"/>
                </a:stretch>
              </a:blipFill>
            </p:spPr>
            <p:txBody>
              <a:bodyPr/>
              <a:lstStyle/>
              <a:p>
                <a:r>
                  <a:rPr lang="en-US">
                    <a:noFill/>
                  </a:rPr>
                  <a:t> </a:t>
                </a:r>
              </a:p>
            </p:txBody>
          </p:sp>
        </mc:Fallback>
      </mc:AlternateContent>
      <p:sp>
        <p:nvSpPr>
          <p:cNvPr id="3" name="Text Placeholder 2">
            <a:extLst>
              <a:ext uri="{FF2B5EF4-FFF2-40B4-BE49-F238E27FC236}">
                <a16:creationId xmlns:a16="http://schemas.microsoft.com/office/drawing/2014/main" id="{4025C9CE-DDF8-450D-BA84-26F5E8C19143}"/>
              </a:ext>
            </a:extLst>
          </p:cNvPr>
          <p:cNvSpPr>
            <a:spLocks noGrp="1"/>
          </p:cNvSpPr>
          <p:nvPr>
            <p:ph type="title" idx="4294967295"/>
          </p:nvPr>
        </p:nvSpPr>
        <p:spPr bwMode="auto">
          <a:xfrm>
            <a:off x="511175" y="457200"/>
            <a:ext cx="8162925" cy="14319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100" b="1" i="0" u="none" strike="noStrike" kern="0" cap="none" spc="0" normalizeH="0" baseline="0" noProof="0" dirty="0">
                <a:ln>
                  <a:noFill/>
                </a:ln>
                <a:solidFill>
                  <a:schemeClr val="tx2"/>
                </a:solidFill>
                <a:effectLst/>
                <a:uLnTx/>
                <a:uFillTx/>
                <a:latin typeface="+mj-lt"/>
                <a:ea typeface="+mn-ea"/>
                <a:cs typeface="+mn-cs"/>
              </a:rPr>
              <a:t>Example valuation using Caterpillar dividends and a constant growth model.  Assume today is Jan 1, 2023.</a:t>
            </a:r>
          </a:p>
        </p:txBody>
      </p:sp>
      <p:sp>
        <p:nvSpPr>
          <p:cNvPr id="4" name="Slide Number Placeholder 3">
            <a:extLst>
              <a:ext uri="{FF2B5EF4-FFF2-40B4-BE49-F238E27FC236}">
                <a16:creationId xmlns:a16="http://schemas.microsoft.com/office/drawing/2014/main" id="{C35635FA-F826-4FE6-97AA-1098FC1B63E9}"/>
              </a:ext>
            </a:extLst>
          </p:cNvPr>
          <p:cNvSpPr>
            <a:spLocks noGrp="1"/>
          </p:cNvSpPr>
          <p:nvPr>
            <p:ph type="sldNum" sz="quarter" idx="15"/>
          </p:nvPr>
        </p:nvSpPr>
        <p:spPr/>
        <p:txBody>
          <a:bodyPr/>
          <a:lstStyle/>
          <a:p>
            <a:fld id="{BFEE8A3B-91D4-480B-8F57-F565765E4202}" type="slidenum">
              <a:rPr lang="en-US" smtClean="0"/>
              <a:pPr/>
              <a:t>21</a:t>
            </a:fld>
            <a:endParaRPr lang="en-US" dirty="0"/>
          </a:p>
        </p:txBody>
      </p:sp>
      <p:graphicFrame>
        <p:nvGraphicFramePr>
          <p:cNvPr id="6" name="Table 5">
            <a:extLst>
              <a:ext uri="{FF2B5EF4-FFF2-40B4-BE49-F238E27FC236}">
                <a16:creationId xmlns:a16="http://schemas.microsoft.com/office/drawing/2014/main" id="{E2644D7B-25CF-49AB-ABFF-3EE90F38764F}"/>
              </a:ext>
            </a:extLst>
          </p:cNvPr>
          <p:cNvGraphicFramePr>
            <a:graphicFrameLocks noGrp="1"/>
          </p:cNvGraphicFramePr>
          <p:nvPr>
            <p:extLst>
              <p:ext uri="{D42A27DB-BD31-4B8C-83A1-F6EECF244321}">
                <p14:modId xmlns:p14="http://schemas.microsoft.com/office/powerpoint/2010/main" val="305160865"/>
              </p:ext>
            </p:extLst>
          </p:nvPr>
        </p:nvGraphicFramePr>
        <p:xfrm>
          <a:off x="838201" y="1833622"/>
          <a:ext cx="3429000" cy="4332930"/>
        </p:xfrm>
        <a:graphic>
          <a:graphicData uri="http://schemas.openxmlformats.org/drawingml/2006/table">
            <a:tbl>
              <a:tblPr firstRow="1">
                <a:tableStyleId>{5C22544A-7EE6-4342-B048-85BDC9FD1C3A}</a:tableStyleId>
              </a:tblPr>
              <a:tblGrid>
                <a:gridCol w="814812">
                  <a:extLst>
                    <a:ext uri="{9D8B030D-6E8A-4147-A177-3AD203B41FA5}">
                      <a16:colId xmlns:a16="http://schemas.microsoft.com/office/drawing/2014/main" val="3856557435"/>
                    </a:ext>
                  </a:extLst>
                </a:gridCol>
                <a:gridCol w="1307094">
                  <a:extLst>
                    <a:ext uri="{9D8B030D-6E8A-4147-A177-3AD203B41FA5}">
                      <a16:colId xmlns:a16="http://schemas.microsoft.com/office/drawing/2014/main" val="450789373"/>
                    </a:ext>
                  </a:extLst>
                </a:gridCol>
                <a:gridCol w="1307094">
                  <a:extLst>
                    <a:ext uri="{9D8B030D-6E8A-4147-A177-3AD203B41FA5}">
                      <a16:colId xmlns:a16="http://schemas.microsoft.com/office/drawing/2014/main" val="602726451"/>
                    </a:ext>
                  </a:extLst>
                </a:gridCol>
              </a:tblGrid>
              <a:tr h="291087">
                <a:tc rowSpan="2">
                  <a:txBody>
                    <a:bodyPr/>
                    <a:lstStyle/>
                    <a:p>
                      <a:pPr algn="ctr" rtl="0" fontAlgn="b"/>
                      <a:r>
                        <a:rPr lang="en-US" sz="2000" b="1" u="none" strike="noStrike" dirty="0">
                          <a:solidFill>
                            <a:schemeClr val="tx1"/>
                          </a:solidFill>
                          <a:effectLst/>
                        </a:rPr>
                        <a:t>Year</a:t>
                      </a:r>
                      <a:endParaRPr lang="en-US" sz="2000" b="1" i="0" u="none" strike="noStrike" dirty="0">
                        <a:solidFill>
                          <a:schemeClr val="tx1"/>
                        </a:solidFill>
                        <a:effectLst/>
                        <a:latin typeface="Arial" panose="020B0604020202020204" pitchFamily="34" charset="0"/>
                      </a:endParaRPr>
                    </a:p>
                  </a:txBody>
                  <a:tcPr marL="4695" marR="4695" marT="4695" marB="0" anchor="b">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rtl="0" fontAlgn="b"/>
                      <a:r>
                        <a:rPr lang="en-US" sz="2000" b="1" u="none" strike="noStrike" dirty="0">
                          <a:solidFill>
                            <a:schemeClr val="tx1"/>
                          </a:solidFill>
                          <a:effectLst/>
                        </a:rPr>
                        <a:t>Annual</a:t>
                      </a:r>
                      <a:endParaRPr lang="en-US" sz="2000" b="1" i="0" u="none" strike="noStrike" dirty="0">
                        <a:solidFill>
                          <a:schemeClr val="tx1"/>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b="1" u="none" strike="noStrike" dirty="0">
                          <a:solidFill>
                            <a:schemeClr val="tx1"/>
                          </a:solidFill>
                          <a:effectLst/>
                        </a:rPr>
                        <a:t>Dividend</a:t>
                      </a:r>
                      <a:endParaRPr lang="en-US" sz="2000" b="1" i="0" u="none" strike="noStrike" dirty="0">
                        <a:solidFill>
                          <a:schemeClr val="tx1"/>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2933702857"/>
                  </a:ext>
                </a:extLst>
              </a:tr>
              <a:tr h="295782">
                <a:tc vMerge="1">
                  <a:txBody>
                    <a:bodyPr/>
                    <a:lstStyle/>
                    <a:p>
                      <a:endParaRPr lang="en-US"/>
                    </a:p>
                  </a:txBody>
                  <a:tcPr/>
                </a:tc>
                <a:tc>
                  <a:txBody>
                    <a:bodyPr/>
                    <a:lstStyle/>
                    <a:p>
                      <a:pPr algn="ctr" rtl="0" fontAlgn="b"/>
                      <a:r>
                        <a:rPr lang="en-US" sz="2000" b="1" u="none" strike="noStrike" dirty="0">
                          <a:solidFill>
                            <a:schemeClr val="tx1"/>
                          </a:solidFill>
                          <a:effectLst/>
                        </a:rPr>
                        <a:t>Dividend</a:t>
                      </a:r>
                      <a:endParaRPr lang="en-US" sz="2000" b="1" i="0" u="none" strike="noStrike" dirty="0">
                        <a:solidFill>
                          <a:schemeClr val="tx1"/>
                        </a:solidFill>
                        <a:effectLst/>
                        <a:latin typeface="Arial" panose="020B0604020202020204" pitchFamily="34" charset="0"/>
                      </a:endParaRPr>
                    </a:p>
                  </a:txBody>
                  <a:tcPr marL="4695" marR="4695" marT="4695" marB="0" anchor="b">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rtl="0" fontAlgn="b"/>
                      <a:r>
                        <a:rPr lang="en-US" sz="2000" b="1" u="none" strike="noStrike" dirty="0">
                          <a:effectLst/>
                        </a:rPr>
                        <a:t>growth</a:t>
                      </a:r>
                      <a:endParaRPr lang="en-US" sz="2000" b="1" i="0" u="none" strike="noStrike" dirty="0">
                        <a:solidFill>
                          <a:srgbClr val="000000"/>
                        </a:solidFill>
                        <a:effectLst/>
                        <a:latin typeface="Arial" panose="020B0604020202020204" pitchFamily="34" charset="0"/>
                      </a:endParaRPr>
                    </a:p>
                  </a:txBody>
                  <a:tcPr marL="4695" marR="4695" marT="4695" marB="0" anchor="b">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377231354"/>
                  </a:ext>
                </a:extLst>
              </a:tr>
              <a:tr h="275124">
                <a:tc>
                  <a:txBody>
                    <a:bodyPr/>
                    <a:lstStyle/>
                    <a:p>
                      <a:pPr algn="ctr" rtl="0" fontAlgn="b"/>
                      <a:r>
                        <a:rPr lang="en-US" sz="2000" b="0" i="0" u="none" strike="noStrike" dirty="0">
                          <a:solidFill>
                            <a:srgbClr val="000000"/>
                          </a:solidFill>
                          <a:effectLst/>
                          <a:latin typeface="Arial" panose="020B0604020202020204" pitchFamily="34" charset="0"/>
                        </a:rPr>
                        <a:t>2022</a:t>
                      </a:r>
                    </a:p>
                  </a:txBody>
                  <a:tcPr marL="4695" marR="4695" marT="4695"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rtl="0" fontAlgn="b"/>
                      <a:r>
                        <a:rPr lang="en-US" sz="2000" b="0" i="0" u="none" strike="noStrike" dirty="0">
                          <a:solidFill>
                            <a:srgbClr val="000000"/>
                          </a:solidFill>
                          <a:effectLst/>
                          <a:latin typeface="Arial" panose="020B0604020202020204" pitchFamily="34" charset="0"/>
                        </a:rPr>
                        <a:t>4.62</a:t>
                      </a:r>
                    </a:p>
                  </a:txBody>
                  <a:tcPr marL="4695" marR="4695" marT="4695"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rtl="0" fontAlgn="b"/>
                      <a:r>
                        <a:rPr lang="en-US" sz="2000" b="0" i="0" u="none" strike="noStrike" dirty="0">
                          <a:solidFill>
                            <a:srgbClr val="000000"/>
                          </a:solidFill>
                          <a:effectLst/>
                          <a:latin typeface="Arial" panose="020B0604020202020204" pitchFamily="34" charset="0"/>
                        </a:rPr>
                        <a:t>7.94%</a:t>
                      </a:r>
                    </a:p>
                  </a:txBody>
                  <a:tcPr marL="4695" marR="4695" marT="4695"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739733674"/>
                  </a:ext>
                </a:extLst>
              </a:tr>
              <a:tr h="275124">
                <a:tc>
                  <a:txBody>
                    <a:bodyPr/>
                    <a:lstStyle/>
                    <a:p>
                      <a:pPr algn="ctr" rtl="0" fontAlgn="b"/>
                      <a:r>
                        <a:rPr lang="en-US" sz="2000" u="none" strike="noStrike" dirty="0">
                          <a:effectLst/>
                        </a:rPr>
                        <a:t>2021</a:t>
                      </a:r>
                      <a:endParaRPr lang="en-US" sz="2000" b="0" i="0" u="none" strike="noStrike" dirty="0">
                        <a:solidFill>
                          <a:srgbClr val="000000"/>
                        </a:solidFill>
                        <a:effectLst/>
                        <a:latin typeface="Arial" panose="020B0604020202020204" pitchFamily="34" charset="0"/>
                      </a:endParaRPr>
                    </a:p>
                  </a:txBody>
                  <a:tcPr marL="4695" marR="4695" marT="4695" marB="0" anchor="b">
                    <a:lnT w="12700" cap="flat" cmpd="sng" algn="ctr">
                      <a:noFill/>
                      <a:prstDash val="solid"/>
                      <a:round/>
                      <a:headEnd type="none" w="med" len="med"/>
                      <a:tailEnd type="none" w="med" len="med"/>
                    </a:lnT>
                    <a:solidFill>
                      <a:schemeClr val="bg2">
                        <a:lumMod val="20000"/>
                        <a:lumOff val="80000"/>
                      </a:schemeClr>
                    </a:solidFill>
                  </a:tcPr>
                </a:tc>
                <a:tc>
                  <a:txBody>
                    <a:bodyPr/>
                    <a:lstStyle/>
                    <a:p>
                      <a:pPr algn="ctr" rtl="0" fontAlgn="b"/>
                      <a:r>
                        <a:rPr lang="en-US" sz="2000" u="none" strike="noStrike" dirty="0">
                          <a:effectLst/>
                        </a:rPr>
                        <a:t>4.28</a:t>
                      </a:r>
                      <a:endParaRPr lang="en-US" sz="2000" b="0" i="0" u="none" strike="noStrike" dirty="0">
                        <a:solidFill>
                          <a:srgbClr val="000000"/>
                        </a:solidFill>
                        <a:effectLst/>
                        <a:latin typeface="Arial" panose="020B0604020202020204" pitchFamily="34" charset="0"/>
                      </a:endParaRPr>
                    </a:p>
                  </a:txBody>
                  <a:tcPr marL="4695" marR="4695" marT="4695" marB="0" anchor="b">
                    <a:lnT w="12700" cap="flat" cmpd="sng" algn="ctr">
                      <a:noFill/>
                      <a:prstDash val="solid"/>
                      <a:round/>
                      <a:headEnd type="none" w="med" len="med"/>
                      <a:tailEnd type="none" w="med" len="med"/>
                    </a:lnT>
                    <a:solidFill>
                      <a:schemeClr val="bg2">
                        <a:lumMod val="20000"/>
                        <a:lumOff val="80000"/>
                      </a:schemeClr>
                    </a:solidFill>
                  </a:tcPr>
                </a:tc>
                <a:tc>
                  <a:txBody>
                    <a:bodyPr/>
                    <a:lstStyle/>
                    <a:p>
                      <a:pPr algn="ctr" rtl="0" fontAlgn="b"/>
                      <a:r>
                        <a:rPr lang="en-US" sz="2000" u="none" strike="noStrike" dirty="0">
                          <a:effectLst/>
                        </a:rPr>
                        <a:t>3.88%</a:t>
                      </a:r>
                      <a:endParaRPr lang="en-US" sz="2000" b="0" i="0" u="none" strike="noStrike" dirty="0">
                        <a:solidFill>
                          <a:srgbClr val="000000"/>
                        </a:solidFill>
                        <a:effectLst/>
                        <a:latin typeface="Arial" panose="020B0604020202020204" pitchFamily="34" charset="0"/>
                      </a:endParaRPr>
                    </a:p>
                  </a:txBody>
                  <a:tcPr marL="4695" marR="4695" marT="4695" marB="0" anchor="b">
                    <a:lnT w="12700" cap="flat" cmpd="sng" algn="ctr">
                      <a:noFill/>
                      <a:prstDash val="solid"/>
                      <a:round/>
                      <a:headEnd type="none" w="med" len="med"/>
                      <a:tailEnd type="none" w="med" len="med"/>
                    </a:lnT>
                    <a:solidFill>
                      <a:schemeClr val="bg2">
                        <a:lumMod val="20000"/>
                        <a:lumOff val="80000"/>
                      </a:schemeClr>
                    </a:solidFill>
                  </a:tcPr>
                </a:tc>
                <a:extLst>
                  <a:ext uri="{0D108BD9-81ED-4DB2-BD59-A6C34878D82A}">
                    <a16:rowId xmlns:a16="http://schemas.microsoft.com/office/drawing/2014/main" val="555212842"/>
                  </a:ext>
                </a:extLst>
              </a:tr>
              <a:tr h="275124">
                <a:tc>
                  <a:txBody>
                    <a:bodyPr/>
                    <a:lstStyle/>
                    <a:p>
                      <a:pPr algn="ctr" rtl="0" fontAlgn="b"/>
                      <a:r>
                        <a:rPr lang="en-US" sz="2000" u="none" strike="noStrike">
                          <a:effectLst/>
                        </a:rPr>
                        <a:t>2020</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4.12</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8.99%</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2241356143"/>
                  </a:ext>
                </a:extLst>
              </a:tr>
              <a:tr h="275124">
                <a:tc>
                  <a:txBody>
                    <a:bodyPr/>
                    <a:lstStyle/>
                    <a:p>
                      <a:pPr algn="ctr" rtl="0" fontAlgn="b"/>
                      <a:r>
                        <a:rPr lang="en-US" sz="2000" u="none" strike="noStrike">
                          <a:effectLst/>
                        </a:rPr>
                        <a:t>2019</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3.78</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15.24%</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1788129506"/>
                  </a:ext>
                </a:extLst>
              </a:tr>
              <a:tr h="275124">
                <a:tc>
                  <a:txBody>
                    <a:bodyPr/>
                    <a:lstStyle/>
                    <a:p>
                      <a:pPr algn="ctr" rtl="0" fontAlgn="b"/>
                      <a:r>
                        <a:rPr lang="en-US" sz="2000" u="none" strike="noStrike">
                          <a:effectLst/>
                        </a:rPr>
                        <a:t>2018</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3.28</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5.47%</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1715166897"/>
                  </a:ext>
                </a:extLst>
              </a:tr>
              <a:tr h="275124">
                <a:tc>
                  <a:txBody>
                    <a:bodyPr/>
                    <a:lstStyle/>
                    <a:p>
                      <a:pPr algn="ctr" rtl="0" fontAlgn="b"/>
                      <a:r>
                        <a:rPr lang="en-US" sz="2000" u="none" strike="noStrike">
                          <a:effectLst/>
                        </a:rPr>
                        <a:t>2017</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3.11</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0.97%</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1257187416"/>
                  </a:ext>
                </a:extLst>
              </a:tr>
              <a:tr h="275124">
                <a:tc>
                  <a:txBody>
                    <a:bodyPr/>
                    <a:lstStyle/>
                    <a:p>
                      <a:pPr algn="ctr" rtl="0" fontAlgn="b"/>
                      <a:r>
                        <a:rPr lang="en-US" sz="2000" u="none" strike="noStrike">
                          <a:effectLst/>
                        </a:rPr>
                        <a:t>2016</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3.08</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2.33%</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3929008487"/>
                  </a:ext>
                </a:extLst>
              </a:tr>
              <a:tr h="275124">
                <a:tc>
                  <a:txBody>
                    <a:bodyPr/>
                    <a:lstStyle/>
                    <a:p>
                      <a:pPr algn="ctr" rtl="0" fontAlgn="b"/>
                      <a:r>
                        <a:rPr lang="en-US" sz="2000" u="none" strike="noStrike">
                          <a:effectLst/>
                        </a:rPr>
                        <a:t>2015</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3.01</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15.77%</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2508013814"/>
                  </a:ext>
                </a:extLst>
              </a:tr>
              <a:tr h="275124">
                <a:tc>
                  <a:txBody>
                    <a:bodyPr/>
                    <a:lstStyle/>
                    <a:p>
                      <a:pPr algn="ctr" rtl="0" fontAlgn="b"/>
                      <a:r>
                        <a:rPr lang="en-US" sz="2000" u="none" strike="noStrike">
                          <a:effectLst/>
                        </a:rPr>
                        <a:t>2014</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2.6</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12.07%</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632283892"/>
                  </a:ext>
                </a:extLst>
              </a:tr>
              <a:tr h="275124">
                <a:tc>
                  <a:txBody>
                    <a:bodyPr/>
                    <a:lstStyle/>
                    <a:p>
                      <a:pPr algn="ctr" rtl="0" fontAlgn="b"/>
                      <a:r>
                        <a:rPr lang="en-US" sz="2000" u="none" strike="noStrike">
                          <a:effectLst/>
                        </a:rPr>
                        <a:t>2013</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2.32</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14.85%</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2104419959"/>
                  </a:ext>
                </a:extLst>
              </a:tr>
              <a:tr h="275124">
                <a:tc>
                  <a:txBody>
                    <a:bodyPr/>
                    <a:lstStyle/>
                    <a:p>
                      <a:pPr algn="ctr" rtl="0" fontAlgn="b"/>
                      <a:r>
                        <a:rPr lang="en-US" sz="2000" u="none" strike="noStrike">
                          <a:effectLst/>
                        </a:rPr>
                        <a:t>2012</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a:effectLst/>
                        </a:rPr>
                        <a:t>2.02</a:t>
                      </a:r>
                      <a:endParaRPr lang="en-US" sz="2000" b="0" i="0" u="none" strike="noStrike">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tc>
                  <a:txBody>
                    <a:bodyPr/>
                    <a:lstStyle/>
                    <a:p>
                      <a:pPr algn="ctr" rtl="0" fontAlgn="b"/>
                      <a:r>
                        <a:rPr lang="en-US" sz="2000" u="none" strike="noStrike" dirty="0">
                          <a:effectLst/>
                        </a:rPr>
                        <a:t>10.99%</a:t>
                      </a:r>
                      <a:endParaRPr lang="en-US" sz="2000" b="0" i="0" u="none" strike="noStrike" dirty="0">
                        <a:solidFill>
                          <a:srgbClr val="000000"/>
                        </a:solidFill>
                        <a:effectLst/>
                        <a:latin typeface="Arial" panose="020B0604020202020204" pitchFamily="34" charset="0"/>
                      </a:endParaRPr>
                    </a:p>
                  </a:txBody>
                  <a:tcPr marL="4695" marR="4695" marT="4695" marB="0" anchor="b">
                    <a:solidFill>
                      <a:schemeClr val="bg2">
                        <a:lumMod val="20000"/>
                        <a:lumOff val="80000"/>
                      </a:schemeClr>
                    </a:solidFill>
                  </a:tcPr>
                </a:tc>
                <a:extLst>
                  <a:ext uri="{0D108BD9-81ED-4DB2-BD59-A6C34878D82A}">
                    <a16:rowId xmlns:a16="http://schemas.microsoft.com/office/drawing/2014/main" val="2183233549"/>
                  </a:ext>
                </a:extLst>
              </a:tr>
              <a:tr h="150239">
                <a:tc>
                  <a:txBody>
                    <a:bodyPr/>
                    <a:lstStyle/>
                    <a:p>
                      <a:pPr algn="ctr" rtl="0" fontAlgn="b"/>
                      <a:r>
                        <a:rPr lang="en-US" sz="2000" u="none" strike="noStrike">
                          <a:effectLst/>
                        </a:rPr>
                        <a:t>2011</a:t>
                      </a:r>
                      <a:endParaRPr lang="en-US" sz="2000" b="0" i="0" u="none" strike="noStrike">
                        <a:solidFill>
                          <a:srgbClr val="000000"/>
                        </a:solidFill>
                        <a:effectLst/>
                        <a:latin typeface="Arial" panose="020B0604020202020204" pitchFamily="34" charset="0"/>
                      </a:endParaRPr>
                    </a:p>
                  </a:txBody>
                  <a:tcPr marL="4695" marR="4695" marT="4695" marB="0" anchor="b">
                    <a:lnB w="12700" cmpd="sng">
                      <a:noFill/>
                    </a:lnB>
                    <a:solidFill>
                      <a:schemeClr val="bg2">
                        <a:lumMod val="20000"/>
                        <a:lumOff val="80000"/>
                      </a:schemeClr>
                    </a:solidFill>
                  </a:tcPr>
                </a:tc>
                <a:tc>
                  <a:txBody>
                    <a:bodyPr/>
                    <a:lstStyle/>
                    <a:p>
                      <a:pPr algn="ctr" rtl="0" fontAlgn="b"/>
                      <a:r>
                        <a:rPr lang="en-US" sz="2000" u="none" strike="noStrike">
                          <a:effectLst/>
                        </a:rPr>
                        <a:t>1.82</a:t>
                      </a:r>
                      <a:endParaRPr lang="en-US" sz="2000" b="0" i="0" u="none" strike="noStrike">
                        <a:solidFill>
                          <a:srgbClr val="000000"/>
                        </a:solidFill>
                        <a:effectLst/>
                        <a:latin typeface="Arial" panose="020B0604020202020204" pitchFamily="34" charset="0"/>
                      </a:endParaRPr>
                    </a:p>
                  </a:txBody>
                  <a:tcPr marL="4695" marR="4695" marT="4695" marB="0" anchor="b">
                    <a:lnB w="12700" cmpd="sng">
                      <a:noFill/>
                    </a:lnB>
                    <a:solidFill>
                      <a:schemeClr val="bg2">
                        <a:lumMod val="20000"/>
                        <a:lumOff val="80000"/>
                      </a:schemeClr>
                    </a:solidFill>
                  </a:tcPr>
                </a:tc>
                <a:tc>
                  <a:txBody>
                    <a:bodyPr/>
                    <a:lstStyle/>
                    <a:p>
                      <a:pPr algn="ctr" rtl="0" fontAlgn="b"/>
                      <a:r>
                        <a:rPr lang="en-US" sz="2000" u="none" strike="noStrike" dirty="0">
                          <a:effectLst/>
                        </a:rPr>
                        <a:t>4.60%</a:t>
                      </a:r>
                      <a:endParaRPr lang="en-US" sz="2000" b="0" i="0" u="none" strike="noStrike" dirty="0">
                        <a:solidFill>
                          <a:srgbClr val="000000"/>
                        </a:solidFill>
                        <a:effectLst/>
                        <a:latin typeface="Arial" panose="020B0604020202020204" pitchFamily="34" charset="0"/>
                      </a:endParaRPr>
                    </a:p>
                  </a:txBody>
                  <a:tcPr marL="4695" marR="4695" marT="4695" marB="0" anchor="b">
                    <a:lnB w="12700" cmpd="sng">
                      <a:noFill/>
                    </a:lnB>
                    <a:solidFill>
                      <a:schemeClr val="bg2">
                        <a:lumMod val="20000"/>
                        <a:lumOff val="80000"/>
                      </a:schemeClr>
                    </a:solidFill>
                  </a:tcPr>
                </a:tc>
                <a:extLst>
                  <a:ext uri="{0D108BD9-81ED-4DB2-BD59-A6C34878D82A}">
                    <a16:rowId xmlns:a16="http://schemas.microsoft.com/office/drawing/2014/main" val="893010375"/>
                  </a:ext>
                </a:extLst>
              </a:tr>
            </a:tbl>
          </a:graphicData>
        </a:graphic>
      </p:graphicFrame>
    </p:spTree>
    <p:extLst>
      <p:ext uri="{BB962C8B-B14F-4D97-AF65-F5344CB8AC3E}">
        <p14:creationId xmlns:p14="http://schemas.microsoft.com/office/powerpoint/2010/main" val="4030439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762000" y="533400"/>
                <a:ext cx="8001000" cy="1143000"/>
              </a:xfrm>
            </p:spPr>
            <p:txBody>
              <a:bodyPr/>
              <a:lstStyle/>
              <a:p>
                <a:r>
                  <a:rPr lang="en-US" sz="2400" dirty="0"/>
                  <a:t>Value = </a:t>
                </a:r>
                <a14:m>
                  <m:oMath xmlns:m="http://schemas.openxmlformats.org/officeDocument/2006/math">
                    <m:nary>
                      <m:naryPr>
                        <m:chr m:val="∑"/>
                        <m:subHide m:val="on"/>
                        <m:supHide m:val="on"/>
                        <m:ctrlPr>
                          <a:rPr lang="en-US" sz="2400" i="1" smtClean="0">
                            <a:latin typeface="Cambria Math" panose="02040503050406030204" pitchFamily="18" charset="0"/>
                          </a:rPr>
                        </m:ctrlPr>
                      </m:naryPr>
                      <m:sub/>
                      <m:sup/>
                      <m:e>
                        <m:r>
                          <m:rPr>
                            <m:nor/>
                          </m:rPr>
                          <a:rPr lang="en-US" sz="2400" b="0" i="0" smtClean="0">
                            <a:latin typeface="Cambria Math" panose="02040503050406030204" pitchFamily="18" charset="0"/>
                          </a:rPr>
                          <m:t> </m:t>
                        </m:r>
                        <m:r>
                          <m:rPr>
                            <m:nor/>
                          </m:rPr>
                          <a:rPr lang="en-US" sz="2400" b="0" i="0" dirty="0" smtClean="0"/>
                          <m:t>of</m:t>
                        </m:r>
                        <m:r>
                          <m:rPr>
                            <m:nor/>
                          </m:rPr>
                          <a:rPr lang="en-US" sz="2400" b="0" i="0" dirty="0" smtClean="0"/>
                          <m:t> </m:t>
                        </m:r>
                        <m:r>
                          <m:rPr>
                            <m:nor/>
                          </m:rPr>
                          <a:rPr lang="en-US" sz="2400" b="0" i="0" dirty="0" smtClean="0"/>
                          <m:t>PV</m:t>
                        </m:r>
                        <m:r>
                          <m:rPr>
                            <m:nor/>
                          </m:rPr>
                          <a:rPr lang="en-US" sz="2400" dirty="0"/>
                          <m:t> </m:t>
                        </m:r>
                        <m:r>
                          <m:rPr>
                            <m:nor/>
                          </m:rPr>
                          <a:rPr lang="en-US" sz="2400" dirty="0"/>
                          <m:t>of</m:t>
                        </m:r>
                        <m:r>
                          <m:rPr>
                            <m:nor/>
                          </m:rPr>
                          <a:rPr lang="en-US" sz="2400" dirty="0"/>
                          <m:t> </m:t>
                        </m:r>
                        <m:r>
                          <m:rPr>
                            <m:nor/>
                          </m:rPr>
                          <a:rPr lang="en-US" sz="2400" b="0" i="0" dirty="0" smtClean="0"/>
                          <m:t>future</m:t>
                        </m:r>
                        <m:r>
                          <m:rPr>
                            <m:nor/>
                          </m:rPr>
                          <a:rPr lang="en-US" sz="2400" b="0" i="0" dirty="0" smtClean="0"/>
                          <m:t> </m:t>
                        </m:r>
                        <m:r>
                          <m:rPr>
                            <m:nor/>
                          </m:rPr>
                          <a:rPr lang="en-US" sz="2400" dirty="0"/>
                          <m:t>expected</m:t>
                        </m:r>
                        <m:r>
                          <m:rPr>
                            <m:nor/>
                          </m:rPr>
                          <a:rPr lang="en-US" sz="2400" dirty="0"/>
                          <m:t> </m:t>
                        </m:r>
                        <m:r>
                          <m:rPr>
                            <m:nor/>
                          </m:rPr>
                          <a:rPr lang="en-US" sz="2400" dirty="0"/>
                          <m:t>cash</m:t>
                        </m:r>
                        <m:r>
                          <m:rPr>
                            <m:nor/>
                          </m:rPr>
                          <a:rPr lang="en-US" sz="2400" dirty="0"/>
                          <m:t> </m:t>
                        </m:r>
                        <m:r>
                          <m:rPr>
                            <m:nor/>
                          </m:rPr>
                          <a:rPr lang="en-US" sz="2400" dirty="0"/>
                          <m:t>flows</m:t>
                        </m:r>
                      </m:e>
                    </m:nary>
                  </m:oMath>
                </a14:m>
                <a:endParaRPr lang="en-US" sz="24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762000" y="533400"/>
                <a:ext cx="8001000" cy="1143000"/>
              </a:xfrm>
              <a:blipFill rotWithShape="0">
                <a:blip r:embed="rId3"/>
                <a:stretch>
                  <a:fillRect l="-1142" b="-79679"/>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83C23A22-75BA-450B-B90B-5FC4C9F9E5D8}" type="slidenum">
              <a:rPr lang="en-US" altLang="en-US" smtClean="0"/>
              <a:pPr/>
              <a:t>22</a:t>
            </a:fld>
            <a:endParaRPr lang="en-US" altLang="en-US"/>
          </a:p>
        </p:txBody>
      </p:sp>
      <mc:AlternateContent xmlns:mc="http://schemas.openxmlformats.org/markup-compatibility/2006" xmlns:a14="http://schemas.microsoft.com/office/drawing/2010/main">
        <mc:Choice Requires="a14">
          <p:sp>
            <p:nvSpPr>
              <p:cNvPr id="6" name="Text Placeholder 1">
                <a:extLst>
                  <a:ext uri="{FF2B5EF4-FFF2-40B4-BE49-F238E27FC236}">
                    <a16:creationId xmlns:a16="http://schemas.microsoft.com/office/drawing/2014/main" id="{ED8CF64F-B29A-4D57-ABB6-AB3309949D26}"/>
                  </a:ext>
                </a:extLst>
              </p:cNvPr>
              <p:cNvSpPr txBox="1">
                <a:spLocks/>
              </p:cNvSpPr>
              <p:nvPr/>
            </p:nvSpPr>
            <p:spPr>
              <a:xfrm>
                <a:off x="646043" y="1911522"/>
                <a:ext cx="8116957" cy="3832911"/>
              </a:xfrm>
              <a:prstGeom prst="rect">
                <a:avLst/>
              </a:prstGeom>
            </p:spPr>
            <p:txBody>
              <a:bodyPr/>
              <a:lst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defRPr>
                </a:lvl2pPr>
                <a:lvl3pPr marL="1143000" indent="-228600" algn="l" rtl="0" fontAlgn="base">
                  <a:spcBef>
                    <a:spcPct val="20000"/>
                  </a:spcBef>
                  <a:spcAft>
                    <a:spcPct val="0"/>
                  </a:spcAft>
                  <a:buClr>
                    <a:schemeClr val="tx1"/>
                  </a:buClr>
                  <a:buSzPct val="150000"/>
                  <a:buChar char="•"/>
                  <a:defRPr sz="2200">
                    <a:solidFill>
                      <a:schemeClr val="tx1"/>
                    </a:solidFill>
                    <a:latin typeface="+mn-lt"/>
                  </a:defRPr>
                </a:lvl3pPr>
                <a:lvl4pPr marL="1600200" indent="-228600" algn="l" rtl="0" fontAlgn="base">
                  <a:spcBef>
                    <a:spcPct val="20000"/>
                  </a:spcBef>
                  <a:spcAft>
                    <a:spcPct val="0"/>
                  </a:spcAft>
                  <a:buClr>
                    <a:schemeClr val="tx2"/>
                  </a:buClr>
                  <a:buSzPct val="150000"/>
                  <a:buChar char="•"/>
                  <a:defRPr sz="2000">
                    <a:solidFill>
                      <a:schemeClr val="tx1"/>
                    </a:solidFill>
                    <a:latin typeface="+mn-lt"/>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a:lstStyle>
              <a:p>
                <a:pPr marL="0" indent="0" eaLnBrk="1" hangingPunct="1">
                  <a:buFont typeface="Wingdings" pitchFamily="2" charset="2"/>
                  <a:buNone/>
                </a:pPr>
                <a:r>
                  <a:rPr lang="en-US" sz="2000" u="sng" kern="0" dirty="0">
                    <a:solidFill>
                      <a:schemeClr val="tx1">
                        <a:lumMod val="75000"/>
                      </a:schemeClr>
                    </a:solidFill>
                  </a:rPr>
                  <a:t>With a </a:t>
                </a:r>
                <a:r>
                  <a:rPr lang="en-US" sz="2000" b="1" u="sng" kern="0" dirty="0">
                    <a:solidFill>
                      <a:srgbClr val="0070C0"/>
                    </a:solidFill>
                  </a:rPr>
                  <a:t>two stage </a:t>
                </a:r>
                <a:r>
                  <a:rPr lang="en-US" sz="2000" u="sng" kern="0" dirty="0">
                    <a:solidFill>
                      <a:schemeClr val="tx1">
                        <a:lumMod val="75000"/>
                      </a:schemeClr>
                    </a:solidFill>
                  </a:rPr>
                  <a:t>model</a:t>
                </a:r>
                <a:r>
                  <a:rPr lang="en-US" sz="2000" kern="0" dirty="0">
                    <a:solidFill>
                      <a:schemeClr val="tx1">
                        <a:lumMod val="75000"/>
                      </a:schemeClr>
                    </a:solidFill>
                  </a:rPr>
                  <a:t>: </a:t>
                </a:r>
                <a:r>
                  <a:rPr lang="en-US" sz="2000" i="1" kern="0" dirty="0">
                    <a:solidFill>
                      <a:schemeClr val="tx1">
                        <a:lumMod val="75000"/>
                      </a:schemeClr>
                    </a:solidFill>
                    <a:latin typeface="Cambria Math"/>
                  </a:rPr>
                  <a:t> </a:t>
                </a:r>
              </a:p>
              <a:p>
                <a:pPr marL="0" indent="0" eaLnBrk="1" hangingPunct="1">
                  <a:buFont typeface="Wingdings" pitchFamily="2" charset="2"/>
                  <a:buNone/>
                </a:pPr>
                <a:r>
                  <a:rPr lang="en-US" sz="2000" kern="0" dirty="0">
                    <a:solidFill>
                      <a:schemeClr val="tx1">
                        <a:lumMod val="75000"/>
                      </a:schemeClr>
                    </a:solidFill>
                  </a:rPr>
                  <a:t>Dividends are assumed to grow at a high rate (g</a:t>
                </a:r>
                <a:r>
                  <a:rPr lang="en-US" sz="2000" kern="0" baseline="-25000" dirty="0">
                    <a:solidFill>
                      <a:schemeClr val="tx1">
                        <a:lumMod val="75000"/>
                      </a:schemeClr>
                    </a:solidFill>
                  </a:rPr>
                  <a:t>1</a:t>
                </a:r>
                <a:r>
                  <a:rPr lang="en-US" sz="2000" kern="0" dirty="0">
                    <a:solidFill>
                      <a:schemeClr val="tx1">
                        <a:lumMod val="75000"/>
                      </a:schemeClr>
                    </a:solidFill>
                  </a:rPr>
                  <a:t>) for the first N periods and then to grow at a lower stable rate (g</a:t>
                </a:r>
                <a:r>
                  <a:rPr lang="en-US" sz="2000" kern="0" baseline="-25000" dirty="0">
                    <a:solidFill>
                      <a:schemeClr val="tx1">
                        <a:lumMod val="75000"/>
                      </a:schemeClr>
                    </a:solidFill>
                  </a:rPr>
                  <a:t>2</a:t>
                </a:r>
                <a:r>
                  <a:rPr lang="en-US" sz="2000" kern="0" dirty="0">
                    <a:solidFill>
                      <a:schemeClr val="tx1">
                        <a:lumMod val="75000"/>
                      </a:schemeClr>
                    </a:solidFill>
                  </a:rPr>
                  <a:t>) after N periods.</a:t>
                </a:r>
              </a:p>
              <a:p>
                <a:pPr marL="0" indent="0" eaLnBrk="1" hangingPunct="1">
                  <a:buFont typeface="Wingdings" pitchFamily="2" charset="2"/>
                  <a:buNone/>
                </a:pPr>
                <a:endParaRPr lang="en-US" sz="2000" kern="0" dirty="0"/>
              </a:p>
              <a:p>
                <a:pPr marL="0" indent="0" eaLnBrk="1" hangingPunct="1">
                  <a:buFont typeface="Wingdings" pitchFamily="2" charset="2"/>
                  <a:buNone/>
                </a:pPr>
                <a:r>
                  <a:rPr lang="en-US" sz="2000" kern="0" dirty="0">
                    <a:solidFill>
                      <a:schemeClr val="tx1">
                        <a:lumMod val="75000"/>
                      </a:schemeClr>
                    </a:solidFill>
                  </a:rPr>
                  <a:t>Price</a:t>
                </a:r>
                <a:r>
                  <a:rPr lang="en-US" sz="2000" kern="0" baseline="-25000" dirty="0">
                    <a:solidFill>
                      <a:schemeClr val="tx1">
                        <a:lumMod val="75000"/>
                      </a:schemeClr>
                    </a:solidFill>
                  </a:rPr>
                  <a:t>0</a:t>
                </a:r>
                <a:r>
                  <a:rPr lang="en-US" sz="2000" kern="0" dirty="0">
                    <a:solidFill>
                      <a:schemeClr val="tx1">
                        <a:lumMod val="75000"/>
                      </a:schemeClr>
                    </a:solidFill>
                  </a:rPr>
                  <a:t> </a:t>
                </a:r>
                <a14:m>
                  <m:oMath xmlns:m="http://schemas.openxmlformats.org/officeDocument/2006/math">
                    <m:r>
                      <a:rPr lang="en-US" sz="2000" b="1" i="1" kern="0">
                        <a:solidFill>
                          <a:schemeClr val="tx1">
                            <a:lumMod val="75000"/>
                          </a:schemeClr>
                        </a:solidFill>
                        <a:latin typeface="Cambria Math"/>
                      </a:rPr>
                      <m:t>= </m:t>
                    </m:r>
                    <m:d>
                      <m:dPr>
                        <m:ctrlPr>
                          <a:rPr lang="en-US" sz="2000" b="1" i="1" kern="0" smtClean="0">
                            <a:solidFill>
                              <a:schemeClr val="tx1">
                                <a:lumMod val="75000"/>
                              </a:schemeClr>
                            </a:solidFill>
                            <a:latin typeface="Cambria Math" panose="02040503050406030204" pitchFamily="18" charset="0"/>
                          </a:rPr>
                        </m:ctrlPr>
                      </m:dPr>
                      <m:e>
                        <m:nary>
                          <m:naryPr>
                            <m:chr m:val="∑"/>
                            <m:ctrlPr>
                              <a:rPr lang="en-US" sz="2000" b="1" i="1" kern="0">
                                <a:solidFill>
                                  <a:schemeClr val="tx1">
                                    <a:lumMod val="75000"/>
                                  </a:schemeClr>
                                </a:solidFill>
                                <a:latin typeface="Cambria Math" panose="02040503050406030204" pitchFamily="18" charset="0"/>
                              </a:rPr>
                            </m:ctrlPr>
                          </m:naryPr>
                          <m:sub>
                            <m:r>
                              <m:rPr>
                                <m:brk m:alnAt="23"/>
                              </m:rPr>
                              <a:rPr lang="en-US" sz="2000" b="1" i="1" kern="0">
                                <a:solidFill>
                                  <a:schemeClr val="tx1">
                                    <a:lumMod val="75000"/>
                                  </a:schemeClr>
                                </a:solidFill>
                                <a:latin typeface="Cambria Math"/>
                              </a:rPr>
                              <m:t>𝒕</m:t>
                            </m:r>
                            <m:r>
                              <a:rPr lang="en-US" sz="2000" b="1" i="1" kern="0">
                                <a:solidFill>
                                  <a:schemeClr val="tx1">
                                    <a:lumMod val="75000"/>
                                  </a:schemeClr>
                                </a:solidFill>
                                <a:latin typeface="Cambria Math"/>
                              </a:rPr>
                              <m:t>=</m:t>
                            </m:r>
                            <m:r>
                              <a:rPr lang="en-US" sz="2000" b="1" i="1" kern="0">
                                <a:solidFill>
                                  <a:schemeClr val="tx1">
                                    <a:lumMod val="75000"/>
                                  </a:schemeClr>
                                </a:solidFill>
                                <a:latin typeface="Cambria Math"/>
                              </a:rPr>
                              <m:t>𝟎</m:t>
                            </m:r>
                          </m:sub>
                          <m:sup>
                            <m:r>
                              <a:rPr lang="en-US" sz="2000" b="1" i="1" kern="0">
                                <a:solidFill>
                                  <a:schemeClr val="tx1">
                                    <a:lumMod val="75000"/>
                                  </a:schemeClr>
                                </a:solidFill>
                                <a:latin typeface="Cambria Math"/>
                              </a:rPr>
                              <m:t>𝑵</m:t>
                            </m:r>
                          </m:sup>
                          <m:e>
                            <m:f>
                              <m:fPr>
                                <m:ctrlPr>
                                  <a:rPr lang="en-US" sz="2000" b="1" i="1" kern="0">
                                    <a:solidFill>
                                      <a:schemeClr val="tx1">
                                        <a:lumMod val="75000"/>
                                      </a:schemeClr>
                                    </a:solidFill>
                                    <a:latin typeface="Cambria Math" panose="02040503050406030204" pitchFamily="18" charset="0"/>
                                  </a:rPr>
                                </m:ctrlPr>
                              </m:fPr>
                              <m:num>
                                <m:sSub>
                                  <m:sSubPr>
                                    <m:ctrlPr>
                                      <a:rPr lang="en-US" sz="2000" i="1" kern="0">
                                        <a:solidFill>
                                          <a:schemeClr val="tx1">
                                            <a:lumMod val="75000"/>
                                          </a:schemeClr>
                                        </a:solidFill>
                                        <a:latin typeface="Cambria Math" panose="02040503050406030204" pitchFamily="18" charset="0"/>
                                      </a:rPr>
                                    </m:ctrlPr>
                                  </m:sSubPr>
                                  <m:e>
                                    <m:r>
                                      <a:rPr lang="en-US" sz="2000" i="1" kern="0">
                                        <a:solidFill>
                                          <a:schemeClr val="tx1">
                                            <a:lumMod val="75000"/>
                                          </a:schemeClr>
                                        </a:solidFill>
                                        <a:latin typeface="Cambria Math"/>
                                      </a:rPr>
                                      <m:t>𝐷</m:t>
                                    </m:r>
                                  </m:e>
                                  <m:sub>
                                    <m:r>
                                      <a:rPr lang="en-US" sz="2000" i="1" kern="0">
                                        <a:solidFill>
                                          <a:schemeClr val="tx1">
                                            <a:lumMod val="75000"/>
                                          </a:schemeClr>
                                        </a:solidFill>
                                        <a:latin typeface="Cambria Math"/>
                                      </a:rPr>
                                      <m:t>0</m:t>
                                    </m:r>
                                  </m:sub>
                                </m:sSub>
                                <m:sSup>
                                  <m:sSupPr>
                                    <m:ctrlPr>
                                      <a:rPr lang="en-US" sz="2000" i="1" kern="0">
                                        <a:solidFill>
                                          <a:schemeClr val="tx1">
                                            <a:lumMod val="75000"/>
                                          </a:schemeClr>
                                        </a:solidFill>
                                        <a:latin typeface="Cambria Math" panose="02040503050406030204" pitchFamily="18" charset="0"/>
                                      </a:rPr>
                                    </m:ctrlPr>
                                  </m:sSupPr>
                                  <m:e>
                                    <m:d>
                                      <m:dPr>
                                        <m:ctrlPr>
                                          <a:rPr lang="en-US" sz="2000" i="1" kern="0">
                                            <a:solidFill>
                                              <a:schemeClr val="tx1">
                                                <a:lumMod val="75000"/>
                                              </a:schemeClr>
                                            </a:solidFill>
                                            <a:latin typeface="Cambria Math" panose="02040503050406030204" pitchFamily="18" charset="0"/>
                                          </a:rPr>
                                        </m:ctrlPr>
                                      </m:dPr>
                                      <m:e>
                                        <m:r>
                                          <a:rPr lang="en-US" sz="2000" i="1" kern="0">
                                            <a:solidFill>
                                              <a:schemeClr val="tx1">
                                                <a:lumMod val="75000"/>
                                              </a:schemeClr>
                                            </a:solidFill>
                                            <a:latin typeface="Cambria Math"/>
                                          </a:rPr>
                                          <m:t>1+</m:t>
                                        </m:r>
                                        <m:sSub>
                                          <m:sSubPr>
                                            <m:ctrlPr>
                                              <a:rPr lang="en-US" sz="2000" i="1" kern="0">
                                                <a:solidFill>
                                                  <a:schemeClr val="tx1">
                                                    <a:lumMod val="75000"/>
                                                  </a:schemeClr>
                                                </a:solidFill>
                                                <a:latin typeface="Cambria Math" panose="02040503050406030204" pitchFamily="18" charset="0"/>
                                              </a:rPr>
                                            </m:ctrlPr>
                                          </m:sSubPr>
                                          <m:e>
                                            <m:r>
                                              <a:rPr lang="en-US" sz="2000" i="1" kern="0">
                                                <a:solidFill>
                                                  <a:schemeClr val="tx1">
                                                    <a:lumMod val="75000"/>
                                                  </a:schemeClr>
                                                </a:solidFill>
                                                <a:latin typeface="Cambria Math"/>
                                              </a:rPr>
                                              <m:t>𝑔</m:t>
                                            </m:r>
                                          </m:e>
                                          <m:sub>
                                            <m:r>
                                              <a:rPr lang="en-US" sz="2000" i="1" kern="0">
                                                <a:solidFill>
                                                  <a:schemeClr val="tx1">
                                                    <a:lumMod val="75000"/>
                                                  </a:schemeClr>
                                                </a:solidFill>
                                                <a:latin typeface="Cambria Math"/>
                                              </a:rPr>
                                              <m:t>1</m:t>
                                            </m:r>
                                          </m:sub>
                                        </m:sSub>
                                      </m:e>
                                    </m:d>
                                  </m:e>
                                  <m:sup>
                                    <m:r>
                                      <a:rPr lang="en-US" sz="2000" i="1" kern="0">
                                        <a:solidFill>
                                          <a:schemeClr val="tx1">
                                            <a:lumMod val="75000"/>
                                          </a:schemeClr>
                                        </a:solidFill>
                                        <a:latin typeface="Cambria Math"/>
                                      </a:rPr>
                                      <m:t>𝑡</m:t>
                                    </m:r>
                                  </m:sup>
                                </m:sSup>
                              </m:num>
                              <m:den>
                                <m:sSup>
                                  <m:sSupPr>
                                    <m:ctrlPr>
                                      <a:rPr lang="en-US" sz="2000" b="1" i="1" kern="0">
                                        <a:solidFill>
                                          <a:schemeClr val="tx1">
                                            <a:lumMod val="75000"/>
                                          </a:schemeClr>
                                        </a:solidFill>
                                        <a:latin typeface="Cambria Math" panose="02040503050406030204" pitchFamily="18" charset="0"/>
                                      </a:rPr>
                                    </m:ctrlPr>
                                  </m:sSupPr>
                                  <m:e>
                                    <m:r>
                                      <a:rPr lang="en-US" sz="2000" b="1" i="1" kern="0">
                                        <a:solidFill>
                                          <a:schemeClr val="tx1">
                                            <a:lumMod val="75000"/>
                                          </a:schemeClr>
                                        </a:solidFill>
                                        <a:latin typeface="Cambria Math"/>
                                      </a:rPr>
                                      <m:t>(</m:t>
                                    </m:r>
                                    <m:r>
                                      <a:rPr lang="en-US" sz="2000" b="1" i="1" kern="0">
                                        <a:solidFill>
                                          <a:schemeClr val="tx1">
                                            <a:lumMod val="75000"/>
                                          </a:schemeClr>
                                        </a:solidFill>
                                        <a:latin typeface="Cambria Math"/>
                                      </a:rPr>
                                      <m:t>𝟏</m:t>
                                    </m:r>
                                    <m:r>
                                      <a:rPr lang="en-US" sz="2000" b="1" i="1" kern="0">
                                        <a:solidFill>
                                          <a:schemeClr val="tx1">
                                            <a:lumMod val="75000"/>
                                          </a:schemeClr>
                                        </a:solidFill>
                                        <a:latin typeface="Cambria Math"/>
                                      </a:rPr>
                                      <m:t>+</m:t>
                                    </m:r>
                                    <m:r>
                                      <a:rPr lang="en-US" sz="2000" b="1" i="1" kern="0">
                                        <a:solidFill>
                                          <a:schemeClr val="tx1">
                                            <a:lumMod val="75000"/>
                                          </a:schemeClr>
                                        </a:solidFill>
                                        <a:latin typeface="Cambria Math"/>
                                      </a:rPr>
                                      <m:t>𝒓</m:t>
                                    </m:r>
                                    <m:r>
                                      <a:rPr lang="en-US" sz="2000" b="1" i="1" kern="0">
                                        <a:solidFill>
                                          <a:schemeClr val="tx1">
                                            <a:lumMod val="75000"/>
                                          </a:schemeClr>
                                        </a:solidFill>
                                        <a:latin typeface="Cambria Math"/>
                                      </a:rPr>
                                      <m:t>)</m:t>
                                    </m:r>
                                  </m:e>
                                  <m:sup>
                                    <m:r>
                                      <a:rPr lang="en-US" sz="2000" b="1" i="1" kern="0">
                                        <a:solidFill>
                                          <a:schemeClr val="tx1">
                                            <a:lumMod val="75000"/>
                                          </a:schemeClr>
                                        </a:solidFill>
                                        <a:latin typeface="Cambria Math"/>
                                      </a:rPr>
                                      <m:t>𝒕</m:t>
                                    </m:r>
                                  </m:sup>
                                </m:sSup>
                              </m:den>
                            </m:f>
                          </m:e>
                        </m:nary>
                      </m:e>
                    </m:d>
                    <m:r>
                      <a:rPr lang="en-US" sz="2000" b="1" i="1" kern="0" smtClean="0">
                        <a:solidFill>
                          <a:schemeClr val="tx1">
                            <a:lumMod val="75000"/>
                          </a:schemeClr>
                        </a:solidFill>
                        <a:latin typeface="Cambria Math"/>
                      </a:rPr>
                      <m:t>+</m:t>
                    </m:r>
                    <m:d>
                      <m:dPr>
                        <m:ctrlPr>
                          <a:rPr lang="en-US" sz="2000" b="1" i="1" kern="0" smtClean="0">
                            <a:solidFill>
                              <a:srgbClr val="0070C0"/>
                            </a:solidFill>
                            <a:latin typeface="Cambria Math" panose="02040503050406030204" pitchFamily="18" charset="0"/>
                          </a:rPr>
                        </m:ctrlPr>
                      </m:dPr>
                      <m:e>
                        <m:f>
                          <m:fPr>
                            <m:ctrlPr>
                              <a:rPr lang="en-US" sz="2000" b="1" i="1" kern="0">
                                <a:solidFill>
                                  <a:srgbClr val="0070C0"/>
                                </a:solidFill>
                                <a:latin typeface="Cambria Math" panose="02040503050406030204" pitchFamily="18" charset="0"/>
                              </a:rPr>
                            </m:ctrlPr>
                          </m:fPr>
                          <m:num>
                            <m:sSub>
                              <m:sSubPr>
                                <m:ctrlPr>
                                  <a:rPr lang="en-US" sz="2000" b="1" i="1" kern="0">
                                    <a:solidFill>
                                      <a:srgbClr val="0070C0"/>
                                    </a:solidFill>
                                    <a:latin typeface="Cambria Math" panose="02040503050406030204" pitchFamily="18" charset="0"/>
                                  </a:rPr>
                                </m:ctrlPr>
                              </m:sSubPr>
                              <m:e>
                                <m:r>
                                  <a:rPr lang="en-US" sz="2000" b="1" i="1" kern="0">
                                    <a:solidFill>
                                      <a:srgbClr val="0070C0"/>
                                    </a:solidFill>
                                    <a:latin typeface="Cambria Math"/>
                                  </a:rPr>
                                  <m:t>𝑫</m:t>
                                </m:r>
                              </m:e>
                              <m:sub>
                                <m:r>
                                  <a:rPr lang="en-US" sz="2000" b="1" i="1" kern="0" smtClean="0">
                                    <a:solidFill>
                                      <a:srgbClr val="0070C0"/>
                                    </a:solidFill>
                                    <a:latin typeface="Cambria Math"/>
                                  </a:rPr>
                                  <m:t>𝑵</m:t>
                                </m:r>
                              </m:sub>
                            </m:sSub>
                            <m:sSup>
                              <m:sSupPr>
                                <m:ctrlPr>
                                  <a:rPr lang="en-US" sz="2000" b="1" i="1" kern="0">
                                    <a:solidFill>
                                      <a:srgbClr val="0070C0"/>
                                    </a:solidFill>
                                    <a:latin typeface="Cambria Math" panose="02040503050406030204" pitchFamily="18" charset="0"/>
                                  </a:rPr>
                                </m:ctrlPr>
                              </m:sSupPr>
                              <m:e>
                                <m:d>
                                  <m:dPr>
                                    <m:ctrlPr>
                                      <a:rPr lang="en-US" sz="2000" b="1" i="1" kern="0">
                                        <a:solidFill>
                                          <a:srgbClr val="0070C0"/>
                                        </a:solidFill>
                                        <a:latin typeface="Cambria Math" panose="02040503050406030204" pitchFamily="18" charset="0"/>
                                      </a:rPr>
                                    </m:ctrlPr>
                                  </m:dPr>
                                  <m:e>
                                    <m:r>
                                      <a:rPr lang="en-US" sz="2000" b="1" i="1" kern="0">
                                        <a:solidFill>
                                          <a:srgbClr val="0070C0"/>
                                        </a:solidFill>
                                        <a:latin typeface="Cambria Math"/>
                                      </a:rPr>
                                      <m:t>𝟏</m:t>
                                    </m:r>
                                    <m:r>
                                      <a:rPr lang="en-US" sz="2000" b="1" i="1" kern="0">
                                        <a:solidFill>
                                          <a:srgbClr val="0070C0"/>
                                        </a:solidFill>
                                        <a:latin typeface="Cambria Math"/>
                                      </a:rPr>
                                      <m:t>+</m:t>
                                    </m:r>
                                    <m:sSub>
                                      <m:sSubPr>
                                        <m:ctrlPr>
                                          <a:rPr lang="en-US" sz="2000" b="1" i="1" kern="0" smtClean="0">
                                            <a:solidFill>
                                              <a:srgbClr val="0070C0"/>
                                            </a:solidFill>
                                            <a:latin typeface="Cambria Math" panose="02040503050406030204" pitchFamily="18" charset="0"/>
                                          </a:rPr>
                                        </m:ctrlPr>
                                      </m:sSubPr>
                                      <m:e>
                                        <m:r>
                                          <a:rPr lang="en-US" sz="2000" b="1" i="1" kern="0" smtClean="0">
                                            <a:solidFill>
                                              <a:srgbClr val="0070C0"/>
                                            </a:solidFill>
                                            <a:latin typeface="Cambria Math"/>
                                          </a:rPr>
                                          <m:t>𝒈</m:t>
                                        </m:r>
                                      </m:e>
                                      <m:sub>
                                        <m:r>
                                          <a:rPr lang="en-US" sz="2000" b="1" i="1" kern="0" smtClean="0">
                                            <a:solidFill>
                                              <a:srgbClr val="0070C0"/>
                                            </a:solidFill>
                                            <a:latin typeface="Cambria Math"/>
                                          </a:rPr>
                                          <m:t>𝟐</m:t>
                                        </m:r>
                                      </m:sub>
                                    </m:sSub>
                                  </m:e>
                                </m:d>
                              </m:e>
                              <m:sup>
                                <m:r>
                                  <a:rPr lang="en-US" sz="2000" b="1" i="1" kern="0">
                                    <a:solidFill>
                                      <a:srgbClr val="0070C0"/>
                                    </a:solidFill>
                                    <a:latin typeface="Cambria Math"/>
                                  </a:rPr>
                                  <m:t>𝟏</m:t>
                                </m:r>
                              </m:sup>
                            </m:sSup>
                          </m:num>
                          <m:den>
                            <m:sSup>
                              <m:sSupPr>
                                <m:ctrlPr>
                                  <a:rPr lang="en-US" sz="2000" b="1" i="1" kern="0">
                                    <a:solidFill>
                                      <a:srgbClr val="0070C0"/>
                                    </a:solidFill>
                                    <a:latin typeface="Cambria Math" panose="02040503050406030204" pitchFamily="18" charset="0"/>
                                  </a:rPr>
                                </m:ctrlPr>
                              </m:sSupPr>
                              <m:e>
                                <m:r>
                                  <a:rPr lang="en-US" sz="2000" b="1" i="1" kern="0">
                                    <a:solidFill>
                                      <a:srgbClr val="0070C0"/>
                                    </a:solidFill>
                                    <a:latin typeface="Cambria Math"/>
                                  </a:rPr>
                                  <m:t>(</m:t>
                                </m:r>
                                <m:r>
                                  <a:rPr lang="en-US" sz="2000" b="1" i="1" kern="0">
                                    <a:solidFill>
                                      <a:srgbClr val="0070C0"/>
                                    </a:solidFill>
                                    <a:latin typeface="Cambria Math"/>
                                  </a:rPr>
                                  <m:t>𝟏</m:t>
                                </m:r>
                                <m:r>
                                  <a:rPr lang="en-US" sz="2000" b="1" i="1" kern="0">
                                    <a:solidFill>
                                      <a:srgbClr val="0070C0"/>
                                    </a:solidFill>
                                    <a:latin typeface="Cambria Math"/>
                                  </a:rPr>
                                  <m:t>+</m:t>
                                </m:r>
                                <m:r>
                                  <a:rPr lang="en-US" sz="2000" b="1" i="1" kern="0">
                                    <a:solidFill>
                                      <a:srgbClr val="0070C0"/>
                                    </a:solidFill>
                                    <a:latin typeface="Cambria Math"/>
                                  </a:rPr>
                                  <m:t>𝒓</m:t>
                                </m:r>
                                <m:r>
                                  <a:rPr lang="en-US" sz="2000" b="1" i="1" kern="0">
                                    <a:solidFill>
                                      <a:srgbClr val="0070C0"/>
                                    </a:solidFill>
                                    <a:latin typeface="Cambria Math"/>
                                  </a:rPr>
                                  <m:t>)</m:t>
                                </m:r>
                              </m:e>
                              <m:sup>
                                <m:r>
                                  <a:rPr lang="en-US" sz="2000" b="1" i="1" kern="0" smtClean="0">
                                    <a:solidFill>
                                      <a:srgbClr val="0070C0"/>
                                    </a:solidFill>
                                    <a:latin typeface="Cambria Math"/>
                                  </a:rPr>
                                  <m:t>𝑵</m:t>
                                </m:r>
                                <m:r>
                                  <a:rPr lang="en-US" sz="2000" b="1" i="1" kern="0" smtClean="0">
                                    <a:solidFill>
                                      <a:srgbClr val="0070C0"/>
                                    </a:solidFill>
                                    <a:latin typeface="Cambria Math"/>
                                  </a:rPr>
                                  <m:t>+</m:t>
                                </m:r>
                                <m:r>
                                  <a:rPr lang="en-US" sz="2000" b="1" i="1" kern="0">
                                    <a:solidFill>
                                      <a:srgbClr val="0070C0"/>
                                    </a:solidFill>
                                    <a:latin typeface="Cambria Math"/>
                                  </a:rPr>
                                  <m:t>𝟏</m:t>
                                </m:r>
                              </m:sup>
                            </m:sSup>
                          </m:den>
                        </m:f>
                        <m:r>
                          <a:rPr lang="en-US" sz="2000" b="1" i="1" kern="0">
                            <a:solidFill>
                              <a:srgbClr val="0070C0"/>
                            </a:solidFill>
                            <a:latin typeface="Cambria Math"/>
                          </a:rPr>
                          <m:t>+</m:t>
                        </m:r>
                        <m:f>
                          <m:fPr>
                            <m:ctrlPr>
                              <a:rPr lang="en-US" sz="2000" b="1" i="1" kern="0">
                                <a:solidFill>
                                  <a:srgbClr val="0070C0"/>
                                </a:solidFill>
                                <a:latin typeface="Cambria Math" panose="02040503050406030204" pitchFamily="18" charset="0"/>
                              </a:rPr>
                            </m:ctrlPr>
                          </m:fPr>
                          <m:num>
                            <m:sSub>
                              <m:sSubPr>
                                <m:ctrlPr>
                                  <a:rPr lang="en-US" sz="2000" b="1" i="1" kern="0">
                                    <a:solidFill>
                                      <a:srgbClr val="0070C0"/>
                                    </a:solidFill>
                                    <a:latin typeface="Cambria Math" panose="02040503050406030204" pitchFamily="18" charset="0"/>
                                  </a:rPr>
                                </m:ctrlPr>
                              </m:sSubPr>
                              <m:e>
                                <m:r>
                                  <a:rPr lang="en-US" sz="2000" b="1" i="1" kern="0">
                                    <a:solidFill>
                                      <a:srgbClr val="0070C0"/>
                                    </a:solidFill>
                                    <a:latin typeface="Cambria Math"/>
                                  </a:rPr>
                                  <m:t>𝑫</m:t>
                                </m:r>
                              </m:e>
                              <m:sub>
                                <m:r>
                                  <a:rPr lang="en-US" sz="2000" b="1" i="1" kern="0">
                                    <a:solidFill>
                                      <a:srgbClr val="0070C0"/>
                                    </a:solidFill>
                                    <a:latin typeface="Cambria Math"/>
                                  </a:rPr>
                                  <m:t>𝑵</m:t>
                                </m:r>
                              </m:sub>
                            </m:sSub>
                            <m:sSup>
                              <m:sSupPr>
                                <m:ctrlPr>
                                  <a:rPr lang="en-US" sz="2000" b="1" i="1" kern="0">
                                    <a:solidFill>
                                      <a:srgbClr val="0070C0"/>
                                    </a:solidFill>
                                    <a:latin typeface="Cambria Math" panose="02040503050406030204" pitchFamily="18" charset="0"/>
                                  </a:rPr>
                                </m:ctrlPr>
                              </m:sSupPr>
                              <m:e>
                                <m:d>
                                  <m:dPr>
                                    <m:ctrlPr>
                                      <a:rPr lang="en-US" sz="2000" b="1" i="1" kern="0">
                                        <a:solidFill>
                                          <a:srgbClr val="0070C0"/>
                                        </a:solidFill>
                                        <a:latin typeface="Cambria Math" panose="02040503050406030204" pitchFamily="18" charset="0"/>
                                      </a:rPr>
                                    </m:ctrlPr>
                                  </m:dPr>
                                  <m:e>
                                    <m:r>
                                      <a:rPr lang="en-US" sz="2000" b="1" i="1" kern="0">
                                        <a:solidFill>
                                          <a:srgbClr val="0070C0"/>
                                        </a:solidFill>
                                        <a:latin typeface="Cambria Math"/>
                                      </a:rPr>
                                      <m:t>𝟏</m:t>
                                    </m:r>
                                    <m:r>
                                      <a:rPr lang="en-US" sz="2000" b="1" i="1" kern="0">
                                        <a:solidFill>
                                          <a:srgbClr val="0070C0"/>
                                        </a:solidFill>
                                        <a:latin typeface="Cambria Math"/>
                                      </a:rPr>
                                      <m:t>+</m:t>
                                    </m:r>
                                    <m:sSub>
                                      <m:sSubPr>
                                        <m:ctrlPr>
                                          <a:rPr lang="en-US" sz="2000" b="1" i="1" kern="0">
                                            <a:solidFill>
                                              <a:srgbClr val="0070C0"/>
                                            </a:solidFill>
                                            <a:latin typeface="Cambria Math" panose="02040503050406030204" pitchFamily="18" charset="0"/>
                                          </a:rPr>
                                        </m:ctrlPr>
                                      </m:sSubPr>
                                      <m:e>
                                        <m:r>
                                          <a:rPr lang="en-US" sz="2000" b="1" i="1" kern="0">
                                            <a:solidFill>
                                              <a:srgbClr val="0070C0"/>
                                            </a:solidFill>
                                            <a:latin typeface="Cambria Math"/>
                                          </a:rPr>
                                          <m:t>𝒈</m:t>
                                        </m:r>
                                      </m:e>
                                      <m:sub>
                                        <m:r>
                                          <a:rPr lang="en-US" sz="2000" b="1" i="1" kern="0">
                                            <a:solidFill>
                                              <a:srgbClr val="0070C0"/>
                                            </a:solidFill>
                                            <a:latin typeface="Cambria Math"/>
                                          </a:rPr>
                                          <m:t>𝟐</m:t>
                                        </m:r>
                                      </m:sub>
                                    </m:sSub>
                                  </m:e>
                                </m:d>
                              </m:e>
                              <m:sup>
                                <m:r>
                                  <a:rPr lang="en-US" sz="2000" b="1" i="1" kern="0">
                                    <a:solidFill>
                                      <a:srgbClr val="0070C0"/>
                                    </a:solidFill>
                                    <a:latin typeface="Cambria Math"/>
                                  </a:rPr>
                                  <m:t>𝟐</m:t>
                                </m:r>
                              </m:sup>
                            </m:sSup>
                          </m:num>
                          <m:den>
                            <m:sSup>
                              <m:sSupPr>
                                <m:ctrlPr>
                                  <a:rPr lang="en-US" sz="2000" b="1" i="1" kern="0">
                                    <a:solidFill>
                                      <a:srgbClr val="0070C0"/>
                                    </a:solidFill>
                                    <a:latin typeface="Cambria Math" panose="02040503050406030204" pitchFamily="18" charset="0"/>
                                  </a:rPr>
                                </m:ctrlPr>
                              </m:sSupPr>
                              <m:e>
                                <m:r>
                                  <a:rPr lang="en-US" sz="2000" b="1" i="1" kern="0">
                                    <a:solidFill>
                                      <a:srgbClr val="0070C0"/>
                                    </a:solidFill>
                                    <a:latin typeface="Cambria Math"/>
                                  </a:rPr>
                                  <m:t>(</m:t>
                                </m:r>
                                <m:r>
                                  <a:rPr lang="en-US" sz="2000" b="1" i="1" kern="0">
                                    <a:solidFill>
                                      <a:srgbClr val="0070C0"/>
                                    </a:solidFill>
                                    <a:latin typeface="Cambria Math"/>
                                  </a:rPr>
                                  <m:t>𝟏</m:t>
                                </m:r>
                                <m:r>
                                  <a:rPr lang="en-US" sz="2000" b="1" i="1" kern="0">
                                    <a:solidFill>
                                      <a:srgbClr val="0070C0"/>
                                    </a:solidFill>
                                    <a:latin typeface="Cambria Math"/>
                                  </a:rPr>
                                  <m:t>+</m:t>
                                </m:r>
                                <m:r>
                                  <a:rPr lang="en-US" sz="2000" b="1" i="1" kern="0">
                                    <a:solidFill>
                                      <a:srgbClr val="0070C0"/>
                                    </a:solidFill>
                                    <a:latin typeface="Cambria Math"/>
                                  </a:rPr>
                                  <m:t>𝒓</m:t>
                                </m:r>
                                <m:r>
                                  <a:rPr lang="en-US" sz="2000" b="1" i="1" kern="0">
                                    <a:solidFill>
                                      <a:srgbClr val="0070C0"/>
                                    </a:solidFill>
                                    <a:latin typeface="Cambria Math"/>
                                  </a:rPr>
                                  <m:t>)</m:t>
                                </m:r>
                              </m:e>
                              <m:sup>
                                <m:r>
                                  <a:rPr lang="en-US" sz="2000" b="1" i="1" kern="0" smtClean="0">
                                    <a:solidFill>
                                      <a:srgbClr val="0070C0"/>
                                    </a:solidFill>
                                    <a:latin typeface="Cambria Math"/>
                                  </a:rPr>
                                  <m:t>𝑵</m:t>
                                </m:r>
                                <m:r>
                                  <a:rPr lang="en-US" sz="2000" b="1" i="1" kern="0" smtClean="0">
                                    <a:solidFill>
                                      <a:srgbClr val="0070C0"/>
                                    </a:solidFill>
                                    <a:latin typeface="Cambria Math"/>
                                  </a:rPr>
                                  <m:t>+</m:t>
                                </m:r>
                                <m:r>
                                  <a:rPr lang="en-US" sz="2000" b="1" i="1" kern="0">
                                    <a:solidFill>
                                      <a:srgbClr val="0070C0"/>
                                    </a:solidFill>
                                    <a:latin typeface="Cambria Math"/>
                                  </a:rPr>
                                  <m:t>𝟐</m:t>
                                </m:r>
                              </m:sup>
                            </m:sSup>
                          </m:den>
                        </m:f>
                        <m:r>
                          <a:rPr lang="en-US" sz="2000" b="1" i="1" kern="0" smtClean="0">
                            <a:solidFill>
                              <a:srgbClr val="0070C0"/>
                            </a:solidFill>
                            <a:latin typeface="Cambria Math"/>
                          </a:rPr>
                          <m:t>+…</m:t>
                        </m:r>
                      </m:e>
                    </m:d>
                  </m:oMath>
                </a14:m>
                <a:r>
                  <a:rPr lang="en-US" sz="2000" b="1" kern="0" dirty="0"/>
                  <a:t> </a:t>
                </a:r>
              </a:p>
              <a:p>
                <a:pPr marL="0" indent="0" eaLnBrk="1" hangingPunct="1">
                  <a:buFont typeface="Wingdings" pitchFamily="2" charset="2"/>
                  <a:buNone/>
                </a:pPr>
                <a:endParaRPr lang="en-US" sz="2000" b="1" kern="0" dirty="0"/>
              </a:p>
              <a:p>
                <a:pPr marL="0" indent="0" eaLnBrk="1" hangingPunct="1">
                  <a:buFont typeface="Wingdings" pitchFamily="2" charset="2"/>
                  <a:buNone/>
                </a:pPr>
                <a:r>
                  <a:rPr lang="en-US" sz="2000" kern="0" dirty="0">
                    <a:solidFill>
                      <a:schemeClr val="tx1">
                        <a:lumMod val="75000"/>
                      </a:schemeClr>
                    </a:solidFill>
                  </a:rPr>
                  <a:t>Price</a:t>
                </a:r>
                <a:r>
                  <a:rPr lang="en-US" sz="2000" kern="0" baseline="-25000" dirty="0">
                    <a:solidFill>
                      <a:schemeClr val="tx1">
                        <a:lumMod val="75000"/>
                      </a:schemeClr>
                    </a:solidFill>
                  </a:rPr>
                  <a:t>0</a:t>
                </a:r>
                <a:r>
                  <a:rPr lang="en-US" sz="2000" kern="0" dirty="0">
                    <a:solidFill>
                      <a:schemeClr val="tx1">
                        <a:lumMod val="75000"/>
                      </a:schemeClr>
                    </a:solidFill>
                  </a:rPr>
                  <a:t> </a:t>
                </a:r>
                <a14:m>
                  <m:oMath xmlns:m="http://schemas.openxmlformats.org/officeDocument/2006/math">
                    <m:r>
                      <a:rPr lang="en-US" sz="2000" b="1" i="1" kern="0">
                        <a:solidFill>
                          <a:schemeClr val="tx1">
                            <a:lumMod val="75000"/>
                          </a:schemeClr>
                        </a:solidFill>
                        <a:latin typeface="Cambria Math"/>
                      </a:rPr>
                      <m:t>=</m:t>
                    </m:r>
                    <m:d>
                      <m:dPr>
                        <m:ctrlPr>
                          <a:rPr lang="en-US" sz="2000" b="1" i="1" kern="0">
                            <a:solidFill>
                              <a:schemeClr val="tx1">
                                <a:lumMod val="75000"/>
                              </a:schemeClr>
                            </a:solidFill>
                            <a:latin typeface="Cambria Math" panose="02040503050406030204" pitchFamily="18" charset="0"/>
                          </a:rPr>
                        </m:ctrlPr>
                      </m:dPr>
                      <m:e>
                        <m:nary>
                          <m:naryPr>
                            <m:chr m:val="∑"/>
                            <m:ctrlPr>
                              <a:rPr lang="en-US" sz="2000" b="1" i="1" kern="0">
                                <a:solidFill>
                                  <a:schemeClr val="tx1">
                                    <a:lumMod val="75000"/>
                                  </a:schemeClr>
                                </a:solidFill>
                                <a:latin typeface="Cambria Math" panose="02040503050406030204" pitchFamily="18" charset="0"/>
                              </a:rPr>
                            </m:ctrlPr>
                          </m:naryPr>
                          <m:sub>
                            <m:r>
                              <m:rPr>
                                <m:brk m:alnAt="23"/>
                              </m:rPr>
                              <a:rPr lang="en-US" sz="2000" b="1" i="1" kern="0">
                                <a:solidFill>
                                  <a:schemeClr val="tx1">
                                    <a:lumMod val="75000"/>
                                  </a:schemeClr>
                                </a:solidFill>
                                <a:latin typeface="Cambria Math"/>
                              </a:rPr>
                              <m:t>𝒕</m:t>
                            </m:r>
                            <m:r>
                              <a:rPr lang="en-US" sz="2000" b="1" i="1" kern="0">
                                <a:solidFill>
                                  <a:schemeClr val="tx1">
                                    <a:lumMod val="75000"/>
                                  </a:schemeClr>
                                </a:solidFill>
                                <a:latin typeface="Cambria Math"/>
                              </a:rPr>
                              <m:t>=</m:t>
                            </m:r>
                            <m:r>
                              <a:rPr lang="en-US" sz="2000" b="1" i="1" kern="0">
                                <a:solidFill>
                                  <a:schemeClr val="tx1">
                                    <a:lumMod val="75000"/>
                                  </a:schemeClr>
                                </a:solidFill>
                                <a:latin typeface="Cambria Math"/>
                              </a:rPr>
                              <m:t>𝟎</m:t>
                            </m:r>
                          </m:sub>
                          <m:sup>
                            <m:r>
                              <a:rPr lang="en-US" sz="2000" b="1" i="1" kern="0">
                                <a:solidFill>
                                  <a:schemeClr val="tx1">
                                    <a:lumMod val="75000"/>
                                  </a:schemeClr>
                                </a:solidFill>
                                <a:latin typeface="Cambria Math"/>
                              </a:rPr>
                              <m:t>𝑵</m:t>
                            </m:r>
                          </m:sup>
                          <m:e>
                            <m:f>
                              <m:fPr>
                                <m:ctrlPr>
                                  <a:rPr lang="en-US" sz="2000" b="1" i="1" kern="0">
                                    <a:solidFill>
                                      <a:schemeClr val="tx1">
                                        <a:lumMod val="75000"/>
                                      </a:schemeClr>
                                    </a:solidFill>
                                    <a:latin typeface="Cambria Math" panose="02040503050406030204" pitchFamily="18" charset="0"/>
                                  </a:rPr>
                                </m:ctrlPr>
                              </m:fPr>
                              <m:num>
                                <m:sSub>
                                  <m:sSubPr>
                                    <m:ctrlPr>
                                      <a:rPr lang="en-US" sz="2000" i="1" kern="0">
                                        <a:solidFill>
                                          <a:schemeClr val="tx1">
                                            <a:lumMod val="75000"/>
                                          </a:schemeClr>
                                        </a:solidFill>
                                        <a:latin typeface="Cambria Math" panose="02040503050406030204" pitchFamily="18" charset="0"/>
                                      </a:rPr>
                                    </m:ctrlPr>
                                  </m:sSubPr>
                                  <m:e>
                                    <m:r>
                                      <a:rPr lang="en-US" sz="2000" i="1" kern="0">
                                        <a:solidFill>
                                          <a:schemeClr val="tx1">
                                            <a:lumMod val="75000"/>
                                          </a:schemeClr>
                                        </a:solidFill>
                                        <a:latin typeface="Cambria Math"/>
                                      </a:rPr>
                                      <m:t>𝐷</m:t>
                                    </m:r>
                                  </m:e>
                                  <m:sub>
                                    <m:r>
                                      <a:rPr lang="en-US" sz="2000" i="1" kern="0">
                                        <a:solidFill>
                                          <a:schemeClr val="tx1">
                                            <a:lumMod val="75000"/>
                                          </a:schemeClr>
                                        </a:solidFill>
                                        <a:latin typeface="Cambria Math"/>
                                      </a:rPr>
                                      <m:t>0</m:t>
                                    </m:r>
                                  </m:sub>
                                </m:sSub>
                                <m:sSup>
                                  <m:sSupPr>
                                    <m:ctrlPr>
                                      <a:rPr lang="en-US" sz="2000" i="1" kern="0">
                                        <a:solidFill>
                                          <a:schemeClr val="tx1">
                                            <a:lumMod val="75000"/>
                                          </a:schemeClr>
                                        </a:solidFill>
                                        <a:latin typeface="Cambria Math" panose="02040503050406030204" pitchFamily="18" charset="0"/>
                                      </a:rPr>
                                    </m:ctrlPr>
                                  </m:sSupPr>
                                  <m:e>
                                    <m:d>
                                      <m:dPr>
                                        <m:ctrlPr>
                                          <a:rPr lang="en-US" sz="2000" i="1" kern="0">
                                            <a:solidFill>
                                              <a:schemeClr val="tx1">
                                                <a:lumMod val="75000"/>
                                              </a:schemeClr>
                                            </a:solidFill>
                                            <a:latin typeface="Cambria Math" panose="02040503050406030204" pitchFamily="18" charset="0"/>
                                          </a:rPr>
                                        </m:ctrlPr>
                                      </m:dPr>
                                      <m:e>
                                        <m:r>
                                          <a:rPr lang="en-US" sz="2000" i="1" kern="0">
                                            <a:solidFill>
                                              <a:schemeClr val="tx1">
                                                <a:lumMod val="75000"/>
                                              </a:schemeClr>
                                            </a:solidFill>
                                            <a:latin typeface="Cambria Math"/>
                                          </a:rPr>
                                          <m:t>1+</m:t>
                                        </m:r>
                                        <m:sSub>
                                          <m:sSubPr>
                                            <m:ctrlPr>
                                              <a:rPr lang="en-US" sz="2000" i="1" kern="0">
                                                <a:solidFill>
                                                  <a:schemeClr val="tx1">
                                                    <a:lumMod val="75000"/>
                                                  </a:schemeClr>
                                                </a:solidFill>
                                                <a:latin typeface="Cambria Math" panose="02040503050406030204" pitchFamily="18" charset="0"/>
                                              </a:rPr>
                                            </m:ctrlPr>
                                          </m:sSubPr>
                                          <m:e>
                                            <m:r>
                                              <a:rPr lang="en-US" sz="2000" i="1" kern="0">
                                                <a:solidFill>
                                                  <a:schemeClr val="tx1">
                                                    <a:lumMod val="75000"/>
                                                  </a:schemeClr>
                                                </a:solidFill>
                                                <a:latin typeface="Cambria Math"/>
                                              </a:rPr>
                                              <m:t>𝑔</m:t>
                                            </m:r>
                                          </m:e>
                                          <m:sub>
                                            <m:r>
                                              <a:rPr lang="en-US" sz="2000" i="1" kern="0">
                                                <a:solidFill>
                                                  <a:schemeClr val="tx1">
                                                    <a:lumMod val="75000"/>
                                                  </a:schemeClr>
                                                </a:solidFill>
                                                <a:latin typeface="Cambria Math"/>
                                              </a:rPr>
                                              <m:t>1</m:t>
                                            </m:r>
                                          </m:sub>
                                        </m:sSub>
                                      </m:e>
                                    </m:d>
                                  </m:e>
                                  <m:sup>
                                    <m:r>
                                      <a:rPr lang="en-US" sz="2000" i="1" kern="0">
                                        <a:solidFill>
                                          <a:schemeClr val="tx1">
                                            <a:lumMod val="75000"/>
                                          </a:schemeClr>
                                        </a:solidFill>
                                        <a:latin typeface="Cambria Math"/>
                                      </a:rPr>
                                      <m:t>𝑡</m:t>
                                    </m:r>
                                  </m:sup>
                                </m:sSup>
                              </m:num>
                              <m:den>
                                <m:sSup>
                                  <m:sSupPr>
                                    <m:ctrlPr>
                                      <a:rPr lang="en-US" sz="2000" b="1" i="1" kern="0">
                                        <a:solidFill>
                                          <a:schemeClr val="tx1">
                                            <a:lumMod val="75000"/>
                                          </a:schemeClr>
                                        </a:solidFill>
                                        <a:latin typeface="Cambria Math" panose="02040503050406030204" pitchFamily="18" charset="0"/>
                                      </a:rPr>
                                    </m:ctrlPr>
                                  </m:sSupPr>
                                  <m:e>
                                    <m:r>
                                      <a:rPr lang="en-US" sz="2000" b="1" i="1" kern="0">
                                        <a:solidFill>
                                          <a:schemeClr val="tx1">
                                            <a:lumMod val="75000"/>
                                          </a:schemeClr>
                                        </a:solidFill>
                                        <a:latin typeface="Cambria Math"/>
                                      </a:rPr>
                                      <m:t>(</m:t>
                                    </m:r>
                                    <m:r>
                                      <a:rPr lang="en-US" sz="2000" b="1" i="1" kern="0">
                                        <a:solidFill>
                                          <a:schemeClr val="tx1">
                                            <a:lumMod val="75000"/>
                                          </a:schemeClr>
                                        </a:solidFill>
                                        <a:latin typeface="Cambria Math"/>
                                      </a:rPr>
                                      <m:t>𝟏</m:t>
                                    </m:r>
                                    <m:r>
                                      <a:rPr lang="en-US" sz="2000" b="1" i="1" kern="0">
                                        <a:solidFill>
                                          <a:schemeClr val="tx1">
                                            <a:lumMod val="75000"/>
                                          </a:schemeClr>
                                        </a:solidFill>
                                        <a:latin typeface="Cambria Math"/>
                                      </a:rPr>
                                      <m:t>+</m:t>
                                    </m:r>
                                    <m:r>
                                      <a:rPr lang="en-US" sz="2000" b="1" i="1" kern="0">
                                        <a:solidFill>
                                          <a:schemeClr val="tx1">
                                            <a:lumMod val="75000"/>
                                          </a:schemeClr>
                                        </a:solidFill>
                                        <a:latin typeface="Cambria Math"/>
                                      </a:rPr>
                                      <m:t>𝒓</m:t>
                                    </m:r>
                                    <m:r>
                                      <a:rPr lang="en-US" sz="2000" b="1" i="1" kern="0">
                                        <a:solidFill>
                                          <a:schemeClr val="tx1">
                                            <a:lumMod val="75000"/>
                                          </a:schemeClr>
                                        </a:solidFill>
                                        <a:latin typeface="Cambria Math"/>
                                      </a:rPr>
                                      <m:t>)</m:t>
                                    </m:r>
                                  </m:e>
                                  <m:sup>
                                    <m:r>
                                      <a:rPr lang="en-US" sz="2000" b="1" i="1" kern="0">
                                        <a:solidFill>
                                          <a:schemeClr val="tx1">
                                            <a:lumMod val="75000"/>
                                          </a:schemeClr>
                                        </a:solidFill>
                                        <a:latin typeface="Cambria Math"/>
                                      </a:rPr>
                                      <m:t>𝒕</m:t>
                                    </m:r>
                                  </m:sup>
                                </m:sSup>
                              </m:den>
                            </m:f>
                          </m:e>
                        </m:nary>
                      </m:e>
                    </m:d>
                    <m:r>
                      <a:rPr lang="en-US" sz="2000" b="1" i="1" kern="0" smtClean="0">
                        <a:solidFill>
                          <a:schemeClr val="tx1">
                            <a:lumMod val="75000"/>
                          </a:schemeClr>
                        </a:solidFill>
                        <a:latin typeface="Cambria Math"/>
                      </a:rPr>
                      <m:t>+</m:t>
                    </m:r>
                    <m:f>
                      <m:fPr>
                        <m:ctrlPr>
                          <a:rPr lang="en-US" sz="2000" b="1" i="1" kern="0" smtClean="0">
                            <a:solidFill>
                              <a:srgbClr val="0070C0"/>
                            </a:solidFill>
                            <a:latin typeface="Cambria Math" panose="02040503050406030204" pitchFamily="18" charset="0"/>
                          </a:rPr>
                        </m:ctrlPr>
                      </m:fPr>
                      <m:num>
                        <m:f>
                          <m:fPr>
                            <m:ctrlPr>
                              <a:rPr lang="en-US" sz="2000" b="1" i="1" kern="0">
                                <a:solidFill>
                                  <a:srgbClr val="0070C0"/>
                                </a:solidFill>
                                <a:latin typeface="Cambria Math" panose="02040503050406030204" pitchFamily="18" charset="0"/>
                              </a:rPr>
                            </m:ctrlPr>
                          </m:fPr>
                          <m:num>
                            <m:sSub>
                              <m:sSubPr>
                                <m:ctrlPr>
                                  <a:rPr lang="en-US" sz="2000" b="1" i="1" kern="0">
                                    <a:solidFill>
                                      <a:srgbClr val="0070C0"/>
                                    </a:solidFill>
                                    <a:latin typeface="Cambria Math" panose="02040503050406030204" pitchFamily="18" charset="0"/>
                                  </a:rPr>
                                </m:ctrlPr>
                              </m:sSubPr>
                              <m:e>
                                <m:r>
                                  <a:rPr lang="en-US" sz="2000" b="1" i="1" kern="0">
                                    <a:solidFill>
                                      <a:srgbClr val="0070C0"/>
                                    </a:solidFill>
                                    <a:latin typeface="Cambria Math"/>
                                  </a:rPr>
                                  <m:t>𝑫</m:t>
                                </m:r>
                              </m:e>
                              <m:sub>
                                <m:r>
                                  <a:rPr lang="en-US" sz="2000" b="1" i="1" kern="0">
                                    <a:solidFill>
                                      <a:srgbClr val="0070C0"/>
                                    </a:solidFill>
                                    <a:latin typeface="Cambria Math"/>
                                  </a:rPr>
                                  <m:t>𝑵</m:t>
                                </m:r>
                              </m:sub>
                            </m:sSub>
                            <m:r>
                              <a:rPr lang="en-US" sz="2000" b="1" i="1" kern="0" smtClean="0">
                                <a:solidFill>
                                  <a:srgbClr val="0070C0"/>
                                </a:solidFill>
                                <a:latin typeface="Cambria Math" panose="02040503050406030204" pitchFamily="18" charset="0"/>
                              </a:rPr>
                              <m:t>(</m:t>
                            </m:r>
                            <m:r>
                              <a:rPr lang="en-US" sz="2000" b="1" i="1" kern="0" smtClean="0">
                                <a:solidFill>
                                  <a:srgbClr val="0070C0"/>
                                </a:solidFill>
                                <a:latin typeface="Cambria Math" panose="02040503050406030204" pitchFamily="18" charset="0"/>
                              </a:rPr>
                              <m:t>𝟏</m:t>
                            </m:r>
                            <m:r>
                              <a:rPr lang="en-US" sz="2000" b="1" i="1" kern="0" smtClean="0">
                                <a:solidFill>
                                  <a:srgbClr val="0070C0"/>
                                </a:solidFill>
                                <a:latin typeface="Cambria Math" panose="02040503050406030204" pitchFamily="18" charset="0"/>
                              </a:rPr>
                              <m:t>+</m:t>
                            </m:r>
                            <m:sSub>
                              <m:sSubPr>
                                <m:ctrlPr>
                                  <a:rPr lang="en-US" sz="2000" b="1" i="1" kern="0">
                                    <a:solidFill>
                                      <a:srgbClr val="0070C0"/>
                                    </a:solidFill>
                                    <a:latin typeface="Cambria Math" panose="02040503050406030204" pitchFamily="18" charset="0"/>
                                  </a:rPr>
                                </m:ctrlPr>
                              </m:sSubPr>
                              <m:e>
                                <m:r>
                                  <a:rPr lang="en-US" sz="2000" b="1" i="1" kern="0">
                                    <a:solidFill>
                                      <a:srgbClr val="0070C0"/>
                                    </a:solidFill>
                                    <a:latin typeface="Cambria Math"/>
                                  </a:rPr>
                                  <m:t>𝒈</m:t>
                                </m:r>
                              </m:e>
                              <m:sub>
                                <m:r>
                                  <a:rPr lang="en-US" sz="2000" b="1" i="1" kern="0">
                                    <a:solidFill>
                                      <a:srgbClr val="0070C0"/>
                                    </a:solidFill>
                                    <a:latin typeface="Cambria Math"/>
                                  </a:rPr>
                                  <m:t>𝟐</m:t>
                                </m:r>
                              </m:sub>
                            </m:sSub>
                            <m:r>
                              <a:rPr lang="en-US" sz="2000" b="1" i="1" kern="0" smtClean="0">
                                <a:solidFill>
                                  <a:srgbClr val="0070C0"/>
                                </a:solidFill>
                                <a:latin typeface="Cambria Math" panose="02040503050406030204" pitchFamily="18" charset="0"/>
                              </a:rPr>
                              <m:t>) </m:t>
                            </m:r>
                          </m:num>
                          <m:den>
                            <m:r>
                              <a:rPr lang="en-US" sz="2000" b="1" i="1" kern="0">
                                <a:solidFill>
                                  <a:srgbClr val="0070C0"/>
                                </a:solidFill>
                                <a:latin typeface="Cambria Math"/>
                              </a:rPr>
                              <m:t>𝒓</m:t>
                            </m:r>
                            <m:r>
                              <a:rPr lang="en-US" sz="2000" b="1" i="1" kern="0">
                                <a:solidFill>
                                  <a:srgbClr val="0070C0"/>
                                </a:solidFill>
                                <a:latin typeface="Cambria Math"/>
                              </a:rPr>
                              <m:t>−</m:t>
                            </m:r>
                            <m:sSub>
                              <m:sSubPr>
                                <m:ctrlPr>
                                  <a:rPr lang="en-US" sz="2000" b="1" i="1" kern="0">
                                    <a:solidFill>
                                      <a:srgbClr val="0070C0"/>
                                    </a:solidFill>
                                    <a:latin typeface="Cambria Math" panose="02040503050406030204" pitchFamily="18" charset="0"/>
                                  </a:rPr>
                                </m:ctrlPr>
                              </m:sSubPr>
                              <m:e>
                                <m:r>
                                  <a:rPr lang="en-US" sz="2000" b="1" i="1" kern="0">
                                    <a:solidFill>
                                      <a:srgbClr val="0070C0"/>
                                    </a:solidFill>
                                    <a:latin typeface="Cambria Math"/>
                                  </a:rPr>
                                  <m:t>𝒈</m:t>
                                </m:r>
                              </m:e>
                              <m:sub>
                                <m:r>
                                  <a:rPr lang="en-US" sz="2000" b="1" i="1" kern="0">
                                    <a:solidFill>
                                      <a:srgbClr val="0070C0"/>
                                    </a:solidFill>
                                    <a:latin typeface="Cambria Math"/>
                                  </a:rPr>
                                  <m:t>𝟐</m:t>
                                </m:r>
                              </m:sub>
                            </m:sSub>
                          </m:den>
                        </m:f>
                      </m:num>
                      <m:den>
                        <m:sSup>
                          <m:sSupPr>
                            <m:ctrlPr>
                              <a:rPr lang="en-US" sz="2000" b="1" i="1" kern="0" smtClean="0">
                                <a:solidFill>
                                  <a:srgbClr val="0070C0"/>
                                </a:solidFill>
                                <a:latin typeface="Cambria Math" panose="02040503050406030204" pitchFamily="18" charset="0"/>
                              </a:rPr>
                            </m:ctrlPr>
                          </m:sSupPr>
                          <m:e>
                            <m:d>
                              <m:dPr>
                                <m:ctrlPr>
                                  <a:rPr lang="en-US" sz="2000" b="1" i="1" kern="0" smtClean="0">
                                    <a:solidFill>
                                      <a:srgbClr val="0070C0"/>
                                    </a:solidFill>
                                    <a:latin typeface="Cambria Math" panose="02040503050406030204" pitchFamily="18" charset="0"/>
                                  </a:rPr>
                                </m:ctrlPr>
                              </m:dPr>
                              <m:e>
                                <m:r>
                                  <a:rPr lang="en-US" sz="2000" b="1" i="1" kern="0" smtClean="0">
                                    <a:solidFill>
                                      <a:srgbClr val="0070C0"/>
                                    </a:solidFill>
                                    <a:latin typeface="Cambria Math"/>
                                  </a:rPr>
                                  <m:t>𝟏</m:t>
                                </m:r>
                                <m:r>
                                  <a:rPr lang="en-US" sz="2000" b="1" i="1" kern="0" smtClean="0">
                                    <a:solidFill>
                                      <a:srgbClr val="0070C0"/>
                                    </a:solidFill>
                                    <a:latin typeface="Cambria Math"/>
                                  </a:rPr>
                                  <m:t>+</m:t>
                                </m:r>
                                <m:r>
                                  <a:rPr lang="en-US" sz="2000" b="1" i="1" kern="0" smtClean="0">
                                    <a:solidFill>
                                      <a:srgbClr val="0070C0"/>
                                    </a:solidFill>
                                    <a:latin typeface="Cambria Math"/>
                                  </a:rPr>
                                  <m:t>𝒓</m:t>
                                </m:r>
                              </m:e>
                            </m:d>
                          </m:e>
                          <m:sup>
                            <m:r>
                              <a:rPr lang="en-US" sz="2000" b="1" i="1" kern="0" smtClean="0">
                                <a:solidFill>
                                  <a:srgbClr val="0070C0"/>
                                </a:solidFill>
                                <a:latin typeface="Cambria Math"/>
                              </a:rPr>
                              <m:t>𝑵</m:t>
                            </m:r>
                          </m:sup>
                        </m:sSup>
                      </m:den>
                    </m:f>
                  </m:oMath>
                </a14:m>
                <a:endParaRPr lang="en-US" sz="2000" b="1" kern="0" dirty="0"/>
              </a:p>
              <a:p>
                <a:pPr eaLnBrk="1" hangingPunct="1"/>
                <a:endParaRPr lang="en-US" sz="2000" kern="0" dirty="0"/>
              </a:p>
            </p:txBody>
          </p:sp>
        </mc:Choice>
        <mc:Fallback xmlns="">
          <p:sp>
            <p:nvSpPr>
              <p:cNvPr id="6" name="Text Placeholder 1">
                <a:extLst>
                  <a:ext uri="{FF2B5EF4-FFF2-40B4-BE49-F238E27FC236}">
                    <a16:creationId xmlns:a16="http://schemas.microsoft.com/office/drawing/2014/main" id="{ED8CF64F-B29A-4D57-ABB6-AB3309949D26}"/>
                  </a:ext>
                </a:extLst>
              </p:cNvPr>
              <p:cNvSpPr txBox="1">
                <a:spLocks noRot="1" noChangeAspect="1" noMove="1" noResize="1" noEditPoints="1" noAdjustHandles="1" noChangeArrowheads="1" noChangeShapeType="1" noTextEdit="1"/>
              </p:cNvSpPr>
              <p:nvPr/>
            </p:nvSpPr>
            <p:spPr>
              <a:xfrm>
                <a:off x="646043" y="1911522"/>
                <a:ext cx="8116957" cy="3832911"/>
              </a:xfrm>
              <a:prstGeom prst="rect">
                <a:avLst/>
              </a:prstGeom>
              <a:blipFill>
                <a:blip r:embed="rId4"/>
                <a:stretch>
                  <a:fillRect l="-826" t="-796"/>
                </a:stretch>
              </a:blipFill>
            </p:spPr>
            <p:txBody>
              <a:bodyPr/>
              <a:lstStyle/>
              <a:p>
                <a:r>
                  <a:rPr lang="en-US">
                    <a:noFill/>
                  </a:rPr>
                  <a:t> </a:t>
                </a:r>
              </a:p>
            </p:txBody>
          </p:sp>
        </mc:Fallback>
      </mc:AlternateContent>
      <p:grpSp>
        <p:nvGrpSpPr>
          <p:cNvPr id="7" name="Group 6" title="Red circle linking the numerator of the formula with the explanation in the text box">
            <a:extLst>
              <a:ext uri="{FF2B5EF4-FFF2-40B4-BE49-F238E27FC236}">
                <a16:creationId xmlns:a16="http://schemas.microsoft.com/office/drawing/2014/main" id="{0DC58D45-A4F4-4101-BABD-6D062C6F66EA}"/>
              </a:ext>
            </a:extLst>
          </p:cNvPr>
          <p:cNvGrpSpPr/>
          <p:nvPr/>
        </p:nvGrpSpPr>
        <p:grpSpPr>
          <a:xfrm>
            <a:off x="3657600" y="4242415"/>
            <a:ext cx="4602298" cy="2044085"/>
            <a:chOff x="3581400" y="3962400"/>
            <a:chExt cx="4661376" cy="1627700"/>
          </a:xfrm>
        </p:grpSpPr>
        <p:sp>
          <p:nvSpPr>
            <p:cNvPr id="8" name="Oval 7">
              <a:extLst>
                <a:ext uri="{FF2B5EF4-FFF2-40B4-BE49-F238E27FC236}">
                  <a16:creationId xmlns:a16="http://schemas.microsoft.com/office/drawing/2014/main" id="{6150CD04-97F3-4F62-8585-B8861B1418F0}"/>
                </a:ext>
              </a:extLst>
            </p:cNvPr>
            <p:cNvSpPr/>
            <p:nvPr/>
          </p:nvSpPr>
          <p:spPr bwMode="auto">
            <a:xfrm>
              <a:off x="3581400" y="3962400"/>
              <a:ext cx="990600" cy="53340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91981E04-DE16-4A3C-ABE8-F7C487F03C1D}"/>
                    </a:ext>
                  </a:extLst>
                </p:cNvPr>
                <p:cNvSpPr txBox="1"/>
                <p:nvPr/>
              </p:nvSpPr>
              <p:spPr>
                <a:xfrm>
                  <a:off x="5128424" y="4724400"/>
                  <a:ext cx="3114352" cy="865700"/>
                </a:xfrm>
                <a:prstGeom prst="rect">
                  <a:avLst/>
                </a:prstGeom>
                <a:noFill/>
                <a:ln>
                  <a:solidFill>
                    <a:schemeClr val="tx1"/>
                  </a:solidFill>
                </a:ln>
              </p:spPr>
              <p:txBody>
                <a:bodyPr wrap="none" rtlCol="0">
                  <a:spAutoFit/>
                </a:bodyPr>
                <a:lstStyle/>
                <a:p>
                  <a:r>
                    <a:rPr lang="en-US" sz="1600" dirty="0">
                      <a:solidFill>
                        <a:srgbClr val="0070C0"/>
                      </a:solidFill>
                    </a:rPr>
                    <a:t>D</a:t>
                  </a:r>
                  <a:r>
                    <a:rPr lang="en-US" sz="1600" baseline="-25000" dirty="0">
                      <a:solidFill>
                        <a:srgbClr val="0070C0"/>
                      </a:solidFill>
                    </a:rPr>
                    <a:t>N</a:t>
                  </a:r>
                  <a:r>
                    <a:rPr lang="en-US" sz="1600" dirty="0"/>
                    <a:t> </a:t>
                  </a:r>
                  <a:r>
                    <a:rPr lang="en-US" sz="1600" dirty="0">
                      <a:solidFill>
                        <a:schemeClr val="tx1">
                          <a:lumMod val="75000"/>
                        </a:schemeClr>
                      </a:solidFill>
                    </a:rPr>
                    <a:t>is the “N”</a:t>
                  </a:r>
                  <a:r>
                    <a:rPr lang="en-US" sz="1600" baseline="30000" dirty="0">
                      <a:solidFill>
                        <a:schemeClr val="tx1">
                          <a:lumMod val="75000"/>
                        </a:schemeClr>
                      </a:solidFill>
                    </a:rPr>
                    <a:t>th</a:t>
                  </a:r>
                  <a:r>
                    <a:rPr lang="en-US" sz="1600" dirty="0">
                      <a:solidFill>
                        <a:schemeClr val="tx1">
                          <a:lumMod val="75000"/>
                        </a:schemeClr>
                      </a:solidFill>
                    </a:rPr>
                    <a:t> future dividend. </a:t>
                  </a:r>
                </a:p>
                <a:p>
                  <a:endParaRPr lang="en-US" sz="200" dirty="0"/>
                </a:p>
                <a:p>
                  <a:r>
                    <a:rPr lang="en-US" sz="1600" dirty="0">
                      <a:solidFill>
                        <a:srgbClr val="0070C0"/>
                      </a:solidFill>
                    </a:rPr>
                    <a:t>D</a:t>
                  </a:r>
                  <a:r>
                    <a:rPr lang="en-US" sz="1600" baseline="-25000" dirty="0">
                      <a:solidFill>
                        <a:srgbClr val="0070C0"/>
                      </a:solidFill>
                    </a:rPr>
                    <a:t>N</a:t>
                  </a:r>
                  <a:r>
                    <a:rPr lang="en-US" sz="1600" dirty="0">
                      <a:solidFill>
                        <a:srgbClr val="0070C0"/>
                      </a:solidFill>
                    </a:rPr>
                    <a:t>*(1+g</a:t>
                  </a:r>
                  <a:r>
                    <a:rPr lang="en-US" sz="1600" baseline="-25000" dirty="0">
                      <a:solidFill>
                        <a:srgbClr val="0070C0"/>
                      </a:solidFill>
                    </a:rPr>
                    <a:t>2</a:t>
                  </a:r>
                  <a:r>
                    <a:rPr lang="en-US" sz="1600" dirty="0">
                      <a:solidFill>
                        <a:srgbClr val="0070C0"/>
                      </a:solidFill>
                    </a:rPr>
                    <a:t>) </a:t>
                  </a:r>
                  <a:r>
                    <a:rPr lang="en-US" sz="1600" dirty="0">
                      <a:solidFill>
                        <a:schemeClr val="tx1">
                          <a:lumMod val="75000"/>
                        </a:schemeClr>
                      </a:solidFill>
                    </a:rPr>
                    <a:t>is the “N+1” dividend.</a:t>
                  </a:r>
                </a:p>
                <a:p>
                  <a:endParaRPr lang="en-US" sz="200" dirty="0"/>
                </a:p>
                <a:p>
                  <a14:m>
                    <m:oMath xmlns:m="http://schemas.openxmlformats.org/officeDocument/2006/math">
                      <m:f>
                        <m:fPr>
                          <m:ctrlPr>
                            <a:rPr lang="en-US" b="1" i="1" smtClean="0">
                              <a:solidFill>
                                <a:srgbClr val="0070C0"/>
                              </a:solidFill>
                              <a:latin typeface="Cambria Math" panose="02040503050406030204" pitchFamily="18" charset="0"/>
                            </a:rPr>
                          </m:ctrlPr>
                        </m:fPr>
                        <m:num>
                          <m:sSub>
                            <m:sSubPr>
                              <m:ctrlPr>
                                <a:rPr lang="en-US" b="1" i="1">
                                  <a:solidFill>
                                    <a:srgbClr val="0070C0"/>
                                  </a:solidFill>
                                  <a:latin typeface="Cambria Math" panose="02040503050406030204" pitchFamily="18" charset="0"/>
                                </a:rPr>
                              </m:ctrlPr>
                            </m:sSubPr>
                            <m:e>
                              <m:r>
                                <a:rPr lang="en-US" b="1" i="1">
                                  <a:solidFill>
                                    <a:srgbClr val="0070C0"/>
                                  </a:solidFill>
                                  <a:latin typeface="Cambria Math"/>
                                </a:rPr>
                                <m:t>𝑫</m:t>
                              </m:r>
                            </m:e>
                            <m:sub>
                              <m:r>
                                <a:rPr lang="en-US" b="1" i="1">
                                  <a:solidFill>
                                    <a:srgbClr val="0070C0"/>
                                  </a:solidFill>
                                  <a:latin typeface="Cambria Math"/>
                                </a:rPr>
                                <m:t>𝑵</m:t>
                              </m:r>
                            </m:sub>
                          </m:sSub>
                          <m:r>
                            <a:rPr lang="en-US" b="1" i="1">
                              <a:solidFill>
                                <a:srgbClr val="0070C0"/>
                              </a:solidFill>
                              <a:latin typeface="Cambria Math" panose="02040503050406030204" pitchFamily="18" charset="0"/>
                            </a:rPr>
                            <m:t>(</m:t>
                          </m:r>
                          <m:r>
                            <a:rPr lang="en-US" b="1" i="1">
                              <a:solidFill>
                                <a:srgbClr val="0070C0"/>
                              </a:solidFill>
                              <a:latin typeface="Cambria Math" panose="02040503050406030204" pitchFamily="18" charset="0"/>
                            </a:rPr>
                            <m:t>𝟏</m:t>
                          </m:r>
                          <m:r>
                            <a:rPr lang="en-US" b="1" i="1">
                              <a:solidFill>
                                <a:srgbClr val="0070C0"/>
                              </a:solidFill>
                              <a:latin typeface="Cambria Math" panose="02040503050406030204" pitchFamily="18" charset="0"/>
                            </a:rPr>
                            <m:t>+</m:t>
                          </m:r>
                          <m:sSub>
                            <m:sSubPr>
                              <m:ctrlPr>
                                <a:rPr lang="en-US" b="1" i="1">
                                  <a:solidFill>
                                    <a:srgbClr val="0070C0"/>
                                  </a:solidFill>
                                  <a:latin typeface="Cambria Math" panose="02040503050406030204" pitchFamily="18" charset="0"/>
                                </a:rPr>
                              </m:ctrlPr>
                            </m:sSubPr>
                            <m:e>
                              <m:r>
                                <a:rPr lang="en-US" b="1" i="1">
                                  <a:solidFill>
                                    <a:srgbClr val="0070C0"/>
                                  </a:solidFill>
                                  <a:latin typeface="Cambria Math"/>
                                </a:rPr>
                                <m:t>𝒈</m:t>
                              </m:r>
                            </m:e>
                            <m:sub>
                              <m:r>
                                <a:rPr lang="en-US" b="1" i="1">
                                  <a:solidFill>
                                    <a:srgbClr val="0070C0"/>
                                  </a:solidFill>
                                  <a:latin typeface="Cambria Math"/>
                                </a:rPr>
                                <m:t>𝟐</m:t>
                              </m:r>
                            </m:sub>
                          </m:sSub>
                          <m:r>
                            <a:rPr lang="en-US" b="1" i="1">
                              <a:solidFill>
                                <a:srgbClr val="0070C0"/>
                              </a:solidFill>
                              <a:latin typeface="Cambria Math" panose="02040503050406030204" pitchFamily="18" charset="0"/>
                            </a:rPr>
                            <m:t>) </m:t>
                          </m:r>
                        </m:num>
                        <m:den>
                          <m:r>
                            <a:rPr lang="en-US" b="1" i="1">
                              <a:solidFill>
                                <a:srgbClr val="0070C0"/>
                              </a:solidFill>
                              <a:latin typeface="Cambria Math"/>
                            </a:rPr>
                            <m:t>𝒓</m:t>
                          </m:r>
                          <m:r>
                            <a:rPr lang="en-US" b="1" i="1">
                              <a:solidFill>
                                <a:srgbClr val="0070C0"/>
                              </a:solidFill>
                              <a:latin typeface="Cambria Math"/>
                            </a:rPr>
                            <m:t>−</m:t>
                          </m:r>
                          <m:sSub>
                            <m:sSubPr>
                              <m:ctrlPr>
                                <a:rPr lang="en-US" b="1" i="1">
                                  <a:solidFill>
                                    <a:srgbClr val="0070C0"/>
                                  </a:solidFill>
                                  <a:latin typeface="Cambria Math" panose="02040503050406030204" pitchFamily="18" charset="0"/>
                                </a:rPr>
                              </m:ctrlPr>
                            </m:sSubPr>
                            <m:e>
                              <m:r>
                                <a:rPr lang="en-US" b="1" i="1">
                                  <a:solidFill>
                                    <a:srgbClr val="0070C0"/>
                                  </a:solidFill>
                                  <a:latin typeface="Cambria Math"/>
                                </a:rPr>
                                <m:t>𝒈</m:t>
                              </m:r>
                            </m:e>
                            <m:sub>
                              <m:r>
                                <a:rPr lang="en-US" b="1" i="1">
                                  <a:solidFill>
                                    <a:srgbClr val="0070C0"/>
                                  </a:solidFill>
                                  <a:latin typeface="Cambria Math"/>
                                </a:rPr>
                                <m:t>𝟐</m:t>
                              </m:r>
                            </m:sub>
                          </m:sSub>
                        </m:den>
                      </m:f>
                    </m:oMath>
                  </a14:m>
                  <a:r>
                    <a:rPr lang="en-US" dirty="0"/>
                    <a:t> </a:t>
                  </a:r>
                  <a:r>
                    <a:rPr lang="en-US" sz="1600" dirty="0">
                      <a:solidFill>
                        <a:schemeClr val="tx1">
                          <a:lumMod val="75000"/>
                        </a:schemeClr>
                      </a:solidFill>
                    </a:rPr>
                    <a:t>is in “year N” dollars.</a:t>
                  </a:r>
                </a:p>
              </p:txBody>
            </p:sp>
          </mc:Choice>
          <mc:Fallback xmlns="">
            <p:sp>
              <p:nvSpPr>
                <p:cNvPr id="9" name="TextBox 8">
                  <a:extLst>
                    <a:ext uri="{FF2B5EF4-FFF2-40B4-BE49-F238E27FC236}">
                      <a16:creationId xmlns:a16="http://schemas.microsoft.com/office/drawing/2014/main" id="{91981E04-DE16-4A3C-ABE8-F7C487F03C1D}"/>
                    </a:ext>
                  </a:extLst>
                </p:cNvPr>
                <p:cNvSpPr txBox="1">
                  <a:spLocks noRot="1" noChangeAspect="1" noMove="1" noResize="1" noEditPoints="1" noAdjustHandles="1" noChangeArrowheads="1" noChangeShapeType="1" noTextEdit="1"/>
                </p:cNvSpPr>
                <p:nvPr/>
              </p:nvSpPr>
              <p:spPr>
                <a:xfrm>
                  <a:off x="5128424" y="4724400"/>
                  <a:ext cx="3114352" cy="865700"/>
                </a:xfrm>
                <a:prstGeom prst="rect">
                  <a:avLst/>
                </a:prstGeom>
                <a:blipFill>
                  <a:blip r:embed="rId5"/>
                  <a:stretch>
                    <a:fillRect l="-988" t="-1111" b="-556"/>
                  </a:stretch>
                </a:blipFill>
                <a:ln>
                  <a:solidFill>
                    <a:schemeClr val="tx1"/>
                  </a:solidFill>
                </a:ln>
              </p:spPr>
              <p:txBody>
                <a:bodyPr/>
                <a:lstStyle/>
                <a:p>
                  <a:r>
                    <a:rPr lang="en-US">
                      <a:noFill/>
                    </a:rPr>
                    <a:t> </a:t>
                  </a:r>
                </a:p>
              </p:txBody>
            </p:sp>
          </mc:Fallback>
        </mc:AlternateContent>
        <p:cxnSp>
          <p:nvCxnSpPr>
            <p:cNvPr id="10" name="Straight Connector 9">
              <a:extLst>
                <a:ext uri="{FF2B5EF4-FFF2-40B4-BE49-F238E27FC236}">
                  <a16:creationId xmlns:a16="http://schemas.microsoft.com/office/drawing/2014/main" id="{A8D382D1-74A5-4EFB-9D1A-B4DF008AAB08}"/>
                </a:ext>
              </a:extLst>
            </p:cNvPr>
            <p:cNvCxnSpPr/>
            <p:nvPr/>
          </p:nvCxnSpPr>
          <p:spPr bwMode="auto">
            <a:xfrm flipH="1" flipV="1">
              <a:off x="4572000" y="4229100"/>
              <a:ext cx="838200" cy="495300"/>
            </a:xfrm>
            <a:prstGeom prst="line">
              <a:avLst/>
            </a:prstGeom>
            <a:solidFill>
              <a:schemeClr val="accent1"/>
            </a:solidFill>
            <a:ln w="9525" cap="flat" cmpd="sng" algn="ctr">
              <a:solidFill>
                <a:srgbClr val="FF0000"/>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3961495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AEFDBF4-50CD-4D50-802A-EF024C06425C}"/>
              </a:ext>
            </a:extLst>
          </p:cNvPr>
          <p:cNvSpPr>
            <a:spLocks noGrp="1"/>
          </p:cNvSpPr>
          <p:nvPr>
            <p:ph type="body" sz="quarter" idx="13"/>
          </p:nvPr>
        </p:nvSpPr>
        <p:spPr>
          <a:xfrm>
            <a:off x="484584" y="1032051"/>
            <a:ext cx="8248661" cy="830997"/>
          </a:xfrm>
        </p:spPr>
        <p:txBody>
          <a:bodyPr/>
          <a:lstStyle/>
          <a:p>
            <a:r>
              <a:rPr lang="en-US" b="1" dirty="0">
                <a:solidFill>
                  <a:schemeClr val="tx2"/>
                </a:solidFill>
              </a:rPr>
              <a:t>Concept check</a:t>
            </a:r>
          </a:p>
        </p:txBody>
      </p:sp>
      <mc:AlternateContent xmlns:mc="http://schemas.openxmlformats.org/markup-compatibility/2006" xmlns:a14="http://schemas.microsoft.com/office/drawing/2010/main">
        <mc:Choice Requires="a14">
          <p:sp>
            <p:nvSpPr>
              <p:cNvPr id="5" name="Content Placeholder 2">
                <a:extLst>
                  <a:ext uri="{FF2B5EF4-FFF2-40B4-BE49-F238E27FC236}">
                    <a16:creationId xmlns:a16="http://schemas.microsoft.com/office/drawing/2014/main" id="{134C3B1D-51DE-42FB-9C7A-1E9736F90B34}"/>
                  </a:ext>
                </a:extLst>
              </p:cNvPr>
              <p:cNvSpPr>
                <a:spLocks noGrp="1"/>
              </p:cNvSpPr>
              <p:nvPr>
                <p:ph type="body" sz="quarter" idx="14"/>
              </p:nvPr>
            </p:nvSpPr>
            <p:spPr>
              <a:xfrm>
                <a:off x="484585" y="1956547"/>
                <a:ext cx="8162925" cy="3349611"/>
              </a:xfrm>
            </p:spPr>
            <p:txBody>
              <a:bodyPr/>
              <a:lstStyle/>
              <a:p>
                <a:pPr marL="0" indent="0" algn="ctr">
                  <a:buNone/>
                </a:pPr>
                <a:r>
                  <a:rPr lang="en-US" sz="2400" dirty="0">
                    <a:solidFill>
                      <a:schemeClr val="tx1">
                        <a:lumMod val="75000"/>
                      </a:schemeClr>
                    </a:solidFill>
                  </a:rPr>
                  <a:t>Price</a:t>
                </a:r>
                <a:r>
                  <a:rPr lang="en-US" sz="2400" baseline="-25000" dirty="0">
                    <a:solidFill>
                      <a:schemeClr val="tx1">
                        <a:lumMod val="75000"/>
                      </a:schemeClr>
                    </a:solidFill>
                  </a:rPr>
                  <a:t>0</a:t>
                </a:r>
                <a:r>
                  <a:rPr lang="en-US" sz="2400" dirty="0">
                    <a:solidFill>
                      <a:schemeClr val="tx1">
                        <a:lumMod val="75000"/>
                      </a:schemeClr>
                    </a:solidFill>
                  </a:rPr>
                  <a:t> </a:t>
                </a:r>
                <a14:m>
                  <m:oMath xmlns:m="http://schemas.openxmlformats.org/officeDocument/2006/math">
                    <m:r>
                      <a:rPr lang="en-US" sz="2400" b="1" i="1">
                        <a:solidFill>
                          <a:schemeClr val="tx1">
                            <a:lumMod val="75000"/>
                          </a:schemeClr>
                        </a:solidFill>
                        <a:latin typeface="Cambria Math"/>
                      </a:rPr>
                      <m:t>=</m:t>
                    </m:r>
                    <m:d>
                      <m:dPr>
                        <m:ctrlPr>
                          <a:rPr lang="en-US" sz="2400" b="1" i="1">
                            <a:solidFill>
                              <a:schemeClr val="tx1">
                                <a:lumMod val="75000"/>
                              </a:schemeClr>
                            </a:solidFill>
                            <a:latin typeface="Cambria Math" panose="02040503050406030204" pitchFamily="18" charset="0"/>
                          </a:rPr>
                        </m:ctrlPr>
                      </m:dPr>
                      <m:e>
                        <m:nary>
                          <m:naryPr>
                            <m:chr m:val="∑"/>
                            <m:ctrlPr>
                              <a:rPr lang="en-US" sz="2400" b="1" i="1">
                                <a:solidFill>
                                  <a:schemeClr val="tx1">
                                    <a:lumMod val="75000"/>
                                  </a:schemeClr>
                                </a:solidFill>
                                <a:latin typeface="Cambria Math" panose="02040503050406030204" pitchFamily="18" charset="0"/>
                              </a:rPr>
                            </m:ctrlPr>
                          </m:naryPr>
                          <m:sub>
                            <m:r>
                              <m:rPr>
                                <m:brk m:alnAt="23"/>
                              </m:rPr>
                              <a:rPr lang="en-US" sz="2400" b="1" i="1">
                                <a:solidFill>
                                  <a:schemeClr val="tx1">
                                    <a:lumMod val="75000"/>
                                  </a:schemeClr>
                                </a:solidFill>
                                <a:latin typeface="Cambria Math"/>
                              </a:rPr>
                              <m:t>𝒕</m:t>
                            </m:r>
                            <m:r>
                              <a:rPr lang="en-US" sz="2400" b="1" i="1">
                                <a:solidFill>
                                  <a:schemeClr val="tx1">
                                    <a:lumMod val="75000"/>
                                  </a:schemeClr>
                                </a:solidFill>
                                <a:latin typeface="Cambria Math"/>
                              </a:rPr>
                              <m:t>=</m:t>
                            </m:r>
                            <m:r>
                              <a:rPr lang="en-US" sz="2400" b="1" i="1">
                                <a:solidFill>
                                  <a:schemeClr val="tx1">
                                    <a:lumMod val="75000"/>
                                  </a:schemeClr>
                                </a:solidFill>
                                <a:latin typeface="Cambria Math"/>
                              </a:rPr>
                              <m:t>𝟎</m:t>
                            </m:r>
                          </m:sub>
                          <m:sup>
                            <m:r>
                              <a:rPr lang="en-US" sz="2400" b="1" i="1">
                                <a:solidFill>
                                  <a:schemeClr val="tx1">
                                    <a:lumMod val="75000"/>
                                  </a:schemeClr>
                                </a:solidFill>
                                <a:latin typeface="Cambria Math"/>
                              </a:rPr>
                              <m:t>𝑵</m:t>
                            </m:r>
                          </m:sup>
                          <m:e>
                            <m:f>
                              <m:fPr>
                                <m:ctrlPr>
                                  <a:rPr lang="en-US" sz="2400" b="1" i="1">
                                    <a:solidFill>
                                      <a:schemeClr val="tx1">
                                        <a:lumMod val="75000"/>
                                      </a:schemeClr>
                                    </a:solidFill>
                                    <a:latin typeface="Cambria Math" panose="02040503050406030204" pitchFamily="18" charset="0"/>
                                  </a:rPr>
                                </m:ctrlPr>
                              </m:fPr>
                              <m:num>
                                <m:sSub>
                                  <m:sSubPr>
                                    <m:ctrlPr>
                                      <a:rPr lang="en-US" sz="2400" i="1">
                                        <a:solidFill>
                                          <a:schemeClr val="tx1">
                                            <a:lumMod val="75000"/>
                                          </a:schemeClr>
                                        </a:solidFill>
                                        <a:latin typeface="Cambria Math" panose="02040503050406030204" pitchFamily="18" charset="0"/>
                                      </a:rPr>
                                    </m:ctrlPr>
                                  </m:sSubPr>
                                  <m:e>
                                    <m:r>
                                      <a:rPr lang="en-US" sz="2400" i="1">
                                        <a:solidFill>
                                          <a:schemeClr val="tx1">
                                            <a:lumMod val="75000"/>
                                          </a:schemeClr>
                                        </a:solidFill>
                                        <a:latin typeface="Cambria Math"/>
                                      </a:rPr>
                                      <m:t>𝐷</m:t>
                                    </m:r>
                                  </m:e>
                                  <m:sub>
                                    <m:r>
                                      <a:rPr lang="en-US" sz="2400" i="1">
                                        <a:solidFill>
                                          <a:schemeClr val="tx1">
                                            <a:lumMod val="75000"/>
                                          </a:schemeClr>
                                        </a:solidFill>
                                        <a:latin typeface="Cambria Math"/>
                                      </a:rPr>
                                      <m:t>0</m:t>
                                    </m:r>
                                  </m:sub>
                                </m:sSub>
                                <m:sSup>
                                  <m:sSupPr>
                                    <m:ctrlPr>
                                      <a:rPr lang="en-US" sz="2400" i="1">
                                        <a:solidFill>
                                          <a:schemeClr val="tx1">
                                            <a:lumMod val="75000"/>
                                          </a:schemeClr>
                                        </a:solidFill>
                                        <a:latin typeface="Cambria Math" panose="02040503050406030204" pitchFamily="18" charset="0"/>
                                      </a:rPr>
                                    </m:ctrlPr>
                                  </m:sSupPr>
                                  <m:e>
                                    <m:d>
                                      <m:dPr>
                                        <m:ctrlPr>
                                          <a:rPr lang="en-US" sz="2400" i="1">
                                            <a:solidFill>
                                              <a:schemeClr val="tx1">
                                                <a:lumMod val="75000"/>
                                              </a:schemeClr>
                                            </a:solidFill>
                                            <a:latin typeface="Cambria Math" panose="02040503050406030204" pitchFamily="18" charset="0"/>
                                          </a:rPr>
                                        </m:ctrlPr>
                                      </m:dPr>
                                      <m:e>
                                        <m:r>
                                          <a:rPr lang="en-US" sz="2400" i="1">
                                            <a:solidFill>
                                              <a:schemeClr val="tx1">
                                                <a:lumMod val="75000"/>
                                              </a:schemeClr>
                                            </a:solidFill>
                                            <a:latin typeface="Cambria Math"/>
                                          </a:rPr>
                                          <m:t>1+</m:t>
                                        </m:r>
                                        <m:sSub>
                                          <m:sSubPr>
                                            <m:ctrlPr>
                                              <a:rPr lang="en-US" sz="2400" i="1">
                                                <a:solidFill>
                                                  <a:schemeClr val="tx1">
                                                    <a:lumMod val="75000"/>
                                                  </a:schemeClr>
                                                </a:solidFill>
                                                <a:latin typeface="Cambria Math" panose="02040503050406030204" pitchFamily="18" charset="0"/>
                                              </a:rPr>
                                            </m:ctrlPr>
                                          </m:sSubPr>
                                          <m:e>
                                            <m:r>
                                              <a:rPr lang="en-US" sz="2400" i="1">
                                                <a:solidFill>
                                                  <a:schemeClr val="tx1">
                                                    <a:lumMod val="75000"/>
                                                  </a:schemeClr>
                                                </a:solidFill>
                                                <a:latin typeface="Cambria Math"/>
                                              </a:rPr>
                                              <m:t>𝑔</m:t>
                                            </m:r>
                                          </m:e>
                                          <m:sub>
                                            <m:r>
                                              <a:rPr lang="en-US" sz="2400" i="1">
                                                <a:solidFill>
                                                  <a:schemeClr val="tx1">
                                                    <a:lumMod val="75000"/>
                                                  </a:schemeClr>
                                                </a:solidFill>
                                                <a:latin typeface="Cambria Math"/>
                                              </a:rPr>
                                              <m:t>1</m:t>
                                            </m:r>
                                          </m:sub>
                                        </m:sSub>
                                      </m:e>
                                    </m:d>
                                  </m:e>
                                  <m:sup>
                                    <m:r>
                                      <a:rPr lang="en-US" sz="2400" i="1">
                                        <a:solidFill>
                                          <a:schemeClr val="tx1">
                                            <a:lumMod val="75000"/>
                                          </a:schemeClr>
                                        </a:solidFill>
                                        <a:latin typeface="Cambria Math"/>
                                      </a:rPr>
                                      <m:t>𝑡</m:t>
                                    </m:r>
                                  </m:sup>
                                </m:sSup>
                              </m:num>
                              <m:den>
                                <m:sSup>
                                  <m:sSupPr>
                                    <m:ctrlPr>
                                      <a:rPr lang="en-US" sz="2400" b="1" i="1">
                                        <a:solidFill>
                                          <a:schemeClr val="tx1">
                                            <a:lumMod val="75000"/>
                                          </a:schemeClr>
                                        </a:solidFill>
                                        <a:latin typeface="Cambria Math" panose="02040503050406030204" pitchFamily="18" charset="0"/>
                                      </a:rPr>
                                    </m:ctrlPr>
                                  </m:sSupPr>
                                  <m:e>
                                    <m:r>
                                      <a:rPr lang="en-US" sz="2400" b="1" i="1">
                                        <a:solidFill>
                                          <a:schemeClr val="tx1">
                                            <a:lumMod val="75000"/>
                                          </a:schemeClr>
                                        </a:solidFill>
                                        <a:latin typeface="Cambria Math"/>
                                      </a:rPr>
                                      <m:t>(</m:t>
                                    </m:r>
                                    <m:r>
                                      <a:rPr lang="en-US" sz="2400" b="1" i="1">
                                        <a:solidFill>
                                          <a:schemeClr val="tx1">
                                            <a:lumMod val="75000"/>
                                          </a:schemeClr>
                                        </a:solidFill>
                                        <a:latin typeface="Cambria Math"/>
                                      </a:rPr>
                                      <m:t>𝟏</m:t>
                                    </m:r>
                                    <m:r>
                                      <a:rPr lang="en-US" sz="2400" b="1" i="1">
                                        <a:solidFill>
                                          <a:schemeClr val="tx1">
                                            <a:lumMod val="75000"/>
                                          </a:schemeClr>
                                        </a:solidFill>
                                        <a:latin typeface="Cambria Math"/>
                                      </a:rPr>
                                      <m:t>+</m:t>
                                    </m:r>
                                    <m:r>
                                      <a:rPr lang="en-US" sz="2400" b="1" i="1">
                                        <a:solidFill>
                                          <a:schemeClr val="tx1">
                                            <a:lumMod val="75000"/>
                                          </a:schemeClr>
                                        </a:solidFill>
                                        <a:latin typeface="Cambria Math"/>
                                      </a:rPr>
                                      <m:t>𝒓</m:t>
                                    </m:r>
                                    <m:r>
                                      <a:rPr lang="en-US" sz="2400" b="1" i="1">
                                        <a:solidFill>
                                          <a:schemeClr val="tx1">
                                            <a:lumMod val="75000"/>
                                          </a:schemeClr>
                                        </a:solidFill>
                                        <a:latin typeface="Cambria Math"/>
                                      </a:rPr>
                                      <m:t>)</m:t>
                                    </m:r>
                                  </m:e>
                                  <m:sup>
                                    <m:r>
                                      <a:rPr lang="en-US" sz="2400" b="1" i="1">
                                        <a:solidFill>
                                          <a:schemeClr val="tx1">
                                            <a:lumMod val="75000"/>
                                          </a:schemeClr>
                                        </a:solidFill>
                                        <a:latin typeface="Cambria Math"/>
                                      </a:rPr>
                                      <m:t>𝒕</m:t>
                                    </m:r>
                                  </m:sup>
                                </m:sSup>
                              </m:den>
                            </m:f>
                          </m:e>
                        </m:nary>
                      </m:e>
                    </m:d>
                    <m:r>
                      <a:rPr lang="en-US" sz="2400" b="1" i="1">
                        <a:solidFill>
                          <a:schemeClr val="tx1">
                            <a:lumMod val="75000"/>
                          </a:schemeClr>
                        </a:solidFill>
                        <a:latin typeface="Cambria Math"/>
                      </a:rPr>
                      <m:t>+</m:t>
                    </m:r>
                    <m:f>
                      <m:fPr>
                        <m:ctrlPr>
                          <a:rPr lang="en-US" sz="2400" b="1" i="1">
                            <a:solidFill>
                              <a:srgbClr val="0070C0"/>
                            </a:solidFill>
                            <a:latin typeface="Cambria Math" panose="02040503050406030204" pitchFamily="18" charset="0"/>
                          </a:rPr>
                        </m:ctrlPr>
                      </m:fPr>
                      <m:num>
                        <m:d>
                          <m:dPr>
                            <m:begChr m:val="["/>
                            <m:endChr m:val="]"/>
                            <m:ctrlPr>
                              <a:rPr lang="en-US" sz="2400" b="1" i="1">
                                <a:solidFill>
                                  <a:srgbClr val="0070C0"/>
                                </a:solidFill>
                                <a:latin typeface="Cambria Math" panose="02040503050406030204" pitchFamily="18" charset="0"/>
                              </a:rPr>
                            </m:ctrlPr>
                          </m:dPr>
                          <m:e>
                            <m:f>
                              <m:fPr>
                                <m:ctrlPr>
                                  <a:rPr lang="en-US" sz="2400" b="1" i="1">
                                    <a:solidFill>
                                      <a:srgbClr val="0070C0"/>
                                    </a:solidFill>
                                    <a:latin typeface="Cambria Math" panose="02040503050406030204" pitchFamily="18" charset="0"/>
                                  </a:rPr>
                                </m:ctrlPr>
                              </m:fPr>
                              <m:num>
                                <m:sSub>
                                  <m:sSubPr>
                                    <m:ctrlPr>
                                      <a:rPr lang="en-US" sz="2400" b="1" i="1">
                                        <a:solidFill>
                                          <a:srgbClr val="0070C0"/>
                                        </a:solidFill>
                                        <a:latin typeface="Cambria Math" panose="02040503050406030204" pitchFamily="18" charset="0"/>
                                      </a:rPr>
                                    </m:ctrlPr>
                                  </m:sSubPr>
                                  <m:e>
                                    <m:r>
                                      <a:rPr lang="en-US" sz="2400" b="1" i="1">
                                        <a:solidFill>
                                          <a:srgbClr val="0070C0"/>
                                        </a:solidFill>
                                        <a:latin typeface="Cambria Math"/>
                                      </a:rPr>
                                      <m:t>𝑫</m:t>
                                    </m:r>
                                  </m:e>
                                  <m:sub>
                                    <m:r>
                                      <a:rPr lang="en-US" sz="2400" b="1" i="1">
                                        <a:solidFill>
                                          <a:srgbClr val="0070C0"/>
                                        </a:solidFill>
                                        <a:latin typeface="Cambria Math"/>
                                      </a:rPr>
                                      <m:t>𝑵</m:t>
                                    </m:r>
                                  </m:sub>
                                </m:sSub>
                                <m:r>
                                  <a:rPr lang="en-US" sz="2400" b="1" i="1">
                                    <a:solidFill>
                                      <a:srgbClr val="0070C0"/>
                                    </a:solidFill>
                                    <a:latin typeface="Cambria Math" panose="02040503050406030204" pitchFamily="18" charset="0"/>
                                  </a:rPr>
                                  <m:t>(</m:t>
                                </m:r>
                                <m:r>
                                  <a:rPr lang="en-US" sz="2400" b="1" i="1">
                                    <a:solidFill>
                                      <a:srgbClr val="0070C0"/>
                                    </a:solidFill>
                                    <a:latin typeface="Cambria Math" panose="02040503050406030204" pitchFamily="18" charset="0"/>
                                  </a:rPr>
                                  <m:t>𝟏</m:t>
                                </m:r>
                                <m:r>
                                  <a:rPr lang="en-US" sz="2400" b="1" i="1">
                                    <a:solidFill>
                                      <a:srgbClr val="0070C0"/>
                                    </a:solidFill>
                                    <a:latin typeface="Cambria Math" panose="02040503050406030204" pitchFamily="18" charset="0"/>
                                  </a:rPr>
                                  <m:t>+</m:t>
                                </m:r>
                                <m:sSub>
                                  <m:sSubPr>
                                    <m:ctrlPr>
                                      <a:rPr lang="en-US" sz="2400" b="1" i="1">
                                        <a:solidFill>
                                          <a:srgbClr val="0070C0"/>
                                        </a:solidFill>
                                        <a:latin typeface="Cambria Math" panose="02040503050406030204" pitchFamily="18" charset="0"/>
                                      </a:rPr>
                                    </m:ctrlPr>
                                  </m:sSubPr>
                                  <m:e>
                                    <m:r>
                                      <a:rPr lang="en-US" sz="2400" b="1" i="1">
                                        <a:solidFill>
                                          <a:srgbClr val="0070C0"/>
                                        </a:solidFill>
                                        <a:latin typeface="Cambria Math"/>
                                      </a:rPr>
                                      <m:t>𝒈</m:t>
                                    </m:r>
                                  </m:e>
                                  <m:sub>
                                    <m:r>
                                      <a:rPr lang="en-US" sz="2400" b="1" i="1">
                                        <a:solidFill>
                                          <a:srgbClr val="0070C0"/>
                                        </a:solidFill>
                                        <a:latin typeface="Cambria Math"/>
                                      </a:rPr>
                                      <m:t>𝟐</m:t>
                                    </m:r>
                                  </m:sub>
                                </m:sSub>
                                <m:r>
                                  <a:rPr lang="en-US" sz="2400" b="1" i="1">
                                    <a:solidFill>
                                      <a:srgbClr val="0070C0"/>
                                    </a:solidFill>
                                    <a:latin typeface="Cambria Math" panose="02040503050406030204" pitchFamily="18" charset="0"/>
                                  </a:rPr>
                                  <m:t>) </m:t>
                                </m:r>
                              </m:num>
                              <m:den>
                                <m:r>
                                  <a:rPr lang="en-US" sz="2400" b="1" i="1">
                                    <a:solidFill>
                                      <a:srgbClr val="0070C0"/>
                                    </a:solidFill>
                                    <a:latin typeface="Cambria Math"/>
                                  </a:rPr>
                                  <m:t>𝒓</m:t>
                                </m:r>
                                <m:r>
                                  <a:rPr lang="en-US" sz="2400" b="1" i="1">
                                    <a:solidFill>
                                      <a:srgbClr val="0070C0"/>
                                    </a:solidFill>
                                    <a:latin typeface="Cambria Math"/>
                                  </a:rPr>
                                  <m:t>−</m:t>
                                </m:r>
                                <m:sSub>
                                  <m:sSubPr>
                                    <m:ctrlPr>
                                      <a:rPr lang="en-US" sz="2400" b="1" i="1">
                                        <a:solidFill>
                                          <a:srgbClr val="0070C0"/>
                                        </a:solidFill>
                                        <a:latin typeface="Cambria Math" panose="02040503050406030204" pitchFamily="18" charset="0"/>
                                      </a:rPr>
                                    </m:ctrlPr>
                                  </m:sSubPr>
                                  <m:e>
                                    <m:r>
                                      <a:rPr lang="en-US" sz="2400" b="1" i="1">
                                        <a:solidFill>
                                          <a:srgbClr val="0070C0"/>
                                        </a:solidFill>
                                        <a:latin typeface="Cambria Math"/>
                                      </a:rPr>
                                      <m:t>𝒈</m:t>
                                    </m:r>
                                  </m:e>
                                  <m:sub>
                                    <m:r>
                                      <a:rPr lang="en-US" sz="2400" b="1" i="1">
                                        <a:solidFill>
                                          <a:srgbClr val="0070C0"/>
                                        </a:solidFill>
                                        <a:latin typeface="Cambria Math"/>
                                      </a:rPr>
                                      <m:t>𝟐</m:t>
                                    </m:r>
                                  </m:sub>
                                </m:sSub>
                              </m:den>
                            </m:f>
                          </m:e>
                        </m:d>
                      </m:num>
                      <m:den>
                        <m:sSup>
                          <m:sSupPr>
                            <m:ctrlPr>
                              <a:rPr lang="en-US" sz="2400" b="1" i="1">
                                <a:solidFill>
                                  <a:srgbClr val="0070C0"/>
                                </a:solidFill>
                                <a:latin typeface="Cambria Math" panose="02040503050406030204" pitchFamily="18" charset="0"/>
                              </a:rPr>
                            </m:ctrlPr>
                          </m:sSupPr>
                          <m:e>
                            <m:d>
                              <m:dPr>
                                <m:ctrlPr>
                                  <a:rPr lang="en-US" sz="2400" b="1" i="1">
                                    <a:solidFill>
                                      <a:srgbClr val="0070C0"/>
                                    </a:solidFill>
                                    <a:latin typeface="Cambria Math" panose="02040503050406030204" pitchFamily="18" charset="0"/>
                                  </a:rPr>
                                </m:ctrlPr>
                              </m:dPr>
                              <m:e>
                                <m:r>
                                  <a:rPr lang="en-US" sz="2400" b="1" i="1">
                                    <a:solidFill>
                                      <a:srgbClr val="0070C0"/>
                                    </a:solidFill>
                                    <a:latin typeface="Cambria Math"/>
                                  </a:rPr>
                                  <m:t>𝟏</m:t>
                                </m:r>
                                <m:r>
                                  <a:rPr lang="en-US" sz="2400" b="1" i="1">
                                    <a:solidFill>
                                      <a:srgbClr val="0070C0"/>
                                    </a:solidFill>
                                    <a:latin typeface="Cambria Math"/>
                                  </a:rPr>
                                  <m:t>+</m:t>
                                </m:r>
                                <m:r>
                                  <a:rPr lang="en-US" sz="2400" b="1" i="1">
                                    <a:solidFill>
                                      <a:srgbClr val="0070C0"/>
                                    </a:solidFill>
                                    <a:latin typeface="Cambria Math"/>
                                  </a:rPr>
                                  <m:t>𝒓</m:t>
                                </m:r>
                              </m:e>
                            </m:d>
                          </m:e>
                          <m:sup>
                            <m:r>
                              <a:rPr lang="en-US" sz="2400" b="1" i="1">
                                <a:solidFill>
                                  <a:srgbClr val="0070C0"/>
                                </a:solidFill>
                                <a:latin typeface="Cambria Math"/>
                              </a:rPr>
                              <m:t>𝑵</m:t>
                            </m:r>
                          </m:sup>
                        </m:sSup>
                      </m:den>
                    </m:f>
                  </m:oMath>
                </a14:m>
                <a:endParaRPr lang="en-US" dirty="0"/>
              </a:p>
              <a:p>
                <a:pPr marL="0" indent="0">
                  <a:buNone/>
                </a:pPr>
                <a:endParaRPr lang="en-US" sz="1200" dirty="0"/>
              </a:p>
              <a:p>
                <a:pPr marL="385763" indent="-385763">
                  <a:buFont typeface="+mj-lt"/>
                  <a:buAutoNum type="arabicPeriod"/>
                </a:pPr>
                <a:r>
                  <a:rPr lang="en-US" dirty="0">
                    <a:solidFill>
                      <a:schemeClr val="tx1">
                        <a:lumMod val="75000"/>
                      </a:schemeClr>
                    </a:solidFill>
                  </a:rPr>
                  <a:t>Describe what type of model this is. </a:t>
                </a:r>
              </a:p>
              <a:p>
                <a:pPr marL="385763" indent="-385763">
                  <a:buFont typeface="+mj-lt"/>
                  <a:buAutoNum type="arabicPeriod"/>
                </a:pPr>
                <a:r>
                  <a:rPr lang="en-US" dirty="0">
                    <a:solidFill>
                      <a:schemeClr val="tx1">
                        <a:lumMod val="75000"/>
                      </a:schemeClr>
                    </a:solidFill>
                  </a:rPr>
                  <a:t>What stage of the life cycle would this type of model be used for?</a:t>
                </a:r>
              </a:p>
              <a:p>
                <a:pPr marL="385763" indent="-385763">
                  <a:buFont typeface="+mj-lt"/>
                  <a:buAutoNum type="arabicPeriod"/>
                </a:pPr>
                <a:r>
                  <a:rPr lang="en-US" dirty="0">
                    <a:solidFill>
                      <a:schemeClr val="tx1">
                        <a:lumMod val="75000"/>
                      </a:schemeClr>
                    </a:solidFill>
                  </a:rPr>
                  <a:t>Describe what D</a:t>
                </a:r>
                <a:r>
                  <a:rPr lang="en-US" baseline="-25000" dirty="0">
                    <a:solidFill>
                      <a:schemeClr val="tx1">
                        <a:lumMod val="75000"/>
                      </a:schemeClr>
                    </a:solidFill>
                  </a:rPr>
                  <a:t>0</a:t>
                </a:r>
                <a:r>
                  <a:rPr lang="en-US" dirty="0">
                    <a:solidFill>
                      <a:schemeClr val="tx1">
                        <a:lumMod val="75000"/>
                      </a:schemeClr>
                    </a:solidFill>
                  </a:rPr>
                  <a:t> is. </a:t>
                </a:r>
              </a:p>
              <a:p>
                <a:pPr marL="385763" indent="-385763">
                  <a:buFont typeface="+mj-lt"/>
                  <a:buAutoNum type="arabicPeriod"/>
                </a:pPr>
                <a:r>
                  <a:rPr lang="en-US" dirty="0">
                    <a:solidFill>
                      <a:schemeClr val="tx1">
                        <a:lumMod val="75000"/>
                      </a:schemeClr>
                    </a:solidFill>
                  </a:rPr>
                  <a:t>Describe what r is. </a:t>
                </a:r>
              </a:p>
              <a:p>
                <a:pPr marL="385763" indent="-385763">
                  <a:buFont typeface="+mj-lt"/>
                  <a:buAutoNum type="arabicPeriod"/>
                </a:pPr>
                <a:r>
                  <a:rPr lang="en-US" dirty="0">
                    <a:solidFill>
                      <a:schemeClr val="tx1">
                        <a:lumMod val="75000"/>
                      </a:schemeClr>
                    </a:solidFill>
                  </a:rPr>
                  <a:t>How is g</a:t>
                </a:r>
                <a:r>
                  <a:rPr lang="en-US" baseline="-25000" dirty="0">
                    <a:solidFill>
                      <a:schemeClr val="tx1">
                        <a:lumMod val="75000"/>
                      </a:schemeClr>
                    </a:solidFill>
                  </a:rPr>
                  <a:t>2</a:t>
                </a:r>
                <a:r>
                  <a:rPr lang="en-US" dirty="0">
                    <a:solidFill>
                      <a:schemeClr val="tx1">
                        <a:lumMod val="75000"/>
                      </a:schemeClr>
                    </a:solidFill>
                  </a:rPr>
                  <a:t> different than g</a:t>
                </a:r>
                <a:r>
                  <a:rPr lang="en-US" baseline="-25000" dirty="0">
                    <a:solidFill>
                      <a:schemeClr val="tx1">
                        <a:lumMod val="75000"/>
                      </a:schemeClr>
                    </a:solidFill>
                  </a:rPr>
                  <a:t>1</a:t>
                </a:r>
                <a:r>
                  <a:rPr lang="en-US" dirty="0">
                    <a:solidFill>
                      <a:schemeClr val="tx1">
                        <a:lumMod val="75000"/>
                      </a:schemeClr>
                    </a:solidFill>
                  </a:rPr>
                  <a:t>? </a:t>
                </a:r>
              </a:p>
              <a:p>
                <a:pPr marL="385763" indent="-385763">
                  <a:buFont typeface="+mj-lt"/>
                  <a:buAutoNum type="arabicPeriod"/>
                </a:pPr>
                <a:r>
                  <a:rPr lang="en-US" dirty="0">
                    <a:solidFill>
                      <a:schemeClr val="tx1">
                        <a:lumMod val="75000"/>
                      </a:schemeClr>
                    </a:solidFill>
                  </a:rPr>
                  <a:t>Describe what the formula in the square brackets in the numerator of the second term means.  What purpose does the (1+r)</a:t>
                </a:r>
                <a:r>
                  <a:rPr lang="en-US" baseline="30000" dirty="0">
                    <a:solidFill>
                      <a:schemeClr val="tx1">
                        <a:lumMod val="75000"/>
                      </a:schemeClr>
                    </a:solidFill>
                  </a:rPr>
                  <a:t>N</a:t>
                </a:r>
                <a:r>
                  <a:rPr lang="en-US" dirty="0">
                    <a:solidFill>
                      <a:schemeClr val="tx1">
                        <a:lumMod val="75000"/>
                      </a:schemeClr>
                    </a:solidFill>
                  </a:rPr>
                  <a:t> serve? </a:t>
                </a:r>
              </a:p>
              <a:p>
                <a:pPr marL="0" indent="0">
                  <a:buNone/>
                </a:pPr>
                <a:endParaRPr lang="en-US" dirty="0"/>
              </a:p>
            </p:txBody>
          </p:sp>
        </mc:Choice>
        <mc:Fallback xmlns="">
          <p:sp>
            <p:nvSpPr>
              <p:cNvPr id="5" name="Content Placeholder 2">
                <a:extLst>
                  <a:ext uri="{FF2B5EF4-FFF2-40B4-BE49-F238E27FC236}">
                    <a16:creationId xmlns:a16="http://schemas.microsoft.com/office/drawing/2014/main" id="{134C3B1D-51DE-42FB-9C7A-1E9736F90B34}"/>
                  </a:ext>
                </a:extLst>
              </p:cNvPr>
              <p:cNvSpPr>
                <a:spLocks noGrp="1" noRot="1" noChangeAspect="1" noMove="1" noResize="1" noEditPoints="1" noAdjustHandles="1" noChangeArrowheads="1" noChangeShapeType="1" noTextEdit="1"/>
              </p:cNvSpPr>
              <p:nvPr>
                <p:ph type="body" sz="quarter" idx="14"/>
              </p:nvPr>
            </p:nvSpPr>
            <p:spPr>
              <a:xfrm>
                <a:off x="484585" y="1956547"/>
                <a:ext cx="8162925" cy="3349611"/>
              </a:xfrm>
              <a:blipFill>
                <a:blip r:embed="rId2"/>
                <a:stretch>
                  <a:fillRect b="-3825"/>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1D53421D-870A-4E03-BC3B-7BEA157CF531}"/>
              </a:ext>
            </a:extLst>
          </p:cNvPr>
          <p:cNvSpPr>
            <a:spLocks noGrp="1"/>
          </p:cNvSpPr>
          <p:nvPr>
            <p:ph type="title" idx="4294967295"/>
          </p:nvPr>
        </p:nvSpPr>
        <p:spPr bwMode="auto">
          <a:xfrm>
            <a:off x="6858000" y="6400800"/>
            <a:ext cx="1600200" cy="4572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BFEE8A3B-91D4-480B-8F57-F565765E4202}" type="slidenum">
              <a:rPr kumimoji="0" lang="en-US" sz="1400" b="0" i="0" u="none" strike="noStrike" kern="1200" cap="none" spc="0" normalizeH="0" baseline="0" noProof="0" smtClean="0">
                <a:ln>
                  <a:noFill/>
                </a:ln>
                <a:solidFill>
                  <a:schemeClr val="tx1"/>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23</a:t>
            </a:fld>
            <a:endParaRPr kumimoji="0" lang="en-US" sz="1400" b="0" i="0" u="none" strike="noStrike" kern="1200" cap="none" spc="0" normalizeH="0" baseline="0" noProof="0" dirty="0">
              <a:ln>
                <a:noFill/>
              </a:ln>
              <a:solidFill>
                <a:schemeClr val="tx1"/>
              </a:solidFill>
              <a:effectLst/>
              <a:uLnTx/>
              <a:uFillTx/>
              <a:latin typeface="Arial" charset="0"/>
              <a:ea typeface="+mn-ea"/>
              <a:cs typeface="+mn-cs"/>
            </a:endParaRPr>
          </a:p>
        </p:txBody>
      </p:sp>
    </p:spTree>
    <p:extLst>
      <p:ext uri="{BB962C8B-B14F-4D97-AF65-F5344CB8AC3E}">
        <p14:creationId xmlns:p14="http://schemas.microsoft.com/office/powerpoint/2010/main" val="2766615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74F145C-3E8A-4A5E-89C9-11515809DAE1}"/>
              </a:ext>
            </a:extLst>
          </p:cNvPr>
          <p:cNvSpPr>
            <a:spLocks noGrp="1"/>
          </p:cNvSpPr>
          <p:nvPr>
            <p:ph type="title" idx="4294967295"/>
          </p:nvPr>
        </p:nvSpPr>
        <p:spPr bwMode="auto">
          <a:xfrm>
            <a:off x="720725" y="990600"/>
            <a:ext cx="7958138" cy="830997"/>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n-ea"/>
                <a:cs typeface="+mn-cs"/>
              </a:rPr>
              <a:t>Concept check answers</a:t>
            </a:r>
          </a:p>
        </p:txBody>
      </p:sp>
      <p:sp>
        <p:nvSpPr>
          <p:cNvPr id="2" name="Text Placeholder 1">
            <a:extLst>
              <a:ext uri="{FF2B5EF4-FFF2-40B4-BE49-F238E27FC236}">
                <a16:creationId xmlns:a16="http://schemas.microsoft.com/office/drawing/2014/main" id="{4B5BD936-E434-45FE-8FB4-D78B200AFDA7}"/>
              </a:ext>
            </a:extLst>
          </p:cNvPr>
          <p:cNvSpPr>
            <a:spLocks noGrp="1"/>
          </p:cNvSpPr>
          <p:nvPr>
            <p:ph type="body" sz="quarter" idx="14"/>
          </p:nvPr>
        </p:nvSpPr>
        <p:spPr>
          <a:xfrm>
            <a:off x="484532" y="1908464"/>
            <a:ext cx="8162511" cy="3477083"/>
          </a:xfrm>
        </p:spPr>
        <p:txBody>
          <a:bodyPr/>
          <a:lstStyle/>
          <a:p>
            <a:pPr>
              <a:buFont typeface="+mj-lt"/>
              <a:buAutoNum type="arabicPeriod"/>
            </a:pPr>
            <a:r>
              <a:rPr lang="en-US" dirty="0">
                <a:solidFill>
                  <a:schemeClr val="tx1">
                    <a:lumMod val="75000"/>
                  </a:schemeClr>
                </a:solidFill>
              </a:rPr>
              <a:t>Price</a:t>
            </a:r>
            <a:r>
              <a:rPr lang="en-US" baseline="-25000" dirty="0">
                <a:solidFill>
                  <a:schemeClr val="tx1">
                    <a:lumMod val="75000"/>
                  </a:schemeClr>
                </a:solidFill>
              </a:rPr>
              <a:t>0</a:t>
            </a:r>
            <a:r>
              <a:rPr lang="en-US" dirty="0">
                <a:solidFill>
                  <a:schemeClr val="tx1">
                    <a:lumMod val="75000"/>
                  </a:schemeClr>
                </a:solidFill>
              </a:rPr>
              <a:t> is the current price in a two-stage dividend model.</a:t>
            </a:r>
          </a:p>
          <a:p>
            <a:pPr>
              <a:buFont typeface="+mj-lt"/>
              <a:buAutoNum type="arabicPeriod"/>
            </a:pPr>
            <a:r>
              <a:rPr lang="en-US" dirty="0">
                <a:solidFill>
                  <a:schemeClr val="tx1">
                    <a:lumMod val="75000"/>
                  </a:schemeClr>
                </a:solidFill>
              </a:rPr>
              <a:t>This type of model is useful for early-stage companies experiencing explosive growth (g</a:t>
            </a:r>
            <a:r>
              <a:rPr lang="en-US" baseline="-25000" dirty="0">
                <a:solidFill>
                  <a:schemeClr val="tx1">
                    <a:lumMod val="75000"/>
                  </a:schemeClr>
                </a:solidFill>
              </a:rPr>
              <a:t>1</a:t>
            </a:r>
            <a:r>
              <a:rPr lang="en-US" dirty="0">
                <a:solidFill>
                  <a:schemeClr val="tx1">
                    <a:lumMod val="75000"/>
                  </a:schemeClr>
                </a:solidFill>
              </a:rPr>
              <a:t>) for some time before becoming mature and then experiencing steady growth (g</a:t>
            </a:r>
            <a:r>
              <a:rPr lang="en-US" baseline="-25000" dirty="0">
                <a:solidFill>
                  <a:schemeClr val="tx1">
                    <a:lumMod val="75000"/>
                  </a:schemeClr>
                </a:solidFill>
              </a:rPr>
              <a:t>2</a:t>
            </a:r>
            <a:r>
              <a:rPr lang="en-US" dirty="0">
                <a:solidFill>
                  <a:schemeClr val="tx1">
                    <a:lumMod val="75000"/>
                  </a:schemeClr>
                </a:solidFill>
              </a:rPr>
              <a:t>).</a:t>
            </a:r>
          </a:p>
          <a:p>
            <a:pPr>
              <a:buFont typeface="+mj-lt"/>
              <a:buAutoNum type="arabicPeriod"/>
            </a:pPr>
            <a:r>
              <a:rPr lang="en-US" dirty="0">
                <a:solidFill>
                  <a:schemeClr val="tx1">
                    <a:lumMod val="75000"/>
                  </a:schemeClr>
                </a:solidFill>
              </a:rPr>
              <a:t>D</a:t>
            </a:r>
            <a:r>
              <a:rPr lang="en-US" baseline="-25000" dirty="0">
                <a:solidFill>
                  <a:schemeClr val="tx1">
                    <a:lumMod val="75000"/>
                  </a:schemeClr>
                </a:solidFill>
              </a:rPr>
              <a:t>0</a:t>
            </a:r>
            <a:r>
              <a:rPr lang="en-US" dirty="0">
                <a:solidFill>
                  <a:schemeClr val="tx1">
                    <a:lumMod val="75000"/>
                  </a:schemeClr>
                </a:solidFill>
              </a:rPr>
              <a:t> would be the current dividend.</a:t>
            </a:r>
          </a:p>
          <a:p>
            <a:pPr>
              <a:buFont typeface="+mj-lt"/>
              <a:buAutoNum type="arabicPeriod"/>
            </a:pPr>
            <a:r>
              <a:rPr lang="en-US" dirty="0">
                <a:solidFill>
                  <a:schemeClr val="tx1">
                    <a:lumMod val="75000"/>
                  </a:schemeClr>
                </a:solidFill>
              </a:rPr>
              <a:t>r would be the discount rate.  For a dividend model this would be the cost of equity.  For a FCF model this would be the wacc.</a:t>
            </a:r>
          </a:p>
          <a:p>
            <a:pPr>
              <a:buFont typeface="+mj-lt"/>
              <a:buAutoNum type="arabicPeriod"/>
            </a:pPr>
            <a:r>
              <a:rPr lang="en-US" dirty="0">
                <a:solidFill>
                  <a:schemeClr val="tx1">
                    <a:lumMod val="75000"/>
                  </a:schemeClr>
                </a:solidFill>
              </a:rPr>
              <a:t>g</a:t>
            </a:r>
            <a:r>
              <a:rPr lang="en-US" baseline="-25000" dirty="0">
                <a:solidFill>
                  <a:schemeClr val="tx1">
                    <a:lumMod val="75000"/>
                  </a:schemeClr>
                </a:solidFill>
              </a:rPr>
              <a:t>2</a:t>
            </a:r>
            <a:r>
              <a:rPr lang="en-US" dirty="0">
                <a:solidFill>
                  <a:schemeClr val="tx1">
                    <a:lumMod val="75000"/>
                  </a:schemeClr>
                </a:solidFill>
              </a:rPr>
              <a:t> &lt; g</a:t>
            </a:r>
            <a:r>
              <a:rPr lang="en-US" baseline="-25000" dirty="0">
                <a:solidFill>
                  <a:schemeClr val="tx1">
                    <a:lumMod val="75000"/>
                  </a:schemeClr>
                </a:solidFill>
              </a:rPr>
              <a:t>1</a:t>
            </a:r>
            <a:r>
              <a:rPr lang="en-US" dirty="0">
                <a:solidFill>
                  <a:schemeClr val="tx1">
                    <a:lumMod val="75000"/>
                  </a:schemeClr>
                </a:solidFill>
              </a:rPr>
              <a:t>  where g</a:t>
            </a:r>
            <a:r>
              <a:rPr lang="en-US" baseline="-25000" dirty="0">
                <a:solidFill>
                  <a:schemeClr val="tx1">
                    <a:lumMod val="75000"/>
                  </a:schemeClr>
                </a:solidFill>
              </a:rPr>
              <a:t>2</a:t>
            </a:r>
            <a:r>
              <a:rPr lang="en-US" dirty="0">
                <a:solidFill>
                  <a:schemeClr val="tx1">
                    <a:lumMod val="75000"/>
                  </a:schemeClr>
                </a:solidFill>
              </a:rPr>
              <a:t> is more appropriate for a stable (perpetual) growth rate</a:t>
            </a:r>
          </a:p>
          <a:p>
            <a:pPr>
              <a:buFont typeface="+mj-lt"/>
              <a:buAutoNum type="arabicPeriod"/>
            </a:pPr>
            <a:r>
              <a:rPr lang="en-US" dirty="0">
                <a:solidFill>
                  <a:schemeClr val="tx1">
                    <a:lumMod val="75000"/>
                  </a:schemeClr>
                </a:solidFill>
              </a:rPr>
              <a:t>The Gordon growth portion of the formula (which is everything in blue except the (1+r)</a:t>
            </a:r>
            <a:r>
              <a:rPr lang="en-US" baseline="30000" dirty="0">
                <a:solidFill>
                  <a:schemeClr val="tx1">
                    <a:lumMod val="75000"/>
                  </a:schemeClr>
                </a:solidFill>
              </a:rPr>
              <a:t>N</a:t>
            </a:r>
            <a:r>
              <a:rPr lang="en-US" dirty="0">
                <a:solidFill>
                  <a:schemeClr val="tx1">
                    <a:lumMod val="75000"/>
                  </a:schemeClr>
                </a:solidFill>
              </a:rPr>
              <a:t> part) calculates the PV of the cash flows starting in N+1 growing at a constant g</a:t>
            </a:r>
            <a:r>
              <a:rPr lang="en-US" baseline="-25000" dirty="0">
                <a:solidFill>
                  <a:schemeClr val="tx1">
                    <a:lumMod val="75000"/>
                  </a:schemeClr>
                </a:solidFill>
              </a:rPr>
              <a:t>2</a:t>
            </a:r>
            <a:r>
              <a:rPr lang="en-US" dirty="0">
                <a:solidFill>
                  <a:schemeClr val="tx1">
                    <a:lumMod val="75000"/>
                  </a:schemeClr>
                </a:solidFill>
              </a:rPr>
              <a:t> rate forever </a:t>
            </a:r>
            <a:r>
              <a:rPr lang="en-US" i="1" u="sng" dirty="0">
                <a:solidFill>
                  <a:schemeClr val="tx1">
                    <a:lumMod val="75000"/>
                  </a:schemeClr>
                </a:solidFill>
              </a:rPr>
              <a:t>as of year N</a:t>
            </a:r>
            <a:r>
              <a:rPr lang="en-US" dirty="0">
                <a:solidFill>
                  <a:schemeClr val="tx1">
                    <a:lumMod val="75000"/>
                  </a:schemeClr>
                </a:solidFill>
              </a:rPr>
              <a:t>.  The (1+r)</a:t>
            </a:r>
            <a:r>
              <a:rPr lang="en-US" baseline="30000" dirty="0">
                <a:solidFill>
                  <a:schemeClr val="tx1">
                    <a:lumMod val="75000"/>
                  </a:schemeClr>
                </a:solidFill>
              </a:rPr>
              <a:t>N</a:t>
            </a:r>
            <a:r>
              <a:rPr lang="en-US" dirty="0">
                <a:solidFill>
                  <a:schemeClr val="tx1">
                    <a:lumMod val="75000"/>
                  </a:schemeClr>
                </a:solidFill>
              </a:rPr>
              <a:t> portion of the formula then discounts this quantity to year 0.</a:t>
            </a:r>
          </a:p>
          <a:p>
            <a:endParaRPr lang="en-US" dirty="0"/>
          </a:p>
        </p:txBody>
      </p:sp>
      <p:sp>
        <p:nvSpPr>
          <p:cNvPr id="4" name="Slide Number Placeholder 3">
            <a:extLst>
              <a:ext uri="{FF2B5EF4-FFF2-40B4-BE49-F238E27FC236}">
                <a16:creationId xmlns:a16="http://schemas.microsoft.com/office/drawing/2014/main" id="{6A9402CA-3A29-4D9F-9EE5-868E4943F051}"/>
              </a:ext>
            </a:extLst>
          </p:cNvPr>
          <p:cNvSpPr>
            <a:spLocks noGrp="1"/>
          </p:cNvSpPr>
          <p:nvPr>
            <p:ph type="sldNum" sz="quarter" idx="15"/>
          </p:nvPr>
        </p:nvSpPr>
        <p:spPr/>
        <p:txBody>
          <a:bodyPr/>
          <a:lstStyle/>
          <a:p>
            <a:fld id="{BFEE8A3B-91D4-480B-8F57-F565765E4202}" type="slidenum">
              <a:rPr lang="en-US" smtClean="0"/>
              <a:pPr/>
              <a:t>24</a:t>
            </a:fld>
            <a:endParaRPr lang="en-US" dirty="0"/>
          </a:p>
        </p:txBody>
      </p:sp>
    </p:spTree>
    <p:extLst>
      <p:ext uri="{BB962C8B-B14F-4D97-AF65-F5344CB8AC3E}">
        <p14:creationId xmlns:p14="http://schemas.microsoft.com/office/powerpoint/2010/main" val="4145631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3C50CF-6020-49A9-BA8B-992274A90813}"/>
              </a:ext>
            </a:extLst>
          </p:cNvPr>
          <p:cNvSpPr>
            <a:spLocks noGrp="1"/>
          </p:cNvSpPr>
          <p:nvPr>
            <p:ph type="title" idx="4294967295"/>
          </p:nvPr>
        </p:nvSpPr>
        <p:spPr bwMode="auto">
          <a:xfrm>
            <a:off x="361950" y="404813"/>
            <a:ext cx="8332788" cy="14319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100" b="1" i="0" u="none" strike="noStrike" kern="0" cap="none" spc="0" normalizeH="0" baseline="0" noProof="0" dirty="0">
                <a:ln>
                  <a:noFill/>
                </a:ln>
                <a:solidFill>
                  <a:schemeClr val="tx2"/>
                </a:solidFill>
                <a:effectLst/>
                <a:uLnTx/>
                <a:uFillTx/>
                <a:latin typeface="+mj-lt"/>
                <a:ea typeface="+mn-ea"/>
                <a:cs typeface="+mn-cs"/>
              </a:rPr>
              <a:t>These 3 expressions for the share value are equivalent if the projected future dividends are the same</a:t>
            </a:r>
          </a:p>
        </p:txBody>
      </p:sp>
      <mc:AlternateContent xmlns:mc="http://schemas.openxmlformats.org/markup-compatibility/2006" xmlns:a14="http://schemas.microsoft.com/office/drawing/2010/main">
        <mc:Choice Requires="a14">
          <p:sp>
            <p:nvSpPr>
              <p:cNvPr id="5" name="Content Placeholder 4">
                <a:extLst>
                  <a:ext uri="{FF2B5EF4-FFF2-40B4-BE49-F238E27FC236}">
                    <a16:creationId xmlns:a16="http://schemas.microsoft.com/office/drawing/2014/main" id="{EABA5481-30E3-4959-8161-8C5DD186334B}"/>
                  </a:ext>
                </a:extLst>
              </p:cNvPr>
              <p:cNvSpPr txBox="1">
                <a:spLocks/>
              </p:cNvSpPr>
              <p:nvPr/>
            </p:nvSpPr>
            <p:spPr>
              <a:xfrm>
                <a:off x="494617" y="1953497"/>
                <a:ext cx="8151798" cy="570284"/>
              </a:xfrm>
              <a:prstGeom prst="rect">
                <a:avLst/>
              </a:prstGeom>
              <a:solidFill>
                <a:schemeClr val="bg2">
                  <a:lumMod val="20000"/>
                  <a:lumOff val="80000"/>
                </a:schemeClr>
              </a:solidFill>
              <a:ln>
                <a:solidFill>
                  <a:schemeClr val="tx1"/>
                </a:solidFill>
              </a:ln>
              <a:effectLst>
                <a:outerShdw blurRad="50800" dist="101600" dir="1860000" algn="ctr" rotWithShape="0">
                  <a:srgbClr val="000000">
                    <a:alpha val="43137"/>
                  </a:srgbClr>
                </a:outerShdw>
              </a:effectLst>
            </p:spPr>
            <p:txBody>
              <a:bodyPr wrap="square" tIns="102870" bIns="10287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AutoNum type="arabicParenBoth"/>
                </a:pPr>
                <a14:m>
                  <m:oMath xmlns:m="http://schemas.openxmlformats.org/officeDocument/2006/math">
                    <m:r>
                      <m:rPr>
                        <m:sty m:val="p"/>
                      </m:rPr>
                      <a:rPr lang="en-US" sz="1650" dirty="0">
                        <a:solidFill>
                          <a:schemeClr val="tx1">
                            <a:lumMod val="50000"/>
                          </a:schemeClr>
                        </a:solidFill>
                        <a:latin typeface="Cambria Math" panose="02040503050406030204" pitchFamily="18" charset="0"/>
                      </a:rPr>
                      <m:t>Share</m:t>
                    </m:r>
                    <m:r>
                      <a:rPr lang="en-US" sz="1650" dirty="0">
                        <a:solidFill>
                          <a:schemeClr val="tx1">
                            <a:lumMod val="50000"/>
                          </a:schemeClr>
                        </a:solidFill>
                        <a:latin typeface="Cambria Math" panose="02040503050406030204" pitchFamily="18" charset="0"/>
                      </a:rPr>
                      <m:t> </m:t>
                    </m:r>
                    <m:r>
                      <m:rPr>
                        <m:sty m:val="p"/>
                      </m:rPr>
                      <a:rPr lang="en-US" sz="1650" dirty="0">
                        <a:solidFill>
                          <a:schemeClr val="tx1">
                            <a:lumMod val="50000"/>
                          </a:schemeClr>
                        </a:solidFill>
                        <a:latin typeface="Cambria Math" panose="02040503050406030204" pitchFamily="18" charset="0"/>
                      </a:rPr>
                      <m:t>value</m:t>
                    </m:r>
                    <m:r>
                      <a:rPr lang="en-US" sz="1650" i="1" dirty="0">
                        <a:solidFill>
                          <a:schemeClr val="tx1">
                            <a:lumMod val="50000"/>
                          </a:schemeClr>
                        </a:solidFill>
                        <a:latin typeface="Cambria Math" panose="02040503050406030204" pitchFamily="18" charset="0"/>
                      </a:rPr>
                      <m:t>=</m:t>
                    </m:r>
                    <m:f>
                      <m:fPr>
                        <m:ctrlPr>
                          <a:rPr lang="en-US" sz="1650" i="1" dirty="0">
                            <a:solidFill>
                              <a:schemeClr val="tx1">
                                <a:lumMod val="50000"/>
                              </a:schemeClr>
                            </a:solidFill>
                            <a:latin typeface="Cambria Math" panose="02040503050406030204" pitchFamily="18" charset="0"/>
                          </a:rPr>
                        </m:ctrlPr>
                      </m:fPr>
                      <m:num>
                        <m:sSub>
                          <m:sSubPr>
                            <m:ctrlPr>
                              <a:rPr lang="en-US" sz="1650" i="1" dirty="0">
                                <a:solidFill>
                                  <a:schemeClr val="tx1">
                                    <a:lumMod val="50000"/>
                                  </a:schemeClr>
                                </a:solidFill>
                                <a:latin typeface="Cambria Math" panose="02040503050406030204" pitchFamily="18" charset="0"/>
                              </a:rPr>
                            </m:ctrlPr>
                          </m:sSubPr>
                          <m:e>
                            <m:r>
                              <a:rPr lang="en-US" sz="1650" i="1" dirty="0">
                                <a:solidFill>
                                  <a:schemeClr val="tx1">
                                    <a:lumMod val="50000"/>
                                  </a:schemeClr>
                                </a:solidFill>
                                <a:latin typeface="Cambria Math" panose="02040503050406030204" pitchFamily="18" charset="0"/>
                              </a:rPr>
                              <m:t>𝐷</m:t>
                            </m:r>
                          </m:e>
                          <m:sub>
                            <m:r>
                              <a:rPr lang="en-US" sz="1650" i="1" dirty="0">
                                <a:solidFill>
                                  <a:schemeClr val="tx1">
                                    <a:lumMod val="50000"/>
                                  </a:schemeClr>
                                </a:solidFill>
                                <a:latin typeface="Cambria Math" panose="02040503050406030204" pitchFamily="18" charset="0"/>
                              </a:rPr>
                              <m:t>1</m:t>
                            </m:r>
                          </m:sub>
                        </m:sSub>
                      </m:num>
                      <m:den>
                        <m:sSup>
                          <m:sSupPr>
                            <m:ctrlPr>
                              <a:rPr lang="en-US" sz="1650" i="1">
                                <a:solidFill>
                                  <a:schemeClr val="tx1">
                                    <a:lumMod val="50000"/>
                                  </a:schemeClr>
                                </a:solidFill>
                                <a:latin typeface="Cambria Math" panose="02040503050406030204" pitchFamily="18" charset="0"/>
                              </a:rPr>
                            </m:ctrlPr>
                          </m:sSupPr>
                          <m:e>
                            <m:d>
                              <m:dPr>
                                <m:ctrlPr>
                                  <a:rPr lang="en-US" sz="1650" i="1">
                                    <a:solidFill>
                                      <a:schemeClr val="tx1">
                                        <a:lumMod val="50000"/>
                                      </a:schemeClr>
                                    </a:solidFill>
                                    <a:latin typeface="Cambria Math" panose="02040503050406030204" pitchFamily="18" charset="0"/>
                                  </a:rPr>
                                </m:ctrlPr>
                              </m:dPr>
                              <m:e>
                                <m:r>
                                  <a:rPr lang="en-US" sz="1650" i="1">
                                    <a:solidFill>
                                      <a:schemeClr val="tx1">
                                        <a:lumMod val="50000"/>
                                      </a:schemeClr>
                                    </a:solidFill>
                                    <a:latin typeface="Cambria Math" panose="02040503050406030204" pitchFamily="18" charset="0"/>
                                  </a:rPr>
                                  <m:t>1+</m:t>
                                </m:r>
                                <m:r>
                                  <a:rPr lang="en-US" sz="1650" i="1">
                                    <a:solidFill>
                                      <a:schemeClr val="tx1">
                                        <a:lumMod val="50000"/>
                                      </a:schemeClr>
                                    </a:solidFill>
                                    <a:latin typeface="Cambria Math" panose="02040503050406030204" pitchFamily="18" charset="0"/>
                                  </a:rPr>
                                  <m:t>𝑟</m:t>
                                </m:r>
                              </m:e>
                            </m:d>
                          </m:e>
                          <m:sup>
                            <m:r>
                              <a:rPr lang="en-US" sz="1650" i="1">
                                <a:solidFill>
                                  <a:schemeClr val="tx1">
                                    <a:lumMod val="50000"/>
                                  </a:schemeClr>
                                </a:solidFill>
                                <a:latin typeface="Cambria Math" panose="02040503050406030204" pitchFamily="18" charset="0"/>
                              </a:rPr>
                              <m:t>1</m:t>
                            </m:r>
                          </m:sup>
                        </m:sSup>
                      </m:den>
                    </m:f>
                    <m:r>
                      <a:rPr lang="en-US" sz="1650" i="1" dirty="0">
                        <a:solidFill>
                          <a:schemeClr val="tx1">
                            <a:lumMod val="50000"/>
                          </a:schemeClr>
                        </a:solidFill>
                        <a:latin typeface="Cambria Math" panose="02040503050406030204" pitchFamily="18" charset="0"/>
                      </a:rPr>
                      <m:t>+</m:t>
                    </m:r>
                    <m:f>
                      <m:fPr>
                        <m:ctrlPr>
                          <a:rPr lang="en-US" sz="1650" i="1" dirty="0">
                            <a:solidFill>
                              <a:schemeClr val="tx1">
                                <a:lumMod val="50000"/>
                              </a:schemeClr>
                            </a:solidFill>
                            <a:latin typeface="Cambria Math" panose="02040503050406030204" pitchFamily="18" charset="0"/>
                          </a:rPr>
                        </m:ctrlPr>
                      </m:fPr>
                      <m:num>
                        <m:sSub>
                          <m:sSubPr>
                            <m:ctrlPr>
                              <a:rPr lang="en-US" sz="1650" i="1" dirty="0">
                                <a:solidFill>
                                  <a:schemeClr val="tx1">
                                    <a:lumMod val="50000"/>
                                  </a:schemeClr>
                                </a:solidFill>
                                <a:latin typeface="Cambria Math" panose="02040503050406030204" pitchFamily="18" charset="0"/>
                              </a:rPr>
                            </m:ctrlPr>
                          </m:sSubPr>
                          <m:e>
                            <m:r>
                              <a:rPr lang="en-US" sz="1650" i="1" dirty="0">
                                <a:solidFill>
                                  <a:schemeClr val="tx1">
                                    <a:lumMod val="50000"/>
                                  </a:schemeClr>
                                </a:solidFill>
                                <a:latin typeface="Cambria Math" panose="02040503050406030204" pitchFamily="18" charset="0"/>
                              </a:rPr>
                              <m:t>𝐷</m:t>
                            </m:r>
                          </m:e>
                          <m:sub>
                            <m:r>
                              <a:rPr lang="en-US" sz="1650" i="1" dirty="0">
                                <a:solidFill>
                                  <a:schemeClr val="tx1">
                                    <a:lumMod val="50000"/>
                                  </a:schemeClr>
                                </a:solidFill>
                                <a:latin typeface="Cambria Math" panose="02040503050406030204" pitchFamily="18" charset="0"/>
                              </a:rPr>
                              <m:t>2</m:t>
                            </m:r>
                          </m:sub>
                        </m:sSub>
                      </m:num>
                      <m:den>
                        <m:sSup>
                          <m:sSupPr>
                            <m:ctrlPr>
                              <a:rPr lang="en-US" sz="1650" i="1">
                                <a:solidFill>
                                  <a:schemeClr val="tx1">
                                    <a:lumMod val="50000"/>
                                  </a:schemeClr>
                                </a:solidFill>
                                <a:latin typeface="Cambria Math" panose="02040503050406030204" pitchFamily="18" charset="0"/>
                              </a:rPr>
                            </m:ctrlPr>
                          </m:sSupPr>
                          <m:e>
                            <m:d>
                              <m:dPr>
                                <m:ctrlPr>
                                  <a:rPr lang="en-US" sz="1650" i="1">
                                    <a:solidFill>
                                      <a:schemeClr val="tx1">
                                        <a:lumMod val="50000"/>
                                      </a:schemeClr>
                                    </a:solidFill>
                                    <a:latin typeface="Cambria Math" panose="02040503050406030204" pitchFamily="18" charset="0"/>
                                  </a:rPr>
                                </m:ctrlPr>
                              </m:dPr>
                              <m:e>
                                <m:r>
                                  <a:rPr lang="en-US" sz="1650" i="1">
                                    <a:solidFill>
                                      <a:schemeClr val="tx1">
                                        <a:lumMod val="50000"/>
                                      </a:schemeClr>
                                    </a:solidFill>
                                    <a:latin typeface="Cambria Math" panose="02040503050406030204" pitchFamily="18" charset="0"/>
                                  </a:rPr>
                                  <m:t>1+</m:t>
                                </m:r>
                                <m:r>
                                  <a:rPr lang="en-US" sz="1650" i="1">
                                    <a:solidFill>
                                      <a:schemeClr val="tx1">
                                        <a:lumMod val="50000"/>
                                      </a:schemeClr>
                                    </a:solidFill>
                                    <a:latin typeface="Cambria Math" panose="02040503050406030204" pitchFamily="18" charset="0"/>
                                  </a:rPr>
                                  <m:t>𝑟</m:t>
                                </m:r>
                              </m:e>
                            </m:d>
                          </m:e>
                          <m:sup>
                            <m:r>
                              <a:rPr lang="en-US" sz="1650" i="1">
                                <a:solidFill>
                                  <a:schemeClr val="tx1">
                                    <a:lumMod val="50000"/>
                                  </a:schemeClr>
                                </a:solidFill>
                                <a:latin typeface="Cambria Math" panose="02040503050406030204" pitchFamily="18" charset="0"/>
                              </a:rPr>
                              <m:t>2</m:t>
                            </m:r>
                          </m:sup>
                        </m:sSup>
                      </m:den>
                    </m:f>
                    <m:r>
                      <a:rPr lang="en-US" sz="1650" i="1" dirty="0">
                        <a:solidFill>
                          <a:schemeClr val="tx1">
                            <a:lumMod val="50000"/>
                          </a:schemeClr>
                        </a:solidFill>
                        <a:latin typeface="Cambria Math" panose="02040503050406030204" pitchFamily="18" charset="0"/>
                      </a:rPr>
                      <m:t>+</m:t>
                    </m:r>
                    <m:f>
                      <m:fPr>
                        <m:ctrlPr>
                          <a:rPr lang="en-US" sz="1650" i="1" dirty="0">
                            <a:solidFill>
                              <a:schemeClr val="tx1">
                                <a:lumMod val="50000"/>
                              </a:schemeClr>
                            </a:solidFill>
                            <a:latin typeface="Cambria Math" panose="02040503050406030204" pitchFamily="18" charset="0"/>
                          </a:rPr>
                        </m:ctrlPr>
                      </m:fPr>
                      <m:num>
                        <m:sSub>
                          <m:sSubPr>
                            <m:ctrlPr>
                              <a:rPr lang="en-US" sz="1650" i="1" dirty="0">
                                <a:solidFill>
                                  <a:schemeClr val="tx1">
                                    <a:lumMod val="50000"/>
                                  </a:schemeClr>
                                </a:solidFill>
                                <a:latin typeface="Cambria Math" panose="02040503050406030204" pitchFamily="18" charset="0"/>
                              </a:rPr>
                            </m:ctrlPr>
                          </m:sSubPr>
                          <m:e>
                            <m:r>
                              <a:rPr lang="en-US" sz="1650" i="1" dirty="0">
                                <a:solidFill>
                                  <a:schemeClr val="tx1">
                                    <a:lumMod val="50000"/>
                                  </a:schemeClr>
                                </a:solidFill>
                                <a:latin typeface="Cambria Math" panose="02040503050406030204" pitchFamily="18" charset="0"/>
                              </a:rPr>
                              <m:t>𝐷</m:t>
                            </m:r>
                          </m:e>
                          <m:sub>
                            <m:r>
                              <a:rPr lang="en-US" sz="1650" i="1" dirty="0">
                                <a:solidFill>
                                  <a:schemeClr val="tx1">
                                    <a:lumMod val="50000"/>
                                  </a:schemeClr>
                                </a:solidFill>
                                <a:latin typeface="Cambria Math" panose="02040503050406030204" pitchFamily="18" charset="0"/>
                              </a:rPr>
                              <m:t>3</m:t>
                            </m:r>
                          </m:sub>
                        </m:sSub>
                      </m:num>
                      <m:den>
                        <m:sSup>
                          <m:sSupPr>
                            <m:ctrlPr>
                              <a:rPr lang="en-US" sz="1650" i="1">
                                <a:solidFill>
                                  <a:schemeClr val="tx1">
                                    <a:lumMod val="50000"/>
                                  </a:schemeClr>
                                </a:solidFill>
                                <a:latin typeface="Cambria Math" panose="02040503050406030204" pitchFamily="18" charset="0"/>
                              </a:rPr>
                            </m:ctrlPr>
                          </m:sSupPr>
                          <m:e>
                            <m:d>
                              <m:dPr>
                                <m:ctrlPr>
                                  <a:rPr lang="en-US" sz="1650" i="1">
                                    <a:solidFill>
                                      <a:schemeClr val="tx1">
                                        <a:lumMod val="50000"/>
                                      </a:schemeClr>
                                    </a:solidFill>
                                    <a:latin typeface="Cambria Math" panose="02040503050406030204" pitchFamily="18" charset="0"/>
                                  </a:rPr>
                                </m:ctrlPr>
                              </m:dPr>
                              <m:e>
                                <m:r>
                                  <a:rPr lang="en-US" sz="1650" i="1">
                                    <a:solidFill>
                                      <a:schemeClr val="tx1">
                                        <a:lumMod val="50000"/>
                                      </a:schemeClr>
                                    </a:solidFill>
                                    <a:latin typeface="Cambria Math" panose="02040503050406030204" pitchFamily="18" charset="0"/>
                                  </a:rPr>
                                  <m:t>1+</m:t>
                                </m:r>
                                <m:r>
                                  <a:rPr lang="en-US" sz="1650" i="1">
                                    <a:solidFill>
                                      <a:schemeClr val="tx1">
                                        <a:lumMod val="50000"/>
                                      </a:schemeClr>
                                    </a:solidFill>
                                    <a:latin typeface="Cambria Math" panose="02040503050406030204" pitchFamily="18" charset="0"/>
                                  </a:rPr>
                                  <m:t>𝑟</m:t>
                                </m:r>
                              </m:e>
                            </m:d>
                          </m:e>
                          <m:sup>
                            <m:r>
                              <a:rPr lang="en-US" sz="1650" i="1">
                                <a:solidFill>
                                  <a:schemeClr val="tx1">
                                    <a:lumMod val="50000"/>
                                  </a:schemeClr>
                                </a:solidFill>
                                <a:latin typeface="Cambria Math" panose="02040503050406030204" pitchFamily="18" charset="0"/>
                              </a:rPr>
                              <m:t>3</m:t>
                            </m:r>
                          </m:sup>
                        </m:sSup>
                      </m:den>
                    </m:f>
                    <m:r>
                      <a:rPr lang="en-US" sz="1650" i="1" dirty="0">
                        <a:solidFill>
                          <a:schemeClr val="tx1">
                            <a:lumMod val="50000"/>
                          </a:schemeClr>
                        </a:solidFill>
                        <a:latin typeface="Cambria Math" panose="02040503050406030204" pitchFamily="18" charset="0"/>
                      </a:rPr>
                      <m:t>+</m:t>
                    </m:r>
                  </m:oMath>
                </a14:m>
                <a:r>
                  <a:rPr lang="en-US" sz="1650" dirty="0">
                    <a:solidFill>
                      <a:schemeClr val="tx1">
                        <a:lumMod val="50000"/>
                      </a:schemeClr>
                    </a:solidFill>
                  </a:rPr>
                  <a:t> </a:t>
                </a:r>
                <a14:m>
                  <m:oMath xmlns:m="http://schemas.openxmlformats.org/officeDocument/2006/math">
                    <m:f>
                      <m:fPr>
                        <m:ctrlPr>
                          <a:rPr lang="en-US" sz="1650" i="1" dirty="0">
                            <a:solidFill>
                              <a:schemeClr val="tx1">
                                <a:lumMod val="50000"/>
                              </a:schemeClr>
                            </a:solidFill>
                            <a:latin typeface="Cambria Math" panose="02040503050406030204" pitchFamily="18" charset="0"/>
                          </a:rPr>
                        </m:ctrlPr>
                      </m:fPr>
                      <m:num>
                        <m:sSub>
                          <m:sSubPr>
                            <m:ctrlPr>
                              <a:rPr lang="en-US" sz="1650" i="1" dirty="0">
                                <a:solidFill>
                                  <a:schemeClr val="tx1">
                                    <a:lumMod val="50000"/>
                                  </a:schemeClr>
                                </a:solidFill>
                                <a:latin typeface="Cambria Math" panose="02040503050406030204" pitchFamily="18" charset="0"/>
                              </a:rPr>
                            </m:ctrlPr>
                          </m:sSubPr>
                          <m:e>
                            <m:r>
                              <a:rPr lang="en-US" sz="1650" i="1" dirty="0">
                                <a:solidFill>
                                  <a:schemeClr val="tx1">
                                    <a:lumMod val="50000"/>
                                  </a:schemeClr>
                                </a:solidFill>
                                <a:latin typeface="Cambria Math" panose="02040503050406030204" pitchFamily="18" charset="0"/>
                              </a:rPr>
                              <m:t>𝐷</m:t>
                            </m:r>
                          </m:e>
                          <m:sub>
                            <m:r>
                              <a:rPr lang="en-US" sz="1650" i="1" dirty="0">
                                <a:solidFill>
                                  <a:schemeClr val="tx1">
                                    <a:lumMod val="50000"/>
                                  </a:schemeClr>
                                </a:solidFill>
                                <a:latin typeface="Cambria Math" panose="02040503050406030204" pitchFamily="18" charset="0"/>
                              </a:rPr>
                              <m:t>4</m:t>
                            </m:r>
                          </m:sub>
                        </m:sSub>
                      </m:num>
                      <m:den>
                        <m:sSup>
                          <m:sSupPr>
                            <m:ctrlPr>
                              <a:rPr lang="en-US" sz="1650" i="1">
                                <a:solidFill>
                                  <a:schemeClr val="tx1">
                                    <a:lumMod val="50000"/>
                                  </a:schemeClr>
                                </a:solidFill>
                                <a:latin typeface="Cambria Math" panose="02040503050406030204" pitchFamily="18" charset="0"/>
                              </a:rPr>
                            </m:ctrlPr>
                          </m:sSupPr>
                          <m:e>
                            <m:d>
                              <m:dPr>
                                <m:ctrlPr>
                                  <a:rPr lang="en-US" sz="1650" i="1">
                                    <a:solidFill>
                                      <a:schemeClr val="tx1">
                                        <a:lumMod val="50000"/>
                                      </a:schemeClr>
                                    </a:solidFill>
                                    <a:latin typeface="Cambria Math" panose="02040503050406030204" pitchFamily="18" charset="0"/>
                                  </a:rPr>
                                </m:ctrlPr>
                              </m:dPr>
                              <m:e>
                                <m:r>
                                  <a:rPr lang="en-US" sz="1650" i="1">
                                    <a:solidFill>
                                      <a:schemeClr val="tx1">
                                        <a:lumMod val="50000"/>
                                      </a:schemeClr>
                                    </a:solidFill>
                                    <a:latin typeface="Cambria Math" panose="02040503050406030204" pitchFamily="18" charset="0"/>
                                  </a:rPr>
                                  <m:t>1+</m:t>
                                </m:r>
                                <m:r>
                                  <a:rPr lang="en-US" sz="1650" i="1">
                                    <a:solidFill>
                                      <a:schemeClr val="tx1">
                                        <a:lumMod val="50000"/>
                                      </a:schemeClr>
                                    </a:solidFill>
                                    <a:latin typeface="Cambria Math" panose="02040503050406030204" pitchFamily="18" charset="0"/>
                                  </a:rPr>
                                  <m:t>𝑟</m:t>
                                </m:r>
                              </m:e>
                            </m:d>
                          </m:e>
                          <m:sup>
                            <m:r>
                              <a:rPr lang="en-US" sz="1650" i="1">
                                <a:solidFill>
                                  <a:schemeClr val="tx1">
                                    <a:lumMod val="50000"/>
                                  </a:schemeClr>
                                </a:solidFill>
                                <a:latin typeface="Cambria Math" panose="02040503050406030204" pitchFamily="18" charset="0"/>
                              </a:rPr>
                              <m:t>4</m:t>
                            </m:r>
                          </m:sup>
                        </m:sSup>
                      </m:den>
                    </m:f>
                    <m:r>
                      <a:rPr lang="en-US" sz="1650" i="1" dirty="0">
                        <a:solidFill>
                          <a:schemeClr val="tx1">
                            <a:lumMod val="50000"/>
                          </a:schemeClr>
                        </a:solidFill>
                        <a:latin typeface="Cambria Math" panose="02040503050406030204" pitchFamily="18" charset="0"/>
                      </a:rPr>
                      <m:t>+</m:t>
                    </m:r>
                  </m:oMath>
                </a14:m>
                <a:r>
                  <a:rPr lang="en-US" sz="1650" dirty="0">
                    <a:solidFill>
                      <a:schemeClr val="tx1">
                        <a:lumMod val="50000"/>
                      </a:schemeClr>
                    </a:solidFill>
                  </a:rPr>
                  <a:t> </a:t>
                </a:r>
                <a14:m>
                  <m:oMath xmlns:m="http://schemas.openxmlformats.org/officeDocument/2006/math">
                    <m:f>
                      <m:fPr>
                        <m:ctrlPr>
                          <a:rPr lang="en-US" sz="1650" b="1" i="1" dirty="0">
                            <a:solidFill>
                              <a:srgbClr val="0070C0"/>
                            </a:solidFill>
                            <a:latin typeface="Cambria Math" panose="02040503050406030204" pitchFamily="18" charset="0"/>
                          </a:rPr>
                        </m:ctrlPr>
                      </m:fPr>
                      <m:num>
                        <m:sSub>
                          <m:sSubPr>
                            <m:ctrlPr>
                              <a:rPr lang="en-US" sz="1650" b="1" i="1" dirty="0">
                                <a:solidFill>
                                  <a:srgbClr val="0070C0"/>
                                </a:solidFill>
                                <a:latin typeface="Cambria Math" panose="02040503050406030204" pitchFamily="18" charset="0"/>
                              </a:rPr>
                            </m:ctrlPr>
                          </m:sSubPr>
                          <m:e>
                            <m:r>
                              <a:rPr lang="en-US" sz="1650" b="1" i="1" dirty="0">
                                <a:solidFill>
                                  <a:srgbClr val="0070C0"/>
                                </a:solidFill>
                                <a:latin typeface="Cambria Math" panose="02040503050406030204" pitchFamily="18" charset="0"/>
                              </a:rPr>
                              <m:t>𝑫</m:t>
                            </m:r>
                          </m:e>
                          <m:sub>
                            <m:r>
                              <a:rPr lang="en-US" sz="1650" b="1" i="1" dirty="0">
                                <a:solidFill>
                                  <a:srgbClr val="0070C0"/>
                                </a:solidFill>
                                <a:latin typeface="Cambria Math" panose="02040503050406030204" pitchFamily="18" charset="0"/>
                              </a:rPr>
                              <m:t>𝟓</m:t>
                            </m:r>
                          </m:sub>
                        </m:sSub>
                      </m:num>
                      <m:den>
                        <m:sSup>
                          <m:sSupPr>
                            <m:ctrlPr>
                              <a:rPr lang="en-US" sz="1650" b="1" i="1">
                                <a:solidFill>
                                  <a:srgbClr val="0070C0"/>
                                </a:solidFill>
                                <a:latin typeface="Cambria Math" panose="02040503050406030204" pitchFamily="18" charset="0"/>
                              </a:rPr>
                            </m:ctrlPr>
                          </m:sSupPr>
                          <m:e>
                            <m:d>
                              <m:dPr>
                                <m:ctrlPr>
                                  <a:rPr lang="en-US" sz="1650" b="1" i="1">
                                    <a:solidFill>
                                      <a:srgbClr val="0070C0"/>
                                    </a:solidFill>
                                    <a:latin typeface="Cambria Math" panose="02040503050406030204" pitchFamily="18" charset="0"/>
                                  </a:rPr>
                                </m:ctrlPr>
                              </m:dPr>
                              <m:e>
                                <m:r>
                                  <a:rPr lang="en-US" sz="1650" b="1" i="1">
                                    <a:solidFill>
                                      <a:srgbClr val="0070C0"/>
                                    </a:solidFill>
                                    <a:latin typeface="Cambria Math" panose="02040503050406030204" pitchFamily="18" charset="0"/>
                                  </a:rPr>
                                  <m:t>𝟏</m:t>
                                </m:r>
                                <m:r>
                                  <a:rPr lang="en-US" sz="1650" b="1" i="1">
                                    <a:solidFill>
                                      <a:srgbClr val="0070C0"/>
                                    </a:solidFill>
                                    <a:latin typeface="Cambria Math" panose="02040503050406030204" pitchFamily="18" charset="0"/>
                                  </a:rPr>
                                  <m:t>+</m:t>
                                </m:r>
                                <m:r>
                                  <a:rPr lang="en-US" sz="1650" b="1" i="1">
                                    <a:solidFill>
                                      <a:srgbClr val="0070C0"/>
                                    </a:solidFill>
                                    <a:latin typeface="Cambria Math" panose="02040503050406030204" pitchFamily="18" charset="0"/>
                                  </a:rPr>
                                  <m:t>𝒓</m:t>
                                </m:r>
                              </m:e>
                            </m:d>
                          </m:e>
                          <m:sup>
                            <m:r>
                              <a:rPr lang="en-US" sz="1650" b="1" i="1">
                                <a:solidFill>
                                  <a:srgbClr val="0070C0"/>
                                </a:solidFill>
                                <a:latin typeface="Cambria Math" panose="02040503050406030204" pitchFamily="18" charset="0"/>
                              </a:rPr>
                              <m:t>𝟓</m:t>
                            </m:r>
                          </m:sup>
                        </m:sSup>
                      </m:den>
                    </m:f>
                    <m:r>
                      <a:rPr lang="en-US" sz="1650" b="1" i="1" dirty="0">
                        <a:solidFill>
                          <a:srgbClr val="0070C0"/>
                        </a:solidFill>
                        <a:latin typeface="Cambria Math" panose="02040503050406030204" pitchFamily="18" charset="0"/>
                      </a:rPr>
                      <m:t>+</m:t>
                    </m:r>
                    <m:f>
                      <m:fPr>
                        <m:ctrlPr>
                          <a:rPr lang="en-US" sz="1650" b="1" i="1" dirty="0">
                            <a:solidFill>
                              <a:srgbClr val="0070C0"/>
                            </a:solidFill>
                            <a:latin typeface="Cambria Math" panose="02040503050406030204" pitchFamily="18" charset="0"/>
                          </a:rPr>
                        </m:ctrlPr>
                      </m:fPr>
                      <m:num>
                        <m:sSub>
                          <m:sSubPr>
                            <m:ctrlPr>
                              <a:rPr lang="en-US" sz="1650" b="1" i="1" dirty="0">
                                <a:solidFill>
                                  <a:srgbClr val="0070C0"/>
                                </a:solidFill>
                                <a:latin typeface="Cambria Math" panose="02040503050406030204" pitchFamily="18" charset="0"/>
                              </a:rPr>
                            </m:ctrlPr>
                          </m:sSubPr>
                          <m:e>
                            <m:r>
                              <a:rPr lang="en-US" sz="1650" b="1" i="1" dirty="0">
                                <a:solidFill>
                                  <a:srgbClr val="0070C0"/>
                                </a:solidFill>
                                <a:latin typeface="Cambria Math" panose="02040503050406030204" pitchFamily="18" charset="0"/>
                              </a:rPr>
                              <m:t>𝑫</m:t>
                            </m:r>
                          </m:e>
                          <m:sub>
                            <m:r>
                              <a:rPr lang="en-US" sz="1650" b="1" i="1" dirty="0">
                                <a:solidFill>
                                  <a:srgbClr val="0070C0"/>
                                </a:solidFill>
                                <a:latin typeface="Cambria Math" panose="02040503050406030204" pitchFamily="18" charset="0"/>
                              </a:rPr>
                              <m:t>𝟔</m:t>
                            </m:r>
                          </m:sub>
                        </m:sSub>
                      </m:num>
                      <m:den>
                        <m:sSup>
                          <m:sSupPr>
                            <m:ctrlPr>
                              <a:rPr lang="en-US" sz="1650" b="1" i="1">
                                <a:solidFill>
                                  <a:srgbClr val="0070C0"/>
                                </a:solidFill>
                                <a:latin typeface="Cambria Math" panose="02040503050406030204" pitchFamily="18" charset="0"/>
                              </a:rPr>
                            </m:ctrlPr>
                          </m:sSupPr>
                          <m:e>
                            <m:d>
                              <m:dPr>
                                <m:ctrlPr>
                                  <a:rPr lang="en-US" sz="1650" b="1" i="1">
                                    <a:solidFill>
                                      <a:srgbClr val="0070C0"/>
                                    </a:solidFill>
                                    <a:latin typeface="Cambria Math" panose="02040503050406030204" pitchFamily="18" charset="0"/>
                                  </a:rPr>
                                </m:ctrlPr>
                              </m:dPr>
                              <m:e>
                                <m:r>
                                  <a:rPr lang="en-US" sz="1650" b="1" i="1">
                                    <a:solidFill>
                                      <a:srgbClr val="0070C0"/>
                                    </a:solidFill>
                                    <a:latin typeface="Cambria Math" panose="02040503050406030204" pitchFamily="18" charset="0"/>
                                  </a:rPr>
                                  <m:t>𝟏</m:t>
                                </m:r>
                                <m:r>
                                  <a:rPr lang="en-US" sz="1650" b="1" i="1">
                                    <a:solidFill>
                                      <a:srgbClr val="0070C0"/>
                                    </a:solidFill>
                                    <a:latin typeface="Cambria Math" panose="02040503050406030204" pitchFamily="18" charset="0"/>
                                  </a:rPr>
                                  <m:t>+</m:t>
                                </m:r>
                                <m:r>
                                  <a:rPr lang="en-US" sz="1650" b="1" i="1">
                                    <a:solidFill>
                                      <a:srgbClr val="0070C0"/>
                                    </a:solidFill>
                                    <a:latin typeface="Cambria Math" panose="02040503050406030204" pitchFamily="18" charset="0"/>
                                  </a:rPr>
                                  <m:t>𝒓</m:t>
                                </m:r>
                              </m:e>
                            </m:d>
                          </m:e>
                          <m:sup>
                            <m:r>
                              <a:rPr lang="en-US" sz="1650" b="1" i="1">
                                <a:solidFill>
                                  <a:srgbClr val="0070C0"/>
                                </a:solidFill>
                                <a:latin typeface="Cambria Math" panose="02040503050406030204" pitchFamily="18" charset="0"/>
                              </a:rPr>
                              <m:t>𝟔</m:t>
                            </m:r>
                          </m:sup>
                        </m:sSup>
                      </m:den>
                    </m:f>
                    <m:r>
                      <a:rPr lang="en-US" sz="1650" b="1" i="1" dirty="0">
                        <a:solidFill>
                          <a:srgbClr val="0070C0"/>
                        </a:solidFill>
                        <a:latin typeface="Cambria Math" panose="02040503050406030204" pitchFamily="18" charset="0"/>
                      </a:rPr>
                      <m:t>+</m:t>
                    </m:r>
                    <m:f>
                      <m:fPr>
                        <m:ctrlPr>
                          <a:rPr lang="en-US" sz="1650" b="1" i="1" dirty="0">
                            <a:solidFill>
                              <a:srgbClr val="0070C0"/>
                            </a:solidFill>
                            <a:latin typeface="Cambria Math" panose="02040503050406030204" pitchFamily="18" charset="0"/>
                          </a:rPr>
                        </m:ctrlPr>
                      </m:fPr>
                      <m:num>
                        <m:sSub>
                          <m:sSubPr>
                            <m:ctrlPr>
                              <a:rPr lang="en-US" sz="1650" b="1" i="1" dirty="0">
                                <a:solidFill>
                                  <a:srgbClr val="0070C0"/>
                                </a:solidFill>
                                <a:latin typeface="Cambria Math" panose="02040503050406030204" pitchFamily="18" charset="0"/>
                              </a:rPr>
                            </m:ctrlPr>
                          </m:sSubPr>
                          <m:e>
                            <m:r>
                              <a:rPr lang="en-US" sz="1650" b="1" i="1" dirty="0">
                                <a:solidFill>
                                  <a:srgbClr val="0070C0"/>
                                </a:solidFill>
                                <a:latin typeface="Cambria Math" panose="02040503050406030204" pitchFamily="18" charset="0"/>
                              </a:rPr>
                              <m:t>𝑫</m:t>
                            </m:r>
                          </m:e>
                          <m:sub>
                            <m:r>
                              <a:rPr lang="en-US" sz="1650" b="1" i="1" dirty="0">
                                <a:solidFill>
                                  <a:srgbClr val="0070C0"/>
                                </a:solidFill>
                                <a:latin typeface="Cambria Math" panose="02040503050406030204" pitchFamily="18" charset="0"/>
                              </a:rPr>
                              <m:t>𝟕</m:t>
                            </m:r>
                          </m:sub>
                        </m:sSub>
                      </m:num>
                      <m:den>
                        <m:sSup>
                          <m:sSupPr>
                            <m:ctrlPr>
                              <a:rPr lang="en-US" sz="1650" b="1" i="1">
                                <a:solidFill>
                                  <a:srgbClr val="0070C0"/>
                                </a:solidFill>
                                <a:latin typeface="Cambria Math" panose="02040503050406030204" pitchFamily="18" charset="0"/>
                              </a:rPr>
                            </m:ctrlPr>
                          </m:sSupPr>
                          <m:e>
                            <m:d>
                              <m:dPr>
                                <m:ctrlPr>
                                  <a:rPr lang="en-US" sz="1650" b="1" i="1">
                                    <a:solidFill>
                                      <a:srgbClr val="0070C0"/>
                                    </a:solidFill>
                                    <a:latin typeface="Cambria Math" panose="02040503050406030204" pitchFamily="18" charset="0"/>
                                  </a:rPr>
                                </m:ctrlPr>
                              </m:dPr>
                              <m:e>
                                <m:r>
                                  <a:rPr lang="en-US" sz="1650" b="1" i="1">
                                    <a:solidFill>
                                      <a:srgbClr val="0070C0"/>
                                    </a:solidFill>
                                    <a:latin typeface="Cambria Math" panose="02040503050406030204" pitchFamily="18" charset="0"/>
                                  </a:rPr>
                                  <m:t>𝟏</m:t>
                                </m:r>
                                <m:r>
                                  <a:rPr lang="en-US" sz="1650" b="1" i="1">
                                    <a:solidFill>
                                      <a:srgbClr val="0070C0"/>
                                    </a:solidFill>
                                    <a:latin typeface="Cambria Math" panose="02040503050406030204" pitchFamily="18" charset="0"/>
                                  </a:rPr>
                                  <m:t>+</m:t>
                                </m:r>
                                <m:r>
                                  <a:rPr lang="en-US" sz="1650" b="1" i="1">
                                    <a:solidFill>
                                      <a:srgbClr val="0070C0"/>
                                    </a:solidFill>
                                    <a:latin typeface="Cambria Math" panose="02040503050406030204" pitchFamily="18" charset="0"/>
                                  </a:rPr>
                                  <m:t>𝒓</m:t>
                                </m:r>
                              </m:e>
                            </m:d>
                          </m:e>
                          <m:sup>
                            <m:r>
                              <a:rPr lang="en-US" sz="1650" b="1" i="1">
                                <a:solidFill>
                                  <a:srgbClr val="0070C0"/>
                                </a:solidFill>
                                <a:latin typeface="Cambria Math" panose="02040503050406030204" pitchFamily="18" charset="0"/>
                              </a:rPr>
                              <m:t>𝟕</m:t>
                            </m:r>
                          </m:sup>
                        </m:sSup>
                      </m:den>
                    </m:f>
                    <m:r>
                      <a:rPr lang="en-US" sz="1650" b="1" i="1" dirty="0">
                        <a:solidFill>
                          <a:srgbClr val="0070C0"/>
                        </a:solidFill>
                        <a:latin typeface="Cambria Math" panose="02040503050406030204" pitchFamily="18" charset="0"/>
                      </a:rPr>
                      <m:t>+</m:t>
                    </m:r>
                  </m:oMath>
                </a14:m>
                <a:r>
                  <a:rPr lang="en-US" sz="1650" b="1" dirty="0">
                    <a:solidFill>
                      <a:srgbClr val="0070C0"/>
                    </a:solidFill>
                  </a:rPr>
                  <a:t>…</a:t>
                </a:r>
              </a:p>
            </p:txBody>
          </p:sp>
        </mc:Choice>
        <mc:Fallback xmlns="">
          <p:sp>
            <p:nvSpPr>
              <p:cNvPr id="5" name="Content Placeholder 4">
                <a:extLst>
                  <a:ext uri="{FF2B5EF4-FFF2-40B4-BE49-F238E27FC236}">
                    <a16:creationId xmlns:a16="http://schemas.microsoft.com/office/drawing/2014/main" id="{EABA5481-30E3-4959-8161-8C5DD186334B}"/>
                  </a:ext>
                </a:extLst>
              </p:cNvPr>
              <p:cNvSpPr txBox="1">
                <a:spLocks noRot="1" noChangeAspect="1" noMove="1" noResize="1" noEditPoints="1" noAdjustHandles="1" noChangeArrowheads="1" noChangeShapeType="1" noTextEdit="1"/>
              </p:cNvSpPr>
              <p:nvPr/>
            </p:nvSpPr>
            <p:spPr>
              <a:xfrm>
                <a:off x="494617" y="1953497"/>
                <a:ext cx="8151798" cy="570284"/>
              </a:xfrm>
              <a:prstGeom prst="rect">
                <a:avLst/>
              </a:prstGeom>
              <a:blipFill>
                <a:blip r:embed="rId2"/>
                <a:stretch>
                  <a:fillRect l="-294"/>
                </a:stretch>
              </a:blipFill>
              <a:ln>
                <a:solidFill>
                  <a:schemeClr val="tx1"/>
                </a:solidFill>
              </a:ln>
              <a:effectLst>
                <a:outerShdw blurRad="50800" dist="101600" dir="186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403B1F8-B4F3-4219-82D9-945263AC27ED}"/>
                  </a:ext>
                </a:extLst>
              </p:cNvPr>
              <p:cNvSpPr txBox="1"/>
              <p:nvPr/>
            </p:nvSpPr>
            <p:spPr>
              <a:xfrm>
                <a:off x="483905" y="2814858"/>
                <a:ext cx="8162510" cy="614142"/>
              </a:xfrm>
              <a:prstGeom prst="rect">
                <a:avLst/>
              </a:prstGeom>
              <a:solidFill>
                <a:schemeClr val="bg2">
                  <a:lumMod val="20000"/>
                  <a:lumOff val="80000"/>
                </a:schemeClr>
              </a:solidFill>
              <a:ln>
                <a:solidFill>
                  <a:schemeClr val="tx1"/>
                </a:solidFill>
              </a:ln>
              <a:effectLst>
                <a:outerShdw blurRad="50800" dist="101600" dir="1920000" algn="ctr" rotWithShape="0">
                  <a:srgbClr val="000000">
                    <a:alpha val="43137"/>
                  </a:srgbClr>
                </a:outerShdw>
              </a:effectLst>
            </p:spPr>
            <p:txBody>
              <a:bodyPr wrap="square" tIns="102870" bIns="102870" rtlCol="0">
                <a:spAutoFit/>
              </a:bodyPr>
              <a:lstStyle/>
              <a:p>
                <a:r>
                  <a:rPr lang="en-US" sz="1650" dirty="0">
                    <a:solidFill>
                      <a:schemeClr val="tx1">
                        <a:lumMod val="50000"/>
                      </a:schemeClr>
                    </a:solidFill>
                  </a:rPr>
                  <a:t>(2) </a:t>
                </a:r>
                <a14:m>
                  <m:oMath xmlns:m="http://schemas.openxmlformats.org/officeDocument/2006/math">
                    <m:r>
                      <m:rPr>
                        <m:sty m:val="p"/>
                      </m:rPr>
                      <a:rPr lang="en-US" sz="1650" dirty="0">
                        <a:solidFill>
                          <a:schemeClr val="tx1">
                            <a:lumMod val="50000"/>
                          </a:schemeClr>
                        </a:solidFill>
                        <a:latin typeface="Cambria Math" panose="02040503050406030204" pitchFamily="18" charset="0"/>
                      </a:rPr>
                      <m:t>Share</m:t>
                    </m:r>
                    <m:r>
                      <a:rPr lang="en-US" sz="1650" dirty="0">
                        <a:solidFill>
                          <a:schemeClr val="tx1">
                            <a:lumMod val="50000"/>
                          </a:schemeClr>
                        </a:solidFill>
                        <a:latin typeface="Cambria Math" panose="02040503050406030204" pitchFamily="18" charset="0"/>
                      </a:rPr>
                      <m:t> </m:t>
                    </m:r>
                    <m:r>
                      <m:rPr>
                        <m:sty m:val="p"/>
                      </m:rPr>
                      <a:rPr lang="en-US" sz="1650" dirty="0">
                        <a:solidFill>
                          <a:schemeClr val="tx1">
                            <a:lumMod val="50000"/>
                          </a:schemeClr>
                        </a:solidFill>
                        <a:latin typeface="Cambria Math" panose="02040503050406030204" pitchFamily="18" charset="0"/>
                      </a:rPr>
                      <m:t>value</m:t>
                    </m:r>
                    <m:r>
                      <a:rPr lang="en-US" sz="1650" i="1" dirty="0">
                        <a:solidFill>
                          <a:schemeClr val="tx1">
                            <a:lumMod val="50000"/>
                          </a:schemeClr>
                        </a:solidFill>
                        <a:latin typeface="Cambria Math" panose="02040503050406030204" pitchFamily="18" charset="0"/>
                      </a:rPr>
                      <m:t> </m:t>
                    </m:r>
                    <m:r>
                      <a:rPr lang="en-US" sz="1650" i="1">
                        <a:solidFill>
                          <a:schemeClr val="tx1">
                            <a:lumMod val="50000"/>
                          </a:schemeClr>
                        </a:solidFill>
                        <a:latin typeface="Cambria Math" panose="02040503050406030204" pitchFamily="18" charset="0"/>
                      </a:rPr>
                      <m:t>=</m:t>
                    </m:r>
                    <m:d>
                      <m:dPr>
                        <m:ctrlPr>
                          <a:rPr lang="en-US" sz="1650" i="1">
                            <a:solidFill>
                              <a:schemeClr val="tx1">
                                <a:lumMod val="50000"/>
                              </a:schemeClr>
                            </a:solidFill>
                            <a:latin typeface="Cambria Math" panose="02040503050406030204" pitchFamily="18" charset="0"/>
                          </a:rPr>
                        </m:ctrlPr>
                      </m:dPr>
                      <m:e>
                        <m:nary>
                          <m:naryPr>
                            <m:chr m:val="∑"/>
                            <m:ctrlPr>
                              <a:rPr lang="en-US" sz="1650" i="1">
                                <a:solidFill>
                                  <a:schemeClr val="tx1">
                                    <a:lumMod val="50000"/>
                                  </a:schemeClr>
                                </a:solidFill>
                                <a:latin typeface="Cambria Math" panose="02040503050406030204" pitchFamily="18" charset="0"/>
                              </a:rPr>
                            </m:ctrlPr>
                          </m:naryPr>
                          <m:sub>
                            <m:r>
                              <m:rPr>
                                <m:brk m:alnAt="23"/>
                              </m:rPr>
                              <a:rPr lang="en-US" sz="1650" i="1">
                                <a:solidFill>
                                  <a:schemeClr val="tx1">
                                    <a:lumMod val="50000"/>
                                  </a:schemeClr>
                                </a:solidFill>
                                <a:latin typeface="Cambria Math" panose="02040503050406030204" pitchFamily="18" charset="0"/>
                              </a:rPr>
                              <m:t>𝑡</m:t>
                            </m:r>
                            <m:r>
                              <a:rPr lang="en-US" sz="1650" i="1">
                                <a:solidFill>
                                  <a:schemeClr val="tx1">
                                    <a:lumMod val="50000"/>
                                  </a:schemeClr>
                                </a:solidFill>
                                <a:latin typeface="Cambria Math" panose="02040503050406030204" pitchFamily="18" charset="0"/>
                              </a:rPr>
                              <m:t>=1</m:t>
                            </m:r>
                          </m:sub>
                          <m:sup>
                            <m:r>
                              <a:rPr lang="en-US" sz="1650" i="1">
                                <a:solidFill>
                                  <a:schemeClr val="tx1">
                                    <a:lumMod val="50000"/>
                                  </a:schemeClr>
                                </a:solidFill>
                                <a:latin typeface="Cambria Math" panose="02040503050406030204" pitchFamily="18" charset="0"/>
                              </a:rPr>
                              <m:t>4</m:t>
                            </m:r>
                          </m:sup>
                          <m:e>
                            <m:f>
                              <m:fPr>
                                <m:ctrlPr>
                                  <a:rPr lang="en-US" sz="1650" i="1">
                                    <a:solidFill>
                                      <a:schemeClr val="tx1">
                                        <a:lumMod val="50000"/>
                                      </a:schemeClr>
                                    </a:solidFill>
                                    <a:latin typeface="Cambria Math" panose="02040503050406030204" pitchFamily="18" charset="0"/>
                                  </a:rPr>
                                </m:ctrlPr>
                              </m:fPr>
                              <m:num>
                                <m:sSub>
                                  <m:sSubPr>
                                    <m:ctrlPr>
                                      <a:rPr lang="en-US" sz="1650" i="1">
                                        <a:solidFill>
                                          <a:schemeClr val="tx1">
                                            <a:lumMod val="50000"/>
                                          </a:schemeClr>
                                        </a:solidFill>
                                        <a:latin typeface="Cambria Math" panose="02040503050406030204" pitchFamily="18" charset="0"/>
                                      </a:rPr>
                                    </m:ctrlPr>
                                  </m:sSubPr>
                                  <m:e>
                                    <m:r>
                                      <a:rPr lang="en-US" sz="1650" i="1">
                                        <a:solidFill>
                                          <a:schemeClr val="tx1">
                                            <a:lumMod val="50000"/>
                                          </a:schemeClr>
                                        </a:solidFill>
                                        <a:latin typeface="Cambria Math" panose="02040503050406030204" pitchFamily="18" charset="0"/>
                                      </a:rPr>
                                      <m:t>𝐷</m:t>
                                    </m:r>
                                  </m:e>
                                  <m:sub>
                                    <m:r>
                                      <a:rPr lang="en-US" sz="1650" i="1">
                                        <a:solidFill>
                                          <a:schemeClr val="tx1">
                                            <a:lumMod val="50000"/>
                                          </a:schemeClr>
                                        </a:solidFill>
                                        <a:latin typeface="Cambria Math" panose="02040503050406030204" pitchFamily="18" charset="0"/>
                                      </a:rPr>
                                      <m:t>𝑡</m:t>
                                    </m:r>
                                  </m:sub>
                                </m:sSub>
                              </m:num>
                              <m:den>
                                <m:sSup>
                                  <m:sSupPr>
                                    <m:ctrlPr>
                                      <a:rPr lang="en-US" sz="1650" i="1">
                                        <a:solidFill>
                                          <a:schemeClr val="tx1">
                                            <a:lumMod val="50000"/>
                                          </a:schemeClr>
                                        </a:solidFill>
                                        <a:latin typeface="Cambria Math" panose="02040503050406030204" pitchFamily="18" charset="0"/>
                                      </a:rPr>
                                    </m:ctrlPr>
                                  </m:sSupPr>
                                  <m:e>
                                    <m:d>
                                      <m:dPr>
                                        <m:ctrlPr>
                                          <a:rPr lang="en-US" sz="1650" i="1">
                                            <a:solidFill>
                                              <a:schemeClr val="tx1">
                                                <a:lumMod val="50000"/>
                                              </a:schemeClr>
                                            </a:solidFill>
                                            <a:latin typeface="Cambria Math" panose="02040503050406030204" pitchFamily="18" charset="0"/>
                                          </a:rPr>
                                        </m:ctrlPr>
                                      </m:dPr>
                                      <m:e>
                                        <m:r>
                                          <a:rPr lang="en-US" sz="1650" i="1">
                                            <a:solidFill>
                                              <a:schemeClr val="tx1">
                                                <a:lumMod val="50000"/>
                                              </a:schemeClr>
                                            </a:solidFill>
                                            <a:latin typeface="Cambria Math" panose="02040503050406030204" pitchFamily="18" charset="0"/>
                                          </a:rPr>
                                          <m:t>1+</m:t>
                                        </m:r>
                                        <m:r>
                                          <a:rPr lang="en-US" sz="1650" i="1">
                                            <a:solidFill>
                                              <a:schemeClr val="tx1">
                                                <a:lumMod val="50000"/>
                                              </a:schemeClr>
                                            </a:solidFill>
                                            <a:latin typeface="Cambria Math" panose="02040503050406030204" pitchFamily="18" charset="0"/>
                                          </a:rPr>
                                          <m:t>𝑟</m:t>
                                        </m:r>
                                      </m:e>
                                    </m:d>
                                  </m:e>
                                  <m:sup>
                                    <m:r>
                                      <a:rPr lang="en-US" sz="1650" i="1">
                                        <a:solidFill>
                                          <a:schemeClr val="tx1">
                                            <a:lumMod val="50000"/>
                                          </a:schemeClr>
                                        </a:solidFill>
                                        <a:latin typeface="Cambria Math" panose="02040503050406030204" pitchFamily="18" charset="0"/>
                                      </a:rPr>
                                      <m:t>𝑡</m:t>
                                    </m:r>
                                  </m:sup>
                                </m:sSup>
                              </m:den>
                            </m:f>
                          </m:e>
                        </m:nary>
                      </m:e>
                    </m:d>
                    <m:r>
                      <a:rPr lang="en-US" sz="1650" i="1">
                        <a:solidFill>
                          <a:schemeClr val="tx1">
                            <a:lumMod val="50000"/>
                          </a:schemeClr>
                        </a:solidFill>
                        <a:latin typeface="Cambria Math" panose="02040503050406030204" pitchFamily="18" charset="0"/>
                      </a:rPr>
                      <m:t>+</m:t>
                    </m:r>
                    <m:d>
                      <m:dPr>
                        <m:ctrlPr>
                          <a:rPr lang="en-US" sz="1650" b="1" i="1">
                            <a:solidFill>
                              <a:srgbClr val="0070C0"/>
                            </a:solidFill>
                            <a:latin typeface="Cambria Math" panose="02040503050406030204" pitchFamily="18" charset="0"/>
                          </a:rPr>
                        </m:ctrlPr>
                      </m:dPr>
                      <m:e>
                        <m:f>
                          <m:fPr>
                            <m:ctrlPr>
                              <a:rPr lang="en-US" sz="1650" b="1" i="1">
                                <a:solidFill>
                                  <a:srgbClr val="0070C0"/>
                                </a:solidFill>
                                <a:latin typeface="Cambria Math" panose="02040503050406030204" pitchFamily="18" charset="0"/>
                              </a:rPr>
                            </m:ctrlPr>
                          </m:fPr>
                          <m:num>
                            <m:r>
                              <a:rPr lang="en-US" sz="1650" b="1" i="1">
                                <a:solidFill>
                                  <a:srgbClr val="0070C0"/>
                                </a:solidFill>
                                <a:latin typeface="Cambria Math" panose="02040503050406030204" pitchFamily="18" charset="0"/>
                              </a:rPr>
                              <m:t>𝑷𝑽</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𝒊𝒏</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𝒚𝒆𝒂𝒓</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𝟒</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𝒅𝒐𝒍𝒍𝒂𝒓𝒔</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𝒐𝒇</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𝒂𝒍𝒍</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𝒅𝒊𝒗𝒊𝒅𝒆𝒏𝒅𝒔</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𝒂𝒇𝒕𝒆𝒓</m:t>
                            </m:r>
                            <m:r>
                              <a:rPr lang="en-US" sz="1650" b="1" i="1">
                                <a:solidFill>
                                  <a:srgbClr val="0070C0"/>
                                </a:solidFill>
                                <a:latin typeface="Cambria Math" panose="02040503050406030204" pitchFamily="18" charset="0"/>
                              </a:rPr>
                              <m:t> </m:t>
                            </m:r>
                            <m:r>
                              <a:rPr lang="en-US" sz="1650" b="1" i="1">
                                <a:solidFill>
                                  <a:srgbClr val="0070C0"/>
                                </a:solidFill>
                                <a:latin typeface="Cambria Math" panose="02040503050406030204" pitchFamily="18" charset="0"/>
                              </a:rPr>
                              <m:t>𝒕</m:t>
                            </m:r>
                            <m:r>
                              <a:rPr lang="en-US" sz="1650" b="1" i="1">
                                <a:solidFill>
                                  <a:srgbClr val="0070C0"/>
                                </a:solidFill>
                                <a:latin typeface="Cambria Math" panose="02040503050406030204" pitchFamily="18" charset="0"/>
                              </a:rPr>
                              <m:t>=</m:t>
                            </m:r>
                            <m:r>
                              <a:rPr lang="en-US" sz="1650" b="1" i="1">
                                <a:solidFill>
                                  <a:srgbClr val="0070C0"/>
                                </a:solidFill>
                                <a:latin typeface="Cambria Math" panose="02040503050406030204" pitchFamily="18" charset="0"/>
                              </a:rPr>
                              <m:t>𝟒</m:t>
                            </m:r>
                          </m:num>
                          <m:den>
                            <m:sSup>
                              <m:sSupPr>
                                <m:ctrlPr>
                                  <a:rPr lang="en-US" sz="1650" b="1" i="1">
                                    <a:solidFill>
                                      <a:srgbClr val="0070C0"/>
                                    </a:solidFill>
                                    <a:latin typeface="Cambria Math" panose="02040503050406030204" pitchFamily="18" charset="0"/>
                                  </a:rPr>
                                </m:ctrlPr>
                              </m:sSupPr>
                              <m:e>
                                <m:r>
                                  <a:rPr lang="en-US" sz="1650" b="1" i="1">
                                    <a:solidFill>
                                      <a:srgbClr val="0070C0"/>
                                    </a:solidFill>
                                    <a:latin typeface="Cambria Math" panose="02040503050406030204" pitchFamily="18" charset="0"/>
                                  </a:rPr>
                                  <m:t>(</m:t>
                                </m:r>
                                <m:r>
                                  <a:rPr lang="en-US" sz="1650" b="1" i="1">
                                    <a:solidFill>
                                      <a:srgbClr val="0070C0"/>
                                    </a:solidFill>
                                    <a:latin typeface="Cambria Math" panose="02040503050406030204" pitchFamily="18" charset="0"/>
                                  </a:rPr>
                                  <m:t>𝟏</m:t>
                                </m:r>
                                <m:r>
                                  <a:rPr lang="en-US" sz="1650" b="1" i="1">
                                    <a:solidFill>
                                      <a:srgbClr val="0070C0"/>
                                    </a:solidFill>
                                    <a:latin typeface="Cambria Math" panose="02040503050406030204" pitchFamily="18" charset="0"/>
                                  </a:rPr>
                                  <m:t>+</m:t>
                                </m:r>
                                <m:r>
                                  <a:rPr lang="en-US" sz="1650" b="1" i="1">
                                    <a:solidFill>
                                      <a:srgbClr val="0070C0"/>
                                    </a:solidFill>
                                    <a:latin typeface="Cambria Math" panose="02040503050406030204" pitchFamily="18" charset="0"/>
                                  </a:rPr>
                                  <m:t>𝒓</m:t>
                                </m:r>
                                <m:r>
                                  <a:rPr lang="en-US" sz="1650" b="1" i="1">
                                    <a:solidFill>
                                      <a:srgbClr val="0070C0"/>
                                    </a:solidFill>
                                    <a:latin typeface="Cambria Math" panose="02040503050406030204" pitchFamily="18" charset="0"/>
                                  </a:rPr>
                                  <m:t>)</m:t>
                                </m:r>
                              </m:e>
                              <m:sup>
                                <m:r>
                                  <a:rPr lang="en-US" sz="1650" b="1" i="1">
                                    <a:solidFill>
                                      <a:srgbClr val="0070C0"/>
                                    </a:solidFill>
                                    <a:latin typeface="Cambria Math" panose="02040503050406030204" pitchFamily="18" charset="0"/>
                                  </a:rPr>
                                  <m:t>𝟒</m:t>
                                </m:r>
                              </m:sup>
                            </m:sSup>
                          </m:den>
                        </m:f>
                      </m:e>
                    </m:d>
                  </m:oMath>
                </a14:m>
                <a:endParaRPr lang="en-US" sz="1650" b="1" dirty="0"/>
              </a:p>
            </p:txBody>
          </p:sp>
        </mc:Choice>
        <mc:Fallback xmlns="">
          <p:sp>
            <p:nvSpPr>
              <p:cNvPr id="6" name="TextBox 5">
                <a:extLst>
                  <a:ext uri="{FF2B5EF4-FFF2-40B4-BE49-F238E27FC236}">
                    <a16:creationId xmlns:a16="http://schemas.microsoft.com/office/drawing/2014/main" id="{7403B1F8-B4F3-4219-82D9-945263AC27ED}"/>
                  </a:ext>
                </a:extLst>
              </p:cNvPr>
              <p:cNvSpPr txBox="1">
                <a:spLocks noRot="1" noChangeAspect="1" noMove="1" noResize="1" noEditPoints="1" noAdjustHandles="1" noChangeArrowheads="1" noChangeShapeType="1" noTextEdit="1"/>
              </p:cNvSpPr>
              <p:nvPr/>
            </p:nvSpPr>
            <p:spPr>
              <a:xfrm>
                <a:off x="483905" y="2814858"/>
                <a:ext cx="8162510" cy="614142"/>
              </a:xfrm>
              <a:prstGeom prst="rect">
                <a:avLst/>
              </a:prstGeom>
              <a:blipFill>
                <a:blip r:embed="rId3"/>
                <a:stretch>
                  <a:fillRect l="-367" t="-427"/>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87E63815-EEEE-4B91-8FA0-86F55A22E78B}"/>
                  </a:ext>
                </a:extLst>
              </p:cNvPr>
              <p:cNvSpPr txBox="1"/>
              <p:nvPr/>
            </p:nvSpPr>
            <p:spPr>
              <a:xfrm>
                <a:off x="473819" y="4621937"/>
                <a:ext cx="8221409" cy="689228"/>
              </a:xfrm>
              <a:prstGeom prst="rect">
                <a:avLst/>
              </a:prstGeom>
              <a:noFill/>
            </p:spPr>
            <p:txBody>
              <a:bodyPr wrap="square" rtlCol="0">
                <a:spAutoFit/>
              </a:bodyPr>
              <a:lstStyle/>
              <a:p>
                <a:r>
                  <a:rPr lang="en-US" sz="1500" dirty="0">
                    <a:solidFill>
                      <a:schemeClr val="tx1">
                        <a:lumMod val="75000"/>
                      </a:schemeClr>
                    </a:solidFill>
                  </a:rPr>
                  <a:t>The numerator in the second part of (2) would be in year 4 dollars if a constant growth formula were used </a:t>
                </a:r>
                <a14:m>
                  <m:oMath xmlns:m="http://schemas.openxmlformats.org/officeDocument/2006/math">
                    <m:d>
                      <m:dPr>
                        <m:ctrlPr>
                          <a:rPr lang="en-US" sz="1500" i="1">
                            <a:solidFill>
                              <a:schemeClr val="tx1">
                                <a:lumMod val="75000"/>
                              </a:schemeClr>
                            </a:solidFill>
                            <a:latin typeface="Cambria Math" panose="02040503050406030204" pitchFamily="18" charset="0"/>
                          </a:rPr>
                        </m:ctrlPr>
                      </m:dPr>
                      <m:e>
                        <m:sSub>
                          <m:sSubPr>
                            <m:ctrlPr>
                              <a:rPr lang="en-US" sz="1500" i="1">
                                <a:solidFill>
                                  <a:schemeClr val="tx1">
                                    <a:lumMod val="75000"/>
                                  </a:schemeClr>
                                </a:solidFill>
                                <a:latin typeface="Cambria Math" panose="02040503050406030204" pitchFamily="18" charset="0"/>
                              </a:rPr>
                            </m:ctrlPr>
                          </m:sSubPr>
                          <m:e>
                            <m:r>
                              <a:rPr lang="en-US" sz="1500" i="1">
                                <a:solidFill>
                                  <a:schemeClr val="tx1">
                                    <a:lumMod val="75000"/>
                                  </a:schemeClr>
                                </a:solidFill>
                                <a:latin typeface="Cambria Math" panose="02040503050406030204" pitchFamily="18" charset="0"/>
                              </a:rPr>
                              <m:t>𝑃𝑉</m:t>
                            </m:r>
                          </m:e>
                          <m:sub>
                            <m:r>
                              <a:rPr lang="en-US" sz="1500" i="1">
                                <a:solidFill>
                                  <a:schemeClr val="tx1">
                                    <a:lumMod val="75000"/>
                                  </a:schemeClr>
                                </a:solidFill>
                                <a:latin typeface="Cambria Math" panose="02040503050406030204" pitchFamily="18" charset="0"/>
                              </a:rPr>
                              <m:t>4</m:t>
                            </m:r>
                          </m:sub>
                        </m:sSub>
                        <m:r>
                          <a:rPr lang="en-US" sz="1500" i="1">
                            <a:solidFill>
                              <a:schemeClr val="tx1">
                                <a:lumMod val="75000"/>
                              </a:schemeClr>
                            </a:solidFill>
                            <a:latin typeface="Cambria Math" panose="02040503050406030204" pitchFamily="18" charset="0"/>
                          </a:rPr>
                          <m:t>=</m:t>
                        </m:r>
                        <m:f>
                          <m:fPr>
                            <m:ctrlPr>
                              <a:rPr lang="en-US" sz="1500" i="1">
                                <a:solidFill>
                                  <a:schemeClr val="tx1">
                                    <a:lumMod val="75000"/>
                                  </a:schemeClr>
                                </a:solidFill>
                                <a:latin typeface="Cambria Math" panose="02040503050406030204" pitchFamily="18" charset="0"/>
                              </a:rPr>
                            </m:ctrlPr>
                          </m:fPr>
                          <m:num>
                            <m:sSub>
                              <m:sSubPr>
                                <m:ctrlPr>
                                  <a:rPr lang="en-US" sz="1500" i="1">
                                    <a:solidFill>
                                      <a:schemeClr val="tx1">
                                        <a:lumMod val="75000"/>
                                      </a:schemeClr>
                                    </a:solidFill>
                                    <a:latin typeface="Cambria Math" panose="02040503050406030204" pitchFamily="18" charset="0"/>
                                  </a:rPr>
                                </m:ctrlPr>
                              </m:sSubPr>
                              <m:e>
                                <m:r>
                                  <a:rPr lang="en-US" sz="1500" i="1">
                                    <a:solidFill>
                                      <a:schemeClr val="tx1">
                                        <a:lumMod val="75000"/>
                                      </a:schemeClr>
                                    </a:solidFill>
                                    <a:latin typeface="Cambria Math" panose="02040503050406030204" pitchFamily="18" charset="0"/>
                                  </a:rPr>
                                  <m:t>𝐷</m:t>
                                </m:r>
                              </m:e>
                              <m:sub>
                                <m:r>
                                  <a:rPr lang="en-US" sz="1500" i="1">
                                    <a:solidFill>
                                      <a:schemeClr val="tx1">
                                        <a:lumMod val="75000"/>
                                      </a:schemeClr>
                                    </a:solidFill>
                                    <a:latin typeface="Cambria Math" panose="02040503050406030204" pitchFamily="18" charset="0"/>
                                  </a:rPr>
                                  <m:t>5</m:t>
                                </m:r>
                              </m:sub>
                            </m:sSub>
                          </m:num>
                          <m:den>
                            <m:r>
                              <a:rPr lang="en-US" sz="1500" i="1">
                                <a:solidFill>
                                  <a:schemeClr val="tx1">
                                    <a:lumMod val="75000"/>
                                  </a:schemeClr>
                                </a:solidFill>
                                <a:latin typeface="Cambria Math" panose="02040503050406030204" pitchFamily="18" charset="0"/>
                              </a:rPr>
                              <m:t>𝑟</m:t>
                            </m:r>
                            <m:r>
                              <a:rPr lang="en-US" sz="1500" i="1">
                                <a:solidFill>
                                  <a:schemeClr val="tx1">
                                    <a:lumMod val="75000"/>
                                  </a:schemeClr>
                                </a:solidFill>
                                <a:latin typeface="Cambria Math" panose="02040503050406030204" pitchFamily="18" charset="0"/>
                              </a:rPr>
                              <m:t>−</m:t>
                            </m:r>
                            <m:r>
                              <a:rPr lang="en-US" sz="1500" i="1">
                                <a:solidFill>
                                  <a:schemeClr val="tx1">
                                    <a:lumMod val="75000"/>
                                  </a:schemeClr>
                                </a:solidFill>
                                <a:latin typeface="Cambria Math" panose="02040503050406030204" pitchFamily="18" charset="0"/>
                              </a:rPr>
                              <m:t>𝑔</m:t>
                            </m:r>
                          </m:den>
                        </m:f>
                      </m:e>
                    </m:d>
                  </m:oMath>
                </a14:m>
                <a:r>
                  <a:rPr lang="en-US" sz="1500" dirty="0">
                    <a:solidFill>
                      <a:schemeClr val="tx1">
                        <a:lumMod val="75000"/>
                      </a:schemeClr>
                    </a:solidFill>
                  </a:rPr>
                  <a:t> to estimate the value of all future dividends.  </a:t>
                </a:r>
                <a:endParaRPr lang="en-US" sz="1500" dirty="0"/>
              </a:p>
            </p:txBody>
          </p:sp>
        </mc:Choice>
        <mc:Fallback>
          <p:sp>
            <p:nvSpPr>
              <p:cNvPr id="8" name="TextBox 7">
                <a:extLst>
                  <a:ext uri="{FF2B5EF4-FFF2-40B4-BE49-F238E27FC236}">
                    <a16:creationId xmlns:a16="http://schemas.microsoft.com/office/drawing/2014/main" id="{87E63815-EEEE-4B91-8FA0-86F55A22E78B}"/>
                  </a:ext>
                </a:extLst>
              </p:cNvPr>
              <p:cNvSpPr txBox="1">
                <a:spLocks noRot="1" noChangeAspect="1" noMove="1" noResize="1" noEditPoints="1" noAdjustHandles="1" noChangeArrowheads="1" noChangeShapeType="1" noTextEdit="1"/>
              </p:cNvSpPr>
              <p:nvPr/>
            </p:nvSpPr>
            <p:spPr>
              <a:xfrm>
                <a:off x="473819" y="4621937"/>
                <a:ext cx="8221409" cy="689228"/>
              </a:xfrm>
              <a:prstGeom prst="rect">
                <a:avLst/>
              </a:prstGeom>
              <a:blipFill>
                <a:blip r:embed="rId4"/>
                <a:stretch>
                  <a:fillRect l="-297" t="-1770" b="-885"/>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C60BF6F1-EDB5-4886-93FA-650C196DADEE}"/>
              </a:ext>
            </a:extLst>
          </p:cNvPr>
          <p:cNvSpPr>
            <a:spLocks noGrp="1"/>
          </p:cNvSpPr>
          <p:nvPr>
            <p:ph type="sldNum" sz="quarter" idx="15"/>
          </p:nvPr>
        </p:nvSpPr>
        <p:spPr/>
        <p:txBody>
          <a:bodyPr/>
          <a:lstStyle/>
          <a:p>
            <a:fld id="{BFEE8A3B-91D4-480B-8F57-F565765E4202}" type="slidenum">
              <a:rPr lang="en-US" smtClean="0"/>
              <a:pPr/>
              <a:t>25</a:t>
            </a:fld>
            <a:endParaRPr lang="en-US" dirty="0"/>
          </a:p>
        </p:txBody>
      </p:sp>
    </p:spTree>
    <p:extLst>
      <p:ext uri="{BB962C8B-B14F-4D97-AF65-F5344CB8AC3E}">
        <p14:creationId xmlns:p14="http://schemas.microsoft.com/office/powerpoint/2010/main" val="2790474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Concept checks - stock</a:t>
            </a:r>
          </a:p>
        </p:txBody>
      </p:sp>
      <p:sp>
        <p:nvSpPr>
          <p:cNvPr id="3" name="Content Placeholder 2"/>
          <p:cNvSpPr>
            <a:spLocks noGrp="1"/>
          </p:cNvSpPr>
          <p:nvPr>
            <p:ph idx="1"/>
          </p:nvPr>
        </p:nvSpPr>
        <p:spPr>
          <a:xfrm>
            <a:off x="609600" y="1828800"/>
            <a:ext cx="8382000" cy="4038600"/>
          </a:xfrm>
        </p:spPr>
        <p:txBody>
          <a:bodyPr/>
          <a:lstStyle/>
          <a:p>
            <a:pPr marL="514350" indent="-514350">
              <a:buFont typeface="+mj-lt"/>
              <a:buAutoNum type="arabicPeriod"/>
            </a:pPr>
            <a:r>
              <a:rPr lang="en-US" sz="2000" dirty="0"/>
              <a:t>A share of stock can be thought of as the present value of which types of cash flow?</a:t>
            </a:r>
          </a:p>
          <a:p>
            <a:pPr marL="514350" indent="-514350">
              <a:buFont typeface="+mj-lt"/>
              <a:buAutoNum type="arabicPeriod"/>
            </a:pPr>
            <a:r>
              <a:rPr lang="en-US" sz="2000" dirty="0"/>
              <a:t>What is the appropriate discount rate for these cash flows?</a:t>
            </a:r>
          </a:p>
          <a:p>
            <a:pPr marL="514350" indent="-514350">
              <a:buFont typeface="+mj-lt"/>
              <a:buAutoNum type="arabicPeriod"/>
            </a:pPr>
            <a:r>
              <a:rPr lang="en-US" sz="2000" dirty="0"/>
              <a:t>How do you calculate this discount rate?</a:t>
            </a:r>
          </a:p>
          <a:p>
            <a:pPr marL="514350" indent="-514350">
              <a:buFont typeface="+mj-lt"/>
              <a:buAutoNum type="arabicPeriod"/>
            </a:pPr>
            <a:r>
              <a:rPr lang="en-US" sz="2000" dirty="0"/>
              <a:t>Which type of beta is used to calculate the discount rate?  </a:t>
            </a:r>
          </a:p>
          <a:p>
            <a:pPr marL="514350" indent="-514350">
              <a:buFont typeface="+mj-lt"/>
              <a:buAutoNum type="arabicPeriod"/>
            </a:pPr>
            <a:r>
              <a:rPr lang="en-US" sz="2000" dirty="0"/>
              <a:t>What types of modeling assumptions do we make for equity cash flows?</a:t>
            </a:r>
          </a:p>
          <a:p>
            <a:pPr marL="514350" indent="-514350">
              <a:buFont typeface="+mj-lt"/>
              <a:buAutoNum type="arabicPeriod"/>
            </a:pPr>
            <a:endParaRPr lang="en-US" sz="2000" dirty="0"/>
          </a:p>
          <a:p>
            <a:pPr marL="514350" indent="-514350">
              <a:buFont typeface="+mj-lt"/>
              <a:buAutoNum type="arabicPeriod"/>
            </a:pPr>
            <a:endParaRPr lang="en-US" sz="2000" dirty="0"/>
          </a:p>
          <a:p>
            <a:pPr marL="0" indent="0">
              <a:buNone/>
            </a:pPr>
            <a:endParaRPr lang="en-US" sz="2000" dirty="0"/>
          </a:p>
        </p:txBody>
      </p:sp>
      <p:sp>
        <p:nvSpPr>
          <p:cNvPr id="4" name="Slide Number Placeholder 3"/>
          <p:cNvSpPr>
            <a:spLocks noGrp="1"/>
          </p:cNvSpPr>
          <p:nvPr>
            <p:ph type="sldNum" sz="quarter" idx="12"/>
          </p:nvPr>
        </p:nvSpPr>
        <p:spPr/>
        <p:txBody>
          <a:bodyPr/>
          <a:lstStyle/>
          <a:p>
            <a:fld id="{83C23A22-75BA-450B-B90B-5FC4C9F9E5D8}" type="slidenum">
              <a:rPr lang="en-US" altLang="en-US" smtClean="0"/>
              <a:pPr/>
              <a:t>26</a:t>
            </a:fld>
            <a:endParaRPr lang="en-US" altLang="en-US"/>
          </a:p>
        </p:txBody>
      </p:sp>
    </p:spTree>
    <p:extLst>
      <p:ext uri="{BB962C8B-B14F-4D97-AF65-F5344CB8AC3E}">
        <p14:creationId xmlns:p14="http://schemas.microsoft.com/office/powerpoint/2010/main" val="4177375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Wait!  What if there are no dividends? </a:t>
            </a:r>
          </a:p>
        </p:txBody>
      </p:sp>
      <p:sp>
        <p:nvSpPr>
          <p:cNvPr id="3" name="Content Placeholder 2"/>
          <p:cNvSpPr>
            <a:spLocks noGrp="1"/>
          </p:cNvSpPr>
          <p:nvPr>
            <p:ph idx="1"/>
          </p:nvPr>
        </p:nvSpPr>
        <p:spPr/>
        <p:txBody>
          <a:bodyPr/>
          <a:lstStyle/>
          <a:p>
            <a:r>
              <a:rPr lang="en-US" sz="2000" dirty="0"/>
              <a:t>Some firms don’t pay dividends.  They decide instead to “</a:t>
            </a:r>
            <a:r>
              <a:rPr lang="en-US" sz="2000" b="1" dirty="0">
                <a:solidFill>
                  <a:srgbClr val="0070C0"/>
                </a:solidFill>
              </a:rPr>
              <a:t>plow back</a:t>
            </a:r>
            <a:r>
              <a:rPr lang="en-US" sz="2000" dirty="0"/>
              <a:t>” the earnings into the firm.  </a:t>
            </a:r>
            <a:r>
              <a:rPr lang="en-US" sz="2000" b="1" dirty="0">
                <a:solidFill>
                  <a:srgbClr val="0070C0"/>
                </a:solidFill>
              </a:rPr>
              <a:t>Reinvestment</a:t>
            </a:r>
            <a:r>
              <a:rPr lang="en-US" sz="2000" dirty="0"/>
              <a:t> of earnings allows firms to grow future earnings.</a:t>
            </a:r>
          </a:p>
          <a:p>
            <a:endParaRPr lang="en-US" sz="2000" dirty="0"/>
          </a:p>
          <a:p>
            <a:r>
              <a:rPr lang="en-US" sz="2000" dirty="0"/>
              <a:t>plowback ratio = retention ratio</a:t>
            </a:r>
          </a:p>
          <a:p>
            <a:endParaRPr lang="en-US" sz="2000" dirty="0"/>
          </a:p>
          <a:p>
            <a:pPr marL="0" indent="0">
              <a:buNone/>
            </a:pPr>
            <a:endParaRPr lang="en-US" sz="2000" dirty="0"/>
          </a:p>
          <a:p>
            <a:endParaRPr lang="en-US" sz="2000" dirty="0"/>
          </a:p>
        </p:txBody>
      </p:sp>
      <p:sp>
        <p:nvSpPr>
          <p:cNvPr id="4" name="Slide Number Placeholder 3"/>
          <p:cNvSpPr>
            <a:spLocks noGrp="1"/>
          </p:cNvSpPr>
          <p:nvPr>
            <p:ph type="sldNum" sz="quarter" idx="12"/>
          </p:nvPr>
        </p:nvSpPr>
        <p:spPr/>
        <p:txBody>
          <a:bodyPr/>
          <a:lstStyle/>
          <a:p>
            <a:fld id="{9643DB6B-51D7-4D98-93AE-45AE8DE2B2D5}" type="slidenum">
              <a:rPr lang="en-US" smtClean="0"/>
              <a:pPr/>
              <a:t>27</a:t>
            </a:fld>
            <a:endParaRPr lang="en-US"/>
          </a:p>
        </p:txBody>
      </p:sp>
    </p:spTree>
    <p:extLst>
      <p:ext uri="{BB962C8B-B14F-4D97-AF65-F5344CB8AC3E}">
        <p14:creationId xmlns:p14="http://schemas.microsoft.com/office/powerpoint/2010/main" val="3165905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2252FD5-9CDC-4848-A9EA-D82FB59A91D0}" type="slidenum">
              <a:rPr lang="en-US"/>
              <a:pPr/>
              <a:t>28</a:t>
            </a:fld>
            <a:endParaRPr lang="en-US"/>
          </a:p>
        </p:txBody>
      </p:sp>
      <p:sp>
        <p:nvSpPr>
          <p:cNvPr id="40962" name="Rectangle 2"/>
          <p:cNvSpPr>
            <a:spLocks noGrp="1" noChangeArrowheads="1"/>
          </p:cNvSpPr>
          <p:nvPr>
            <p:ph type="title"/>
          </p:nvPr>
        </p:nvSpPr>
        <p:spPr/>
        <p:txBody>
          <a:bodyPr/>
          <a:lstStyle/>
          <a:p>
            <a:r>
              <a:rPr lang="en-US" sz="2400" dirty="0">
                <a:solidFill>
                  <a:srgbClr val="0070C0"/>
                </a:solidFill>
              </a:rPr>
              <a:t>Dividend discount model </a:t>
            </a:r>
            <a:r>
              <a:rPr lang="en-US" sz="2400" dirty="0"/>
              <a:t>vs </a:t>
            </a:r>
            <a:r>
              <a:rPr lang="en-US" sz="2400" dirty="0">
                <a:solidFill>
                  <a:srgbClr val="0070C0"/>
                </a:solidFill>
              </a:rPr>
              <a:t>discounted free cash flow model</a:t>
            </a:r>
          </a:p>
        </p:txBody>
      </p:sp>
      <p:sp>
        <p:nvSpPr>
          <p:cNvPr id="40963" name="Rectangle 3"/>
          <p:cNvSpPr>
            <a:spLocks noGrp="1" noChangeArrowheads="1"/>
          </p:cNvSpPr>
          <p:nvPr>
            <p:ph type="body" idx="1"/>
          </p:nvPr>
        </p:nvSpPr>
        <p:spPr/>
        <p:txBody>
          <a:bodyPr/>
          <a:lstStyle/>
          <a:p>
            <a:r>
              <a:rPr lang="en-US" sz="2000" dirty="0"/>
              <a:t>In the previous valuation examples, we focused on the dividends and discounted them using the </a:t>
            </a:r>
            <a:r>
              <a:rPr lang="en-US" sz="2000" b="1" dirty="0">
                <a:solidFill>
                  <a:srgbClr val="0070C0"/>
                </a:solidFill>
              </a:rPr>
              <a:t>equity cost of capital</a:t>
            </a:r>
            <a:r>
              <a:rPr lang="en-US" sz="2000" dirty="0"/>
              <a:t>.</a:t>
            </a:r>
          </a:p>
          <a:p>
            <a:endParaRPr lang="en-US" sz="2000" dirty="0"/>
          </a:p>
          <a:p>
            <a:r>
              <a:rPr lang="en-US" sz="2000" dirty="0"/>
              <a:t>Using a related valuation approach, we could instead value the entire firm (not just the equity) by discounting the cash flows that pertain to both the equity and debt holders using the </a:t>
            </a:r>
            <a:r>
              <a:rPr lang="en-US" sz="2000" b="1" dirty="0">
                <a:solidFill>
                  <a:srgbClr val="0070C0"/>
                </a:solidFill>
              </a:rPr>
              <a:t>WACC</a:t>
            </a:r>
            <a:r>
              <a:rPr lang="en-US" sz="2000" dirty="0"/>
              <a:t>.</a:t>
            </a:r>
          </a:p>
          <a:p>
            <a:endParaRPr lang="en-US" sz="2000" dirty="0"/>
          </a:p>
          <a:p>
            <a:r>
              <a:rPr lang="en-US" sz="2000" dirty="0"/>
              <a:t>These cash flows are the </a:t>
            </a:r>
            <a:r>
              <a:rPr lang="en-US" sz="2000" b="1" dirty="0">
                <a:solidFill>
                  <a:srgbClr val="0070C0"/>
                </a:solidFill>
              </a:rPr>
              <a:t>free cash flows</a:t>
            </a:r>
            <a:r>
              <a:rPr lang="en-US" sz="20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3CC5F8-DC89-4455-B52C-2C797753B756}"/>
              </a:ext>
            </a:extLst>
          </p:cNvPr>
          <p:cNvSpPr>
            <a:spLocks noGrp="1"/>
          </p:cNvSpPr>
          <p:nvPr>
            <p:ph type="title" idx="4294967295"/>
          </p:nvPr>
        </p:nvSpPr>
        <p:spPr bwMode="auto">
          <a:xfrm>
            <a:off x="533400" y="977900"/>
            <a:ext cx="8162925" cy="830997"/>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n-ea"/>
                <a:cs typeface="+mn-cs"/>
              </a:rPr>
              <a:t>Ideas you already know…</a:t>
            </a:r>
          </a:p>
        </p:txBody>
      </p:sp>
      <p:sp>
        <p:nvSpPr>
          <p:cNvPr id="2" name="Text Placeholder 1">
            <a:extLst>
              <a:ext uri="{FF2B5EF4-FFF2-40B4-BE49-F238E27FC236}">
                <a16:creationId xmlns:a16="http://schemas.microsoft.com/office/drawing/2014/main" id="{4D543AAD-DB73-4EC1-8200-91F236DDDABF}"/>
              </a:ext>
            </a:extLst>
          </p:cNvPr>
          <p:cNvSpPr>
            <a:spLocks noGrp="1"/>
          </p:cNvSpPr>
          <p:nvPr>
            <p:ph type="body" sz="quarter" idx="14"/>
          </p:nvPr>
        </p:nvSpPr>
        <p:spPr>
          <a:xfrm>
            <a:off x="685800" y="2025940"/>
            <a:ext cx="7961243" cy="3718493"/>
          </a:xfrm>
        </p:spPr>
        <p:txBody>
          <a:bodyPr/>
          <a:lstStyle/>
          <a:p>
            <a:pPr marL="0" indent="0">
              <a:buNone/>
            </a:pPr>
            <a:r>
              <a:rPr lang="en-US" sz="2000" b="1" dirty="0">
                <a:solidFill>
                  <a:schemeClr val="tx1">
                    <a:lumMod val="50000"/>
                  </a:schemeClr>
                </a:solidFill>
              </a:rPr>
              <a:t>Question</a:t>
            </a:r>
            <a:r>
              <a:rPr lang="en-US" sz="2000" dirty="0">
                <a:solidFill>
                  <a:schemeClr val="tx1">
                    <a:lumMod val="50000"/>
                  </a:schemeClr>
                </a:solidFill>
              </a:rPr>
              <a:t>: </a:t>
            </a:r>
            <a:r>
              <a:rPr lang="en-US" sz="2000" dirty="0">
                <a:solidFill>
                  <a:schemeClr val="tx1">
                    <a:lumMod val="75000"/>
                  </a:schemeClr>
                </a:solidFill>
              </a:rPr>
              <a:t>What is something worth?</a:t>
            </a:r>
          </a:p>
          <a:p>
            <a:pPr marL="0" indent="0">
              <a:buNone/>
            </a:pPr>
            <a:endParaRPr lang="en-US" sz="2000" dirty="0"/>
          </a:p>
          <a:p>
            <a:pPr marL="0" indent="0">
              <a:buNone/>
            </a:pPr>
            <a:r>
              <a:rPr lang="en-US" sz="2000" b="1" dirty="0">
                <a:solidFill>
                  <a:schemeClr val="tx1">
                    <a:lumMod val="50000"/>
                  </a:schemeClr>
                </a:solidFill>
              </a:rPr>
              <a:t>Answer</a:t>
            </a:r>
            <a:r>
              <a:rPr lang="en-US" sz="2000" dirty="0">
                <a:solidFill>
                  <a:schemeClr val="tx1">
                    <a:lumMod val="50000"/>
                  </a:schemeClr>
                </a:solidFill>
              </a:rPr>
              <a:t>: </a:t>
            </a:r>
            <a:r>
              <a:rPr lang="en-US" sz="2000" dirty="0">
                <a:solidFill>
                  <a:schemeClr val="tx1">
                    <a:lumMod val="75000"/>
                  </a:schemeClr>
                </a:solidFill>
              </a:rPr>
              <a:t>The  ______ is the PV of all cash flows tied to it.</a:t>
            </a:r>
          </a:p>
          <a:p>
            <a:pPr lvl="1"/>
            <a:r>
              <a:rPr lang="en-US" sz="2000" dirty="0">
                <a:solidFill>
                  <a:schemeClr val="tx1">
                    <a:lumMod val="75000"/>
                  </a:schemeClr>
                </a:solidFill>
              </a:rPr>
              <a:t>Bond price = PV(coupons) + PV(face value)</a:t>
            </a:r>
          </a:p>
          <a:p>
            <a:pPr lvl="1"/>
            <a:r>
              <a:rPr lang="en-US" sz="2000" dirty="0">
                <a:solidFill>
                  <a:schemeClr val="tx1">
                    <a:lumMod val="75000"/>
                  </a:schemeClr>
                </a:solidFill>
              </a:rPr>
              <a:t>Share price = PV (cash flows to equity holder)</a:t>
            </a:r>
          </a:p>
          <a:p>
            <a:pPr lvl="1"/>
            <a:r>
              <a:rPr lang="en-US" sz="2000" dirty="0">
                <a:solidFill>
                  <a:schemeClr val="tx1">
                    <a:lumMod val="75000"/>
                  </a:schemeClr>
                </a:solidFill>
              </a:rPr>
              <a:t>Firm value = PV(all future FCFs)</a:t>
            </a:r>
          </a:p>
          <a:p>
            <a:endParaRPr lang="en-US" sz="2000" dirty="0"/>
          </a:p>
          <a:p>
            <a:endParaRPr lang="en-US" sz="2000" dirty="0"/>
          </a:p>
          <a:p>
            <a:pPr marL="0" indent="0">
              <a:buNone/>
            </a:pPr>
            <a:r>
              <a:rPr lang="en-US" sz="2000" b="1" dirty="0"/>
              <a:t>Terminology: </a:t>
            </a:r>
            <a:r>
              <a:rPr lang="en-US" sz="2000" b="1" dirty="0">
                <a:solidFill>
                  <a:srgbClr val="0070C0"/>
                </a:solidFill>
              </a:rPr>
              <a:t>PV, coupons, face value, FCFs, share, bond</a:t>
            </a:r>
          </a:p>
          <a:p>
            <a:endParaRPr lang="en-US" sz="2000" dirty="0"/>
          </a:p>
        </p:txBody>
      </p:sp>
      <p:sp>
        <p:nvSpPr>
          <p:cNvPr id="4" name="Slide Number Placeholder 3">
            <a:extLst>
              <a:ext uri="{FF2B5EF4-FFF2-40B4-BE49-F238E27FC236}">
                <a16:creationId xmlns:a16="http://schemas.microsoft.com/office/drawing/2014/main" id="{36A3880D-06BD-4403-A141-1443707E78FD}"/>
              </a:ext>
            </a:extLst>
          </p:cNvPr>
          <p:cNvSpPr>
            <a:spLocks noGrp="1"/>
          </p:cNvSpPr>
          <p:nvPr>
            <p:ph type="sldNum" sz="quarter" idx="15"/>
          </p:nvPr>
        </p:nvSpPr>
        <p:spPr/>
        <p:txBody>
          <a:bodyPr/>
          <a:lstStyle/>
          <a:p>
            <a:fld id="{BFEE8A3B-91D4-480B-8F57-F565765E4202}" type="slidenum">
              <a:rPr lang="en-US" smtClean="0"/>
              <a:pPr/>
              <a:t>29</a:t>
            </a:fld>
            <a:endParaRPr lang="en-US" dirty="0"/>
          </a:p>
        </p:txBody>
      </p:sp>
    </p:spTree>
    <p:extLst>
      <p:ext uri="{BB962C8B-B14F-4D97-AF65-F5344CB8AC3E}">
        <p14:creationId xmlns:p14="http://schemas.microsoft.com/office/powerpoint/2010/main" val="150838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descr="Real versus financial assets&#10;">
            <a:extLst>
              <a:ext uri="{FF2B5EF4-FFF2-40B4-BE49-F238E27FC236}">
                <a16:creationId xmlns:a16="http://schemas.microsoft.com/office/drawing/2014/main" id="{993F0C0D-DE62-40C5-AE51-E9B4B52E37FD}"/>
              </a:ext>
            </a:extLst>
          </p:cNvPr>
          <p:cNvSpPr>
            <a:spLocks noGrp="1"/>
          </p:cNvSpPr>
          <p:nvPr>
            <p:ph type="title" idx="4294967295"/>
          </p:nvPr>
        </p:nvSpPr>
        <p:spPr bwMode="auto">
          <a:xfrm>
            <a:off x="679450" y="1193800"/>
            <a:ext cx="7772400" cy="50800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j-ea"/>
                <a:cs typeface="+mj-cs"/>
              </a:rPr>
              <a:t>Real versus financial assets</a:t>
            </a:r>
          </a:p>
        </p:txBody>
      </p:sp>
      <p:sp>
        <p:nvSpPr>
          <p:cNvPr id="2" name="Text Placeholder 1">
            <a:extLst>
              <a:ext uri="{FF2B5EF4-FFF2-40B4-BE49-F238E27FC236}">
                <a16:creationId xmlns:a16="http://schemas.microsoft.com/office/drawing/2014/main" id="{92A35C06-4D86-48F5-9097-AC1BD3F3780E}"/>
              </a:ext>
            </a:extLst>
          </p:cNvPr>
          <p:cNvSpPr>
            <a:spLocks noGrp="1"/>
          </p:cNvSpPr>
          <p:nvPr>
            <p:ph type="body" sz="quarter" idx="14"/>
          </p:nvPr>
        </p:nvSpPr>
        <p:spPr>
          <a:xfrm>
            <a:off x="484532" y="1701145"/>
            <a:ext cx="8162511" cy="1715252"/>
          </a:xfrm>
        </p:spPr>
        <p:txBody>
          <a:bodyPr/>
          <a:lstStyle/>
          <a:p>
            <a:pPr>
              <a:defRPr/>
            </a:pPr>
            <a:r>
              <a:rPr lang="en-US" dirty="0"/>
              <a:t>In your accounting class you learned that the value of the left side of the balance sheet equals the value of the right side.</a:t>
            </a:r>
          </a:p>
          <a:p>
            <a:pPr>
              <a:defRPr/>
            </a:pPr>
            <a:r>
              <a:rPr lang="en-US" dirty="0"/>
              <a:t>The items listed on the left side generate the current and future cash flows at the firm. The items listed on the right side are claims to those cash flows.</a:t>
            </a:r>
          </a:p>
          <a:p>
            <a:pPr>
              <a:defRPr/>
            </a:pPr>
            <a:r>
              <a:rPr lang="en-US" dirty="0"/>
              <a:t>The value of the claims (right side) equals the value generated by the assets (left side).</a:t>
            </a:r>
          </a:p>
          <a:p>
            <a:pPr marL="0" indent="0">
              <a:buNone/>
            </a:pPr>
            <a:endParaRPr lang="en-US" dirty="0"/>
          </a:p>
        </p:txBody>
      </p:sp>
      <p:graphicFrame>
        <p:nvGraphicFramePr>
          <p:cNvPr id="4" name="Table 4">
            <a:extLst>
              <a:ext uri="{FF2B5EF4-FFF2-40B4-BE49-F238E27FC236}">
                <a16:creationId xmlns:a16="http://schemas.microsoft.com/office/drawing/2014/main" id="{680B07E5-FE83-4746-A209-F5EED86855A9}"/>
              </a:ext>
            </a:extLst>
          </p:cNvPr>
          <p:cNvGraphicFramePr>
            <a:graphicFrameLocks noGrp="1"/>
          </p:cNvGraphicFramePr>
          <p:nvPr>
            <p:extLst>
              <p:ext uri="{D42A27DB-BD31-4B8C-83A1-F6EECF244321}">
                <p14:modId xmlns:p14="http://schemas.microsoft.com/office/powerpoint/2010/main" val="1495456469"/>
              </p:ext>
            </p:extLst>
          </p:nvPr>
        </p:nvGraphicFramePr>
        <p:xfrm>
          <a:off x="2286000" y="3802982"/>
          <a:ext cx="4032006" cy="2011680"/>
        </p:xfrm>
        <a:graphic>
          <a:graphicData uri="http://schemas.openxmlformats.org/drawingml/2006/table">
            <a:tbl>
              <a:tblPr firstRow="1" bandRow="1">
                <a:tableStyleId>{5C22544A-7EE6-4342-B048-85BDC9FD1C3A}</a:tableStyleId>
              </a:tblPr>
              <a:tblGrid>
                <a:gridCol w="2016003">
                  <a:extLst>
                    <a:ext uri="{9D8B030D-6E8A-4147-A177-3AD203B41FA5}">
                      <a16:colId xmlns:a16="http://schemas.microsoft.com/office/drawing/2014/main" val="3142525455"/>
                    </a:ext>
                  </a:extLst>
                </a:gridCol>
                <a:gridCol w="2016003">
                  <a:extLst>
                    <a:ext uri="{9D8B030D-6E8A-4147-A177-3AD203B41FA5}">
                      <a16:colId xmlns:a16="http://schemas.microsoft.com/office/drawing/2014/main" val="3990290893"/>
                    </a:ext>
                  </a:extLst>
                </a:gridCol>
              </a:tblGrid>
              <a:tr h="297180">
                <a:tc gridSpan="2">
                  <a:txBody>
                    <a:bodyPr/>
                    <a:lstStyle/>
                    <a:p>
                      <a:pPr algn="ctr"/>
                      <a:r>
                        <a:rPr lang="en-US" sz="1800" dirty="0">
                          <a:solidFill>
                            <a:schemeClr val="tx1"/>
                          </a:solidFill>
                        </a:rPr>
                        <a:t>Balance Sheet</a:t>
                      </a:r>
                    </a:p>
                  </a:txBody>
                  <a:tcPr marL="68580" marR="68580" marT="34290" marB="34290"/>
                </a:tc>
                <a:tc hMerge="1">
                  <a:txBody>
                    <a:bodyPr/>
                    <a:lstStyle/>
                    <a:p>
                      <a:endParaRPr lang="en-US" dirty="0"/>
                    </a:p>
                  </a:txBody>
                  <a:tcPr/>
                </a:tc>
                <a:extLst>
                  <a:ext uri="{0D108BD9-81ED-4DB2-BD59-A6C34878D82A}">
                    <a16:rowId xmlns:a16="http://schemas.microsoft.com/office/drawing/2014/main" val="3627342931"/>
                  </a:ext>
                </a:extLst>
              </a:tr>
              <a:tr h="1668780">
                <a:tc>
                  <a:txBody>
                    <a:bodyPr/>
                    <a:lstStyle/>
                    <a:p>
                      <a:pPr algn="l"/>
                      <a:r>
                        <a:rPr lang="en-US" sz="1500" b="1" dirty="0"/>
                        <a:t>Assets</a:t>
                      </a:r>
                    </a:p>
                    <a:p>
                      <a:pPr algn="l"/>
                      <a:r>
                        <a:rPr lang="en-US" sz="1500" dirty="0"/>
                        <a:t>(e.g., property, equipment, etc.)</a:t>
                      </a:r>
                    </a:p>
                    <a:p>
                      <a:pPr algn="l"/>
                      <a:endParaRPr lang="en-US" sz="1500" dirty="0"/>
                    </a:p>
                    <a:p>
                      <a:pPr algn="l"/>
                      <a:endParaRPr lang="en-US" sz="1500" dirty="0"/>
                    </a:p>
                    <a:p>
                      <a:pPr algn="l"/>
                      <a:endParaRPr lang="en-US" sz="1500" dirty="0"/>
                    </a:p>
                    <a:p>
                      <a:pPr algn="l"/>
                      <a:endParaRPr lang="en-US" sz="1500" dirty="0"/>
                    </a:p>
                  </a:txBody>
                  <a:tcPr marL="68580" marR="68580" marT="34290" marB="34290"/>
                </a:tc>
                <a:tc>
                  <a:txBody>
                    <a:bodyPr/>
                    <a:lstStyle/>
                    <a:p>
                      <a:pPr algn="l"/>
                      <a:r>
                        <a:rPr lang="en-US" sz="1500" b="1" dirty="0"/>
                        <a:t>Debt</a:t>
                      </a:r>
                    </a:p>
                    <a:p>
                      <a:pPr algn="l"/>
                      <a:r>
                        <a:rPr lang="en-US" sz="1500" dirty="0"/>
                        <a:t>(e.g., bonds)</a:t>
                      </a:r>
                    </a:p>
                    <a:p>
                      <a:pPr algn="l"/>
                      <a:endParaRPr lang="en-US" sz="1500" dirty="0"/>
                    </a:p>
                    <a:p>
                      <a:pPr algn="l"/>
                      <a:r>
                        <a:rPr lang="en-US" sz="1500" b="1" dirty="0"/>
                        <a:t>Equity</a:t>
                      </a:r>
                    </a:p>
                    <a:p>
                      <a:pPr algn="l"/>
                      <a:r>
                        <a:rPr lang="en-US" sz="1500" dirty="0"/>
                        <a:t>(e.g., common stock, preferred stock)</a:t>
                      </a:r>
                    </a:p>
                  </a:txBody>
                  <a:tcPr marL="68580" marR="68580" marT="34290" marB="34290"/>
                </a:tc>
                <a:extLst>
                  <a:ext uri="{0D108BD9-81ED-4DB2-BD59-A6C34878D82A}">
                    <a16:rowId xmlns:a16="http://schemas.microsoft.com/office/drawing/2014/main" val="4249061225"/>
                  </a:ext>
                </a:extLst>
              </a:tr>
            </a:tbl>
          </a:graphicData>
        </a:graphic>
      </p:graphicFrame>
    </p:spTree>
    <p:extLst>
      <p:ext uri="{BB962C8B-B14F-4D97-AF65-F5344CB8AC3E}">
        <p14:creationId xmlns:p14="http://schemas.microsoft.com/office/powerpoint/2010/main" val="4070200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52808B3-7405-437C-A560-2266114556AB}"/>
              </a:ext>
            </a:extLst>
          </p:cNvPr>
          <p:cNvSpPr>
            <a:spLocks noGrp="1"/>
          </p:cNvSpPr>
          <p:nvPr>
            <p:ph type="title" idx="4294967295"/>
          </p:nvPr>
        </p:nvSpPr>
        <p:spPr bwMode="auto">
          <a:xfrm>
            <a:off x="533400" y="1042988"/>
            <a:ext cx="7921625" cy="78581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100" b="1" i="0" u="none" strike="noStrike" kern="0" cap="none" spc="0" normalizeH="0" baseline="0" noProof="0" dirty="0">
                <a:ln>
                  <a:noFill/>
                </a:ln>
                <a:solidFill>
                  <a:schemeClr val="tx2"/>
                </a:solidFill>
                <a:effectLst/>
                <a:uLnTx/>
                <a:uFillTx/>
                <a:latin typeface="+mj-lt"/>
                <a:ea typeface="+mn-ea"/>
                <a:cs typeface="+mn-cs"/>
              </a:rPr>
              <a:t>Bond and stock valuation using DCF approaches…</a:t>
            </a:r>
          </a:p>
        </p:txBody>
      </p:sp>
      <mc:AlternateContent xmlns:mc="http://schemas.openxmlformats.org/markup-compatibility/2006" xmlns:a14="http://schemas.microsoft.com/office/drawing/2010/main">
        <mc:Choice Requires="a14">
          <p:sp>
            <p:nvSpPr>
              <p:cNvPr id="2" name="Text Placeholder 1">
                <a:extLst>
                  <a:ext uri="{FF2B5EF4-FFF2-40B4-BE49-F238E27FC236}">
                    <a16:creationId xmlns:a16="http://schemas.microsoft.com/office/drawing/2014/main" id="{4F551A85-C8CB-4EE8-B84B-C0AAD8C10A93}"/>
                  </a:ext>
                </a:extLst>
              </p:cNvPr>
              <p:cNvSpPr>
                <a:spLocks noGrp="1"/>
              </p:cNvSpPr>
              <p:nvPr>
                <p:ph type="body" sz="quarter" idx="14"/>
              </p:nvPr>
            </p:nvSpPr>
            <p:spPr>
              <a:xfrm>
                <a:off x="705196" y="2057400"/>
                <a:ext cx="7921677" cy="3108176"/>
              </a:xfrm>
            </p:spPr>
            <p:txBody>
              <a:bodyPr/>
              <a:lstStyle/>
              <a:p>
                <a:pPr marL="0" indent="0">
                  <a:buNone/>
                </a:pPr>
                <a:r>
                  <a:rPr lang="en-US" sz="2000" dirty="0">
                    <a:solidFill>
                      <a:schemeClr val="tx1">
                        <a:lumMod val="75000"/>
                      </a:schemeClr>
                    </a:solidFill>
                  </a:rPr>
                  <a:t>Bond price can be thought of as the present value of future coupons and face value.</a:t>
                </a:r>
              </a:p>
              <a:p>
                <a:pPr marL="0" indent="0">
                  <a:buNone/>
                </a:pPr>
                <a:endParaRPr lang="en-US" sz="2000" i="1" dirty="0">
                  <a:solidFill>
                    <a:schemeClr val="tx1">
                      <a:lumMod val="75000"/>
                    </a:schemeClr>
                  </a:solidFill>
                  <a:latin typeface="Cambria Math"/>
                </a:endParaRPr>
              </a:p>
              <a:p>
                <a:pPr marL="0" indent="0">
                  <a:buNone/>
                </a:pPr>
                <a14:m>
                  <m:oMathPara xmlns:m="http://schemas.openxmlformats.org/officeDocument/2006/math">
                    <m:oMathParaPr>
                      <m:jc m:val="centerGroup"/>
                    </m:oMathParaPr>
                    <m:oMath xmlns:m="http://schemas.openxmlformats.org/officeDocument/2006/math">
                      <m:r>
                        <a:rPr lang="en-US" sz="2000" i="1">
                          <a:solidFill>
                            <a:schemeClr val="tx1">
                              <a:lumMod val="75000"/>
                            </a:schemeClr>
                          </a:solidFill>
                          <a:latin typeface="Cambria Math"/>
                        </a:rPr>
                        <m:t>  </m:t>
                      </m:r>
                    </m:oMath>
                  </m:oMathPara>
                </a14:m>
                <a:endParaRPr lang="en-US" sz="2000" dirty="0">
                  <a:solidFill>
                    <a:schemeClr val="tx1">
                      <a:lumMod val="75000"/>
                    </a:schemeClr>
                  </a:solidFill>
                </a:endParaRPr>
              </a:p>
              <a:p>
                <a:pPr marL="0" indent="0">
                  <a:buNone/>
                </a:pPr>
                <a:endParaRPr lang="en-US" sz="2000" dirty="0">
                  <a:solidFill>
                    <a:schemeClr val="tx1">
                      <a:lumMod val="75000"/>
                    </a:schemeClr>
                  </a:solidFill>
                </a:endParaRPr>
              </a:p>
              <a:p>
                <a:pPr marL="0" indent="0">
                  <a:buNone/>
                </a:pPr>
                <a:r>
                  <a:rPr lang="en-US" sz="2000" dirty="0">
                    <a:solidFill>
                      <a:schemeClr val="tx1">
                        <a:lumMod val="75000"/>
                      </a:schemeClr>
                    </a:solidFill>
                  </a:rPr>
                  <a:t>The value of a share of stock can be thought of as the present value of expected future dividend payments and resale value.</a:t>
                </a:r>
              </a:p>
              <a:p>
                <a:endParaRPr lang="en-US" sz="2000" dirty="0"/>
              </a:p>
            </p:txBody>
          </p:sp>
        </mc:Choice>
        <mc:Fallback xmlns="">
          <p:sp>
            <p:nvSpPr>
              <p:cNvPr id="2" name="Text Placeholder 1">
                <a:extLst>
                  <a:ext uri="{FF2B5EF4-FFF2-40B4-BE49-F238E27FC236}">
                    <a16:creationId xmlns:a16="http://schemas.microsoft.com/office/drawing/2014/main" id="{4F551A85-C8CB-4EE8-B84B-C0AAD8C10A93}"/>
                  </a:ext>
                </a:extLst>
              </p:cNvPr>
              <p:cNvSpPr>
                <a:spLocks noGrp="1" noRot="1" noChangeAspect="1" noMove="1" noResize="1" noEditPoints="1" noAdjustHandles="1" noChangeArrowheads="1" noChangeShapeType="1" noTextEdit="1"/>
              </p:cNvSpPr>
              <p:nvPr>
                <p:ph type="body" sz="quarter" idx="14"/>
              </p:nvPr>
            </p:nvSpPr>
            <p:spPr>
              <a:xfrm>
                <a:off x="705196" y="2057400"/>
                <a:ext cx="7921677" cy="3108176"/>
              </a:xfrm>
              <a:blipFill>
                <a:blip r:embed="rId2"/>
                <a:stretch>
                  <a:fillRect l="-847" t="-982" r="-46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66A9454-FAB1-4F00-AFBA-BEC21A338168}"/>
                  </a:ext>
                </a:extLst>
              </p:cNvPr>
              <p:cNvSpPr txBox="1"/>
              <p:nvPr/>
            </p:nvSpPr>
            <p:spPr>
              <a:xfrm>
                <a:off x="1550563" y="2830510"/>
                <a:ext cx="6042873" cy="681469"/>
              </a:xfrm>
              <a:prstGeom prst="rect">
                <a:avLst/>
              </a:prstGeom>
              <a:solidFill>
                <a:schemeClr val="bg2">
                  <a:lumMod val="20000"/>
                  <a:lumOff val="80000"/>
                </a:schemeClr>
              </a:solidFill>
              <a:ln>
                <a:solidFill>
                  <a:schemeClr val="tx1"/>
                </a:solidFill>
              </a:ln>
              <a:effectLst>
                <a:outerShdw blurRad="50800" dist="101600" dir="1920000" algn="ctr" rotWithShape="0">
                  <a:srgbClr val="000000">
                    <a:alpha val="43137"/>
                  </a:srgbClr>
                </a:outerShdw>
              </a:effectLst>
            </p:spPr>
            <p:txBody>
              <a:bodyPr wrap="none" tIns="102870" bIns="102870" rtlCol="0">
                <a:spAutoFit/>
              </a:bodyPr>
              <a:lstStyle/>
              <a:p>
                <a14:m>
                  <m:oMath xmlns:m="http://schemas.openxmlformats.org/officeDocument/2006/math">
                    <m:r>
                      <a:rPr lang="en-US" sz="1950" i="1">
                        <a:solidFill>
                          <a:schemeClr val="tx1">
                            <a:lumMod val="50000"/>
                          </a:schemeClr>
                        </a:solidFill>
                        <a:latin typeface="Cambria Math"/>
                      </a:rPr>
                      <m:t>𝐵𝑜𝑛𝑑</m:t>
                    </m:r>
                    <m:r>
                      <a:rPr lang="en-US" sz="1950" i="1">
                        <a:solidFill>
                          <a:schemeClr val="tx1">
                            <a:lumMod val="50000"/>
                          </a:schemeClr>
                        </a:solidFill>
                        <a:latin typeface="Cambria Math"/>
                      </a:rPr>
                      <m:t> </m:t>
                    </m:r>
                    <m:r>
                      <a:rPr lang="en-US" sz="1950" i="1">
                        <a:solidFill>
                          <a:schemeClr val="tx1">
                            <a:lumMod val="50000"/>
                          </a:schemeClr>
                        </a:solidFill>
                        <a:latin typeface="Cambria Math"/>
                      </a:rPr>
                      <m:t>𝑃𝑟𝑖𝑐𝑒</m:t>
                    </m:r>
                    <m:r>
                      <a:rPr lang="en-US" sz="1950" i="1">
                        <a:solidFill>
                          <a:schemeClr val="tx1">
                            <a:lumMod val="50000"/>
                          </a:schemeClr>
                        </a:solidFill>
                        <a:latin typeface="Cambria Math"/>
                      </a:rPr>
                      <m:t>= </m:t>
                    </m:r>
                    <m:f>
                      <m:fPr>
                        <m:ctrlPr>
                          <a:rPr lang="en-US" sz="1950" i="1">
                            <a:solidFill>
                              <a:schemeClr val="tx1">
                                <a:lumMod val="50000"/>
                              </a:schemeClr>
                            </a:solidFill>
                            <a:latin typeface="Cambria Math" panose="02040503050406030204" pitchFamily="18" charset="0"/>
                          </a:rPr>
                        </m:ctrlPr>
                      </m:fPr>
                      <m:num>
                        <m:r>
                          <a:rPr lang="en-US" sz="1950" i="1">
                            <a:solidFill>
                              <a:schemeClr val="tx1">
                                <a:lumMod val="50000"/>
                              </a:schemeClr>
                            </a:solidFill>
                            <a:latin typeface="Cambria Math"/>
                          </a:rPr>
                          <m:t>𝑐𝑜𝑢𝑝𝑜𝑛</m:t>
                        </m:r>
                      </m:num>
                      <m:den>
                        <m:sSup>
                          <m:sSupPr>
                            <m:ctrlPr>
                              <a:rPr lang="en-US" sz="1950" i="1">
                                <a:solidFill>
                                  <a:schemeClr val="tx1">
                                    <a:lumMod val="50000"/>
                                  </a:schemeClr>
                                </a:solidFill>
                                <a:latin typeface="Cambria Math" panose="02040503050406030204" pitchFamily="18" charset="0"/>
                              </a:rPr>
                            </m:ctrlPr>
                          </m:sSupPr>
                          <m:e>
                            <m:r>
                              <a:rPr lang="en-US" sz="1950" i="1">
                                <a:solidFill>
                                  <a:schemeClr val="tx1">
                                    <a:lumMod val="50000"/>
                                  </a:schemeClr>
                                </a:solidFill>
                                <a:latin typeface="Cambria Math"/>
                              </a:rPr>
                              <m:t>(1+</m:t>
                            </m:r>
                            <m:r>
                              <a:rPr lang="en-US" sz="1950" i="1">
                                <a:solidFill>
                                  <a:schemeClr val="tx1">
                                    <a:lumMod val="50000"/>
                                  </a:schemeClr>
                                </a:solidFill>
                                <a:latin typeface="Cambria Math"/>
                              </a:rPr>
                              <m:t>𝑟</m:t>
                            </m:r>
                            <m:r>
                              <a:rPr lang="en-US" sz="1950" i="1">
                                <a:solidFill>
                                  <a:schemeClr val="tx1">
                                    <a:lumMod val="50000"/>
                                  </a:schemeClr>
                                </a:solidFill>
                                <a:latin typeface="Cambria Math"/>
                              </a:rPr>
                              <m:t>)</m:t>
                            </m:r>
                          </m:e>
                          <m:sup>
                            <m:r>
                              <a:rPr lang="en-US" sz="1950" i="1">
                                <a:solidFill>
                                  <a:schemeClr val="tx1">
                                    <a:lumMod val="50000"/>
                                  </a:schemeClr>
                                </a:solidFill>
                                <a:latin typeface="Cambria Math"/>
                              </a:rPr>
                              <m:t>1</m:t>
                            </m:r>
                          </m:sup>
                        </m:sSup>
                      </m:den>
                    </m:f>
                    <m:r>
                      <a:rPr lang="en-US" sz="1950" i="1">
                        <a:solidFill>
                          <a:schemeClr val="tx1">
                            <a:lumMod val="50000"/>
                          </a:schemeClr>
                        </a:solidFill>
                        <a:latin typeface="Cambria Math"/>
                      </a:rPr>
                      <m:t>+</m:t>
                    </m:r>
                  </m:oMath>
                </a14:m>
                <a:r>
                  <a:rPr lang="en-US" sz="1950" dirty="0">
                    <a:solidFill>
                      <a:schemeClr val="tx1">
                        <a:lumMod val="50000"/>
                      </a:schemeClr>
                    </a:solidFill>
                  </a:rPr>
                  <a:t> </a:t>
                </a:r>
                <a14:m>
                  <m:oMath xmlns:m="http://schemas.openxmlformats.org/officeDocument/2006/math">
                    <m:f>
                      <m:fPr>
                        <m:ctrlPr>
                          <a:rPr lang="en-US" sz="1950" i="1">
                            <a:solidFill>
                              <a:schemeClr val="tx1">
                                <a:lumMod val="50000"/>
                              </a:schemeClr>
                            </a:solidFill>
                            <a:latin typeface="Cambria Math" panose="02040503050406030204" pitchFamily="18" charset="0"/>
                          </a:rPr>
                        </m:ctrlPr>
                      </m:fPr>
                      <m:num>
                        <m:r>
                          <a:rPr lang="en-US" sz="1950" i="1">
                            <a:solidFill>
                              <a:schemeClr val="tx1">
                                <a:lumMod val="50000"/>
                              </a:schemeClr>
                            </a:solidFill>
                            <a:latin typeface="Cambria Math"/>
                          </a:rPr>
                          <m:t>𝑐𝑜𝑢𝑝𝑜𝑛</m:t>
                        </m:r>
                      </m:num>
                      <m:den>
                        <m:sSup>
                          <m:sSupPr>
                            <m:ctrlPr>
                              <a:rPr lang="en-US" sz="1950" i="1">
                                <a:solidFill>
                                  <a:schemeClr val="tx1">
                                    <a:lumMod val="50000"/>
                                  </a:schemeClr>
                                </a:solidFill>
                                <a:latin typeface="Cambria Math" panose="02040503050406030204" pitchFamily="18" charset="0"/>
                              </a:rPr>
                            </m:ctrlPr>
                          </m:sSupPr>
                          <m:e>
                            <m:r>
                              <a:rPr lang="en-US" sz="1950" i="1">
                                <a:solidFill>
                                  <a:schemeClr val="tx1">
                                    <a:lumMod val="50000"/>
                                  </a:schemeClr>
                                </a:solidFill>
                                <a:latin typeface="Cambria Math"/>
                              </a:rPr>
                              <m:t>(1+</m:t>
                            </m:r>
                            <m:r>
                              <a:rPr lang="en-US" sz="1950" i="1">
                                <a:solidFill>
                                  <a:schemeClr val="tx1">
                                    <a:lumMod val="50000"/>
                                  </a:schemeClr>
                                </a:solidFill>
                                <a:latin typeface="Cambria Math"/>
                              </a:rPr>
                              <m:t>𝑟</m:t>
                            </m:r>
                            <m:r>
                              <a:rPr lang="en-US" sz="1950" i="1">
                                <a:solidFill>
                                  <a:schemeClr val="tx1">
                                    <a:lumMod val="50000"/>
                                  </a:schemeClr>
                                </a:solidFill>
                                <a:latin typeface="Cambria Math"/>
                              </a:rPr>
                              <m:t>)</m:t>
                            </m:r>
                          </m:e>
                          <m:sup>
                            <m:r>
                              <a:rPr lang="en-US" sz="1950" i="1">
                                <a:solidFill>
                                  <a:schemeClr val="tx1">
                                    <a:lumMod val="50000"/>
                                  </a:schemeClr>
                                </a:solidFill>
                                <a:latin typeface="Cambria Math"/>
                              </a:rPr>
                              <m:t>2</m:t>
                            </m:r>
                          </m:sup>
                        </m:sSup>
                      </m:den>
                    </m:f>
                    <m:r>
                      <a:rPr lang="en-US" sz="1950" i="1">
                        <a:solidFill>
                          <a:schemeClr val="tx1">
                            <a:lumMod val="50000"/>
                          </a:schemeClr>
                        </a:solidFill>
                        <a:latin typeface="Cambria Math"/>
                      </a:rPr>
                      <m:t>+…+</m:t>
                    </m:r>
                    <m:f>
                      <m:fPr>
                        <m:ctrlPr>
                          <a:rPr lang="en-US" sz="1950" i="1">
                            <a:solidFill>
                              <a:schemeClr val="tx1">
                                <a:lumMod val="50000"/>
                              </a:schemeClr>
                            </a:solidFill>
                            <a:latin typeface="Cambria Math" panose="02040503050406030204" pitchFamily="18" charset="0"/>
                          </a:rPr>
                        </m:ctrlPr>
                      </m:fPr>
                      <m:num>
                        <m:r>
                          <a:rPr lang="en-US" sz="1950" i="1">
                            <a:solidFill>
                              <a:schemeClr val="tx1">
                                <a:lumMod val="50000"/>
                              </a:schemeClr>
                            </a:solidFill>
                            <a:latin typeface="Cambria Math"/>
                          </a:rPr>
                          <m:t>𝑓𝑎𝑐𝑒</m:t>
                        </m:r>
                        <m:r>
                          <a:rPr lang="en-US" sz="1950" i="1">
                            <a:solidFill>
                              <a:schemeClr val="tx1">
                                <a:lumMod val="50000"/>
                              </a:schemeClr>
                            </a:solidFill>
                            <a:latin typeface="Cambria Math"/>
                          </a:rPr>
                          <m:t> </m:t>
                        </m:r>
                        <m:r>
                          <a:rPr lang="en-US" sz="1950" i="1">
                            <a:solidFill>
                              <a:schemeClr val="tx1">
                                <a:lumMod val="50000"/>
                              </a:schemeClr>
                            </a:solidFill>
                            <a:latin typeface="Cambria Math"/>
                          </a:rPr>
                          <m:t>𝑣𝑎𝑙𝑢𝑒</m:t>
                        </m:r>
                        <m:r>
                          <a:rPr lang="en-US" sz="1950" i="1">
                            <a:solidFill>
                              <a:schemeClr val="tx1">
                                <a:lumMod val="50000"/>
                              </a:schemeClr>
                            </a:solidFill>
                            <a:latin typeface="Cambria Math"/>
                          </a:rPr>
                          <m:t>+ </m:t>
                        </m:r>
                        <m:r>
                          <a:rPr lang="en-US" sz="1950" i="1">
                            <a:solidFill>
                              <a:schemeClr val="tx1">
                                <a:lumMod val="50000"/>
                              </a:schemeClr>
                            </a:solidFill>
                            <a:latin typeface="Cambria Math"/>
                          </a:rPr>
                          <m:t>𝑐𝑜𝑢𝑝𝑜𝑛</m:t>
                        </m:r>
                      </m:num>
                      <m:den>
                        <m:sSup>
                          <m:sSupPr>
                            <m:ctrlPr>
                              <a:rPr lang="en-US" sz="1950" i="1">
                                <a:solidFill>
                                  <a:schemeClr val="tx1">
                                    <a:lumMod val="50000"/>
                                  </a:schemeClr>
                                </a:solidFill>
                                <a:latin typeface="Cambria Math" panose="02040503050406030204" pitchFamily="18" charset="0"/>
                              </a:rPr>
                            </m:ctrlPr>
                          </m:sSupPr>
                          <m:e>
                            <m:r>
                              <a:rPr lang="en-US" sz="1950" i="1">
                                <a:solidFill>
                                  <a:schemeClr val="tx1">
                                    <a:lumMod val="50000"/>
                                  </a:schemeClr>
                                </a:solidFill>
                                <a:latin typeface="Cambria Math"/>
                              </a:rPr>
                              <m:t>(1+</m:t>
                            </m:r>
                            <m:r>
                              <a:rPr lang="en-US" sz="1950" i="1">
                                <a:solidFill>
                                  <a:schemeClr val="tx1">
                                    <a:lumMod val="50000"/>
                                  </a:schemeClr>
                                </a:solidFill>
                                <a:latin typeface="Cambria Math"/>
                              </a:rPr>
                              <m:t>𝑟</m:t>
                            </m:r>
                            <m:r>
                              <a:rPr lang="en-US" sz="1950" i="1">
                                <a:solidFill>
                                  <a:schemeClr val="tx1">
                                    <a:lumMod val="50000"/>
                                  </a:schemeClr>
                                </a:solidFill>
                                <a:latin typeface="Cambria Math"/>
                              </a:rPr>
                              <m:t>)</m:t>
                            </m:r>
                          </m:e>
                          <m:sup>
                            <m:r>
                              <a:rPr lang="en-US" sz="1950" i="1">
                                <a:solidFill>
                                  <a:schemeClr val="tx1">
                                    <a:lumMod val="50000"/>
                                  </a:schemeClr>
                                </a:solidFill>
                                <a:latin typeface="Cambria Math"/>
                              </a:rPr>
                              <m:t>𝑛</m:t>
                            </m:r>
                          </m:sup>
                        </m:sSup>
                      </m:den>
                    </m:f>
                  </m:oMath>
                </a14:m>
                <a:endParaRPr lang="en-US" sz="1950" dirty="0">
                  <a:solidFill>
                    <a:schemeClr val="tx1">
                      <a:lumMod val="50000"/>
                    </a:schemeClr>
                  </a:solidFill>
                </a:endParaRPr>
              </a:p>
            </p:txBody>
          </p:sp>
        </mc:Choice>
        <mc:Fallback xmlns="">
          <p:sp>
            <p:nvSpPr>
              <p:cNvPr id="5" name="TextBox 4">
                <a:extLst>
                  <a:ext uri="{FF2B5EF4-FFF2-40B4-BE49-F238E27FC236}">
                    <a16:creationId xmlns:a16="http://schemas.microsoft.com/office/drawing/2014/main" id="{566A9454-FAB1-4F00-AFBA-BEC21A338168}"/>
                  </a:ext>
                </a:extLst>
              </p:cNvPr>
              <p:cNvSpPr txBox="1">
                <a:spLocks noRot="1" noChangeAspect="1" noMove="1" noResize="1" noEditPoints="1" noAdjustHandles="1" noChangeArrowheads="1" noChangeShapeType="1" noTextEdit="1"/>
              </p:cNvSpPr>
              <p:nvPr/>
            </p:nvSpPr>
            <p:spPr>
              <a:xfrm>
                <a:off x="1550563" y="2830510"/>
                <a:ext cx="6042873" cy="681469"/>
              </a:xfrm>
              <a:prstGeom prst="rect">
                <a:avLst/>
              </a:prstGeom>
              <a:blipFill>
                <a:blip r:embed="rId3"/>
                <a:stretch>
                  <a:fillRect/>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888E90D-8592-4220-8E7A-E35F8956C622}"/>
                  </a:ext>
                </a:extLst>
              </p:cNvPr>
              <p:cNvSpPr txBox="1"/>
              <p:nvPr/>
            </p:nvSpPr>
            <p:spPr>
              <a:xfrm>
                <a:off x="923984" y="4754155"/>
                <a:ext cx="7484100" cy="686022"/>
              </a:xfrm>
              <a:prstGeom prst="rect">
                <a:avLst/>
              </a:prstGeom>
              <a:solidFill>
                <a:schemeClr val="bg2">
                  <a:lumMod val="20000"/>
                  <a:lumOff val="80000"/>
                </a:schemeClr>
              </a:solidFill>
              <a:ln>
                <a:solidFill>
                  <a:schemeClr val="tx1"/>
                </a:solidFill>
              </a:ln>
              <a:effectLst>
                <a:outerShdw blurRad="50800" dist="101600" dir="1620000" algn="ctr" rotWithShape="0">
                  <a:srgbClr val="000000">
                    <a:alpha val="43137"/>
                  </a:srgbClr>
                </a:outerShdw>
              </a:effectLst>
            </p:spPr>
            <p:txBody>
              <a:bodyPr wrap="none" tIns="102870" bIns="102870" rtlCol="0">
                <a:spAutoFit/>
              </a:bodyPr>
              <a:lstStyle/>
              <a:p>
                <a14:m>
                  <m:oMath xmlns:m="http://schemas.openxmlformats.org/officeDocument/2006/math">
                    <m:r>
                      <a:rPr lang="en-US" sz="1950" i="1">
                        <a:solidFill>
                          <a:schemeClr val="tx1">
                            <a:lumMod val="50000"/>
                          </a:schemeClr>
                        </a:solidFill>
                        <a:latin typeface="Cambria Math"/>
                      </a:rPr>
                      <m:t>𝑆𝑡𝑜𝑐𝑘</m:t>
                    </m:r>
                    <m:r>
                      <a:rPr lang="en-US" sz="1950" i="1">
                        <a:solidFill>
                          <a:schemeClr val="tx1">
                            <a:lumMod val="50000"/>
                          </a:schemeClr>
                        </a:solidFill>
                        <a:latin typeface="Cambria Math"/>
                      </a:rPr>
                      <m:t> </m:t>
                    </m:r>
                    <m:r>
                      <a:rPr lang="en-US" sz="1950" i="1">
                        <a:solidFill>
                          <a:schemeClr val="tx1">
                            <a:lumMod val="50000"/>
                          </a:schemeClr>
                        </a:solidFill>
                        <a:latin typeface="Cambria Math"/>
                      </a:rPr>
                      <m:t>𝑃𝑟𝑖𝑐𝑒</m:t>
                    </m:r>
                    <m:r>
                      <a:rPr lang="en-US" sz="1950" i="1">
                        <a:solidFill>
                          <a:schemeClr val="tx1">
                            <a:lumMod val="50000"/>
                          </a:schemeClr>
                        </a:solidFill>
                        <a:latin typeface="Cambria Math"/>
                      </a:rPr>
                      <m:t>= </m:t>
                    </m:r>
                    <m:f>
                      <m:fPr>
                        <m:ctrlPr>
                          <a:rPr lang="en-US" sz="1950" i="1">
                            <a:solidFill>
                              <a:schemeClr val="tx1">
                                <a:lumMod val="50000"/>
                              </a:schemeClr>
                            </a:solidFill>
                            <a:latin typeface="Cambria Math" panose="02040503050406030204" pitchFamily="18" charset="0"/>
                          </a:rPr>
                        </m:ctrlPr>
                      </m:fPr>
                      <m:num>
                        <m:r>
                          <a:rPr lang="en-US" sz="1950" i="1">
                            <a:solidFill>
                              <a:schemeClr val="tx1">
                                <a:lumMod val="50000"/>
                              </a:schemeClr>
                            </a:solidFill>
                            <a:latin typeface="Cambria Math"/>
                          </a:rPr>
                          <m:t>𝐸</m:t>
                        </m:r>
                        <m:r>
                          <a:rPr lang="en-US" sz="1950" i="1">
                            <a:solidFill>
                              <a:schemeClr val="tx1">
                                <a:lumMod val="50000"/>
                              </a:schemeClr>
                            </a:solidFill>
                            <a:latin typeface="Cambria Math"/>
                          </a:rPr>
                          <m:t>[</m:t>
                        </m:r>
                        <m:r>
                          <a:rPr lang="en-US" sz="1950" i="1">
                            <a:solidFill>
                              <a:schemeClr val="tx1">
                                <a:lumMod val="50000"/>
                              </a:schemeClr>
                            </a:solidFill>
                            <a:latin typeface="Cambria Math"/>
                          </a:rPr>
                          <m:t>𝑑𝑖𝑣</m:t>
                        </m:r>
                        <m:r>
                          <a:rPr lang="en-US" sz="1950" i="1">
                            <a:solidFill>
                              <a:schemeClr val="tx1">
                                <a:lumMod val="50000"/>
                              </a:schemeClr>
                            </a:solidFill>
                            <a:latin typeface="Cambria Math"/>
                          </a:rPr>
                          <m:t>1]</m:t>
                        </m:r>
                      </m:num>
                      <m:den>
                        <m:sSup>
                          <m:sSupPr>
                            <m:ctrlPr>
                              <a:rPr lang="en-US" sz="1950" i="1">
                                <a:solidFill>
                                  <a:schemeClr val="tx1">
                                    <a:lumMod val="50000"/>
                                  </a:schemeClr>
                                </a:solidFill>
                                <a:latin typeface="Cambria Math" panose="02040503050406030204" pitchFamily="18" charset="0"/>
                              </a:rPr>
                            </m:ctrlPr>
                          </m:sSupPr>
                          <m:e>
                            <m:r>
                              <a:rPr lang="en-US" sz="1950" i="1">
                                <a:solidFill>
                                  <a:schemeClr val="tx1">
                                    <a:lumMod val="50000"/>
                                  </a:schemeClr>
                                </a:solidFill>
                                <a:latin typeface="Cambria Math"/>
                              </a:rPr>
                              <m:t>(1+</m:t>
                            </m:r>
                            <m:r>
                              <a:rPr lang="en-US" sz="1950" i="1">
                                <a:solidFill>
                                  <a:schemeClr val="tx1">
                                    <a:lumMod val="50000"/>
                                  </a:schemeClr>
                                </a:solidFill>
                                <a:latin typeface="Cambria Math"/>
                              </a:rPr>
                              <m:t>𝑟</m:t>
                            </m:r>
                            <m:r>
                              <a:rPr lang="en-US" sz="1950" i="1">
                                <a:solidFill>
                                  <a:schemeClr val="tx1">
                                    <a:lumMod val="50000"/>
                                  </a:schemeClr>
                                </a:solidFill>
                                <a:latin typeface="Cambria Math"/>
                              </a:rPr>
                              <m:t>)</m:t>
                            </m:r>
                          </m:e>
                          <m:sup>
                            <m:r>
                              <a:rPr lang="en-US" sz="1950" i="1">
                                <a:solidFill>
                                  <a:schemeClr val="tx1">
                                    <a:lumMod val="50000"/>
                                  </a:schemeClr>
                                </a:solidFill>
                                <a:latin typeface="Cambria Math"/>
                              </a:rPr>
                              <m:t>1</m:t>
                            </m:r>
                          </m:sup>
                        </m:sSup>
                      </m:den>
                    </m:f>
                    <m:r>
                      <a:rPr lang="en-US" sz="1950" i="1">
                        <a:solidFill>
                          <a:schemeClr val="tx1">
                            <a:lumMod val="50000"/>
                          </a:schemeClr>
                        </a:solidFill>
                        <a:latin typeface="Cambria Math"/>
                      </a:rPr>
                      <m:t>+</m:t>
                    </m:r>
                  </m:oMath>
                </a14:m>
                <a:r>
                  <a:rPr lang="en-US" sz="1950" dirty="0">
                    <a:solidFill>
                      <a:schemeClr val="tx1">
                        <a:lumMod val="50000"/>
                      </a:schemeClr>
                    </a:solidFill>
                  </a:rPr>
                  <a:t> </a:t>
                </a:r>
                <a14:m>
                  <m:oMath xmlns:m="http://schemas.openxmlformats.org/officeDocument/2006/math">
                    <m:f>
                      <m:fPr>
                        <m:ctrlPr>
                          <a:rPr lang="en-US" sz="1950" i="1">
                            <a:solidFill>
                              <a:schemeClr val="tx1">
                                <a:lumMod val="50000"/>
                              </a:schemeClr>
                            </a:solidFill>
                            <a:latin typeface="Cambria Math" panose="02040503050406030204" pitchFamily="18" charset="0"/>
                          </a:rPr>
                        </m:ctrlPr>
                      </m:fPr>
                      <m:num>
                        <m:r>
                          <a:rPr lang="en-US" sz="1950" i="1">
                            <a:solidFill>
                              <a:schemeClr val="tx1">
                                <a:lumMod val="50000"/>
                              </a:schemeClr>
                            </a:solidFill>
                            <a:latin typeface="Cambria Math"/>
                          </a:rPr>
                          <m:t>𝐸</m:t>
                        </m:r>
                        <m:r>
                          <a:rPr lang="en-US" sz="1950" i="1">
                            <a:solidFill>
                              <a:schemeClr val="tx1">
                                <a:lumMod val="50000"/>
                              </a:schemeClr>
                            </a:solidFill>
                            <a:latin typeface="Cambria Math"/>
                          </a:rPr>
                          <m:t>[</m:t>
                        </m:r>
                        <m:r>
                          <a:rPr lang="en-US" sz="1950" i="1">
                            <a:solidFill>
                              <a:schemeClr val="tx1">
                                <a:lumMod val="50000"/>
                              </a:schemeClr>
                            </a:solidFill>
                            <a:latin typeface="Cambria Math"/>
                          </a:rPr>
                          <m:t>𝑑𝑖𝑣</m:t>
                        </m:r>
                        <m:r>
                          <a:rPr lang="en-US" sz="1950" i="1">
                            <a:solidFill>
                              <a:schemeClr val="tx1">
                                <a:lumMod val="50000"/>
                              </a:schemeClr>
                            </a:solidFill>
                            <a:latin typeface="Cambria Math"/>
                          </a:rPr>
                          <m:t>2]</m:t>
                        </m:r>
                      </m:num>
                      <m:den>
                        <m:sSup>
                          <m:sSupPr>
                            <m:ctrlPr>
                              <a:rPr lang="en-US" sz="1950" i="1">
                                <a:solidFill>
                                  <a:schemeClr val="tx1">
                                    <a:lumMod val="50000"/>
                                  </a:schemeClr>
                                </a:solidFill>
                                <a:latin typeface="Cambria Math" panose="02040503050406030204" pitchFamily="18" charset="0"/>
                              </a:rPr>
                            </m:ctrlPr>
                          </m:sSupPr>
                          <m:e>
                            <m:r>
                              <a:rPr lang="en-US" sz="1950" i="1">
                                <a:solidFill>
                                  <a:schemeClr val="tx1">
                                    <a:lumMod val="50000"/>
                                  </a:schemeClr>
                                </a:solidFill>
                                <a:latin typeface="Cambria Math"/>
                              </a:rPr>
                              <m:t>(1+</m:t>
                            </m:r>
                            <m:r>
                              <a:rPr lang="en-US" sz="1950" i="1">
                                <a:solidFill>
                                  <a:schemeClr val="tx1">
                                    <a:lumMod val="50000"/>
                                  </a:schemeClr>
                                </a:solidFill>
                                <a:latin typeface="Cambria Math"/>
                              </a:rPr>
                              <m:t>𝑟</m:t>
                            </m:r>
                            <m:r>
                              <a:rPr lang="en-US" sz="1950" i="1">
                                <a:solidFill>
                                  <a:schemeClr val="tx1">
                                    <a:lumMod val="50000"/>
                                  </a:schemeClr>
                                </a:solidFill>
                                <a:latin typeface="Cambria Math"/>
                              </a:rPr>
                              <m:t>)</m:t>
                            </m:r>
                          </m:e>
                          <m:sup>
                            <m:r>
                              <a:rPr lang="en-US" sz="1950" i="1">
                                <a:solidFill>
                                  <a:schemeClr val="tx1">
                                    <a:lumMod val="50000"/>
                                  </a:schemeClr>
                                </a:solidFill>
                                <a:latin typeface="Cambria Math"/>
                              </a:rPr>
                              <m:t>2</m:t>
                            </m:r>
                          </m:sup>
                        </m:sSup>
                      </m:den>
                    </m:f>
                    <m:r>
                      <a:rPr lang="en-US" sz="1950" i="1">
                        <a:solidFill>
                          <a:schemeClr val="tx1">
                            <a:lumMod val="50000"/>
                          </a:schemeClr>
                        </a:solidFill>
                        <a:latin typeface="Cambria Math"/>
                      </a:rPr>
                      <m:t>+…+</m:t>
                    </m:r>
                    <m:f>
                      <m:fPr>
                        <m:ctrlPr>
                          <a:rPr lang="en-US" sz="1950" i="1">
                            <a:solidFill>
                              <a:schemeClr val="tx1">
                                <a:lumMod val="50000"/>
                              </a:schemeClr>
                            </a:solidFill>
                            <a:latin typeface="Cambria Math" panose="02040503050406030204" pitchFamily="18" charset="0"/>
                          </a:rPr>
                        </m:ctrlPr>
                      </m:fPr>
                      <m:num>
                        <m:r>
                          <a:rPr lang="en-US" sz="1950" i="1">
                            <a:solidFill>
                              <a:schemeClr val="tx1">
                                <a:lumMod val="50000"/>
                              </a:schemeClr>
                            </a:solidFill>
                            <a:latin typeface="Cambria Math"/>
                          </a:rPr>
                          <m:t>𝐸</m:t>
                        </m:r>
                        <m:r>
                          <a:rPr lang="en-US" sz="1950" i="1">
                            <a:solidFill>
                              <a:schemeClr val="tx1">
                                <a:lumMod val="50000"/>
                              </a:schemeClr>
                            </a:solidFill>
                            <a:latin typeface="Cambria Math"/>
                          </a:rPr>
                          <m:t>[</m:t>
                        </m:r>
                        <m:r>
                          <a:rPr lang="en-US" sz="1950" i="1">
                            <a:solidFill>
                              <a:schemeClr val="tx1">
                                <a:lumMod val="50000"/>
                              </a:schemeClr>
                            </a:solidFill>
                            <a:latin typeface="Cambria Math"/>
                          </a:rPr>
                          <m:t>𝑠𝑎𝑙𝑒</m:t>
                        </m:r>
                        <m:r>
                          <a:rPr lang="en-US" sz="1950" i="1">
                            <a:solidFill>
                              <a:schemeClr val="tx1">
                                <a:lumMod val="50000"/>
                              </a:schemeClr>
                            </a:solidFill>
                            <a:latin typeface="Cambria Math"/>
                          </a:rPr>
                          <m:t> </m:t>
                        </m:r>
                        <m:r>
                          <a:rPr lang="en-US" sz="1950" i="1">
                            <a:solidFill>
                              <a:schemeClr val="tx1">
                                <a:lumMod val="50000"/>
                              </a:schemeClr>
                            </a:solidFill>
                            <a:latin typeface="Cambria Math"/>
                          </a:rPr>
                          <m:t>𝑜𝑓</m:t>
                        </m:r>
                        <m:r>
                          <a:rPr lang="en-US" sz="1950" i="1">
                            <a:solidFill>
                              <a:schemeClr val="tx1">
                                <a:lumMod val="50000"/>
                              </a:schemeClr>
                            </a:solidFill>
                            <a:latin typeface="Cambria Math"/>
                          </a:rPr>
                          <m:t> </m:t>
                        </m:r>
                        <m:r>
                          <a:rPr lang="en-US" sz="1950" i="1">
                            <a:solidFill>
                              <a:schemeClr val="tx1">
                                <a:lumMod val="50000"/>
                              </a:schemeClr>
                            </a:solidFill>
                            <a:latin typeface="Cambria Math"/>
                          </a:rPr>
                          <m:t>𝑠𝑡𝑜𝑐𝑘</m:t>
                        </m:r>
                        <m:r>
                          <a:rPr lang="en-US" sz="1950" i="1">
                            <a:solidFill>
                              <a:schemeClr val="tx1">
                                <a:lumMod val="50000"/>
                              </a:schemeClr>
                            </a:solidFill>
                            <a:latin typeface="Cambria Math"/>
                          </a:rPr>
                          <m:t> </m:t>
                        </m:r>
                        <m:r>
                          <a:rPr lang="en-US" sz="1950" i="1">
                            <a:solidFill>
                              <a:schemeClr val="tx1">
                                <a:lumMod val="50000"/>
                              </a:schemeClr>
                            </a:solidFill>
                            <a:latin typeface="Cambria Math"/>
                          </a:rPr>
                          <m:t>𝑛</m:t>
                        </m:r>
                        <m:r>
                          <a:rPr lang="en-US" sz="1950" i="1">
                            <a:solidFill>
                              <a:schemeClr val="tx1">
                                <a:lumMod val="50000"/>
                              </a:schemeClr>
                            </a:solidFill>
                            <a:latin typeface="Cambria Math"/>
                          </a:rPr>
                          <m:t> </m:t>
                        </m:r>
                        <m:r>
                          <a:rPr lang="en-US" sz="1950" i="1">
                            <a:solidFill>
                              <a:schemeClr val="tx1">
                                <a:lumMod val="50000"/>
                              </a:schemeClr>
                            </a:solidFill>
                            <a:latin typeface="Cambria Math"/>
                          </a:rPr>
                          <m:t>𝑝𝑒𝑟𝑖𝑜𝑑𝑠</m:t>
                        </m:r>
                        <m:r>
                          <a:rPr lang="en-US" sz="1950" i="1">
                            <a:solidFill>
                              <a:schemeClr val="tx1">
                                <a:lumMod val="50000"/>
                              </a:schemeClr>
                            </a:solidFill>
                            <a:latin typeface="Cambria Math"/>
                          </a:rPr>
                          <m:t> </m:t>
                        </m:r>
                        <m:r>
                          <a:rPr lang="en-US" sz="1950" i="1">
                            <a:solidFill>
                              <a:schemeClr val="tx1">
                                <a:lumMod val="50000"/>
                              </a:schemeClr>
                            </a:solidFill>
                            <a:latin typeface="Cambria Math"/>
                          </a:rPr>
                          <m:t>𝑓𝑟𝑜𝑚</m:t>
                        </m:r>
                        <m:r>
                          <a:rPr lang="en-US" sz="1950" i="1">
                            <a:solidFill>
                              <a:schemeClr val="tx1">
                                <a:lumMod val="50000"/>
                              </a:schemeClr>
                            </a:solidFill>
                            <a:latin typeface="Cambria Math"/>
                          </a:rPr>
                          <m:t> </m:t>
                        </m:r>
                        <m:r>
                          <a:rPr lang="en-US" sz="1950" i="1">
                            <a:solidFill>
                              <a:schemeClr val="tx1">
                                <a:lumMod val="50000"/>
                              </a:schemeClr>
                            </a:solidFill>
                            <a:latin typeface="Cambria Math"/>
                          </a:rPr>
                          <m:t>𝑛𝑜𝑤</m:t>
                        </m:r>
                        <m:r>
                          <a:rPr lang="en-US" sz="1950" i="1">
                            <a:solidFill>
                              <a:schemeClr val="tx1">
                                <a:lumMod val="50000"/>
                              </a:schemeClr>
                            </a:solidFill>
                            <a:latin typeface="Cambria Math"/>
                          </a:rPr>
                          <m:t>]</m:t>
                        </m:r>
                      </m:num>
                      <m:den>
                        <m:sSup>
                          <m:sSupPr>
                            <m:ctrlPr>
                              <a:rPr lang="en-US" sz="1950" i="1">
                                <a:solidFill>
                                  <a:schemeClr val="tx1">
                                    <a:lumMod val="50000"/>
                                  </a:schemeClr>
                                </a:solidFill>
                                <a:latin typeface="Cambria Math" panose="02040503050406030204" pitchFamily="18" charset="0"/>
                              </a:rPr>
                            </m:ctrlPr>
                          </m:sSupPr>
                          <m:e>
                            <m:r>
                              <a:rPr lang="en-US" sz="1950" i="1">
                                <a:solidFill>
                                  <a:schemeClr val="tx1">
                                    <a:lumMod val="50000"/>
                                  </a:schemeClr>
                                </a:solidFill>
                                <a:latin typeface="Cambria Math"/>
                              </a:rPr>
                              <m:t>(1+</m:t>
                            </m:r>
                            <m:r>
                              <a:rPr lang="en-US" sz="1950" i="1">
                                <a:solidFill>
                                  <a:schemeClr val="tx1">
                                    <a:lumMod val="50000"/>
                                  </a:schemeClr>
                                </a:solidFill>
                                <a:latin typeface="Cambria Math"/>
                              </a:rPr>
                              <m:t>𝑟</m:t>
                            </m:r>
                            <m:r>
                              <a:rPr lang="en-US" sz="1950" i="1">
                                <a:solidFill>
                                  <a:schemeClr val="tx1">
                                    <a:lumMod val="50000"/>
                                  </a:schemeClr>
                                </a:solidFill>
                                <a:latin typeface="Cambria Math"/>
                              </a:rPr>
                              <m:t>)</m:t>
                            </m:r>
                          </m:e>
                          <m:sup>
                            <m:r>
                              <a:rPr lang="en-US" sz="1950" i="1">
                                <a:solidFill>
                                  <a:schemeClr val="tx1">
                                    <a:lumMod val="50000"/>
                                  </a:schemeClr>
                                </a:solidFill>
                                <a:latin typeface="Cambria Math"/>
                              </a:rPr>
                              <m:t>𝑛</m:t>
                            </m:r>
                          </m:sup>
                        </m:sSup>
                      </m:den>
                    </m:f>
                  </m:oMath>
                </a14:m>
                <a:endParaRPr lang="en-US" sz="1950" dirty="0">
                  <a:solidFill>
                    <a:schemeClr val="tx1">
                      <a:lumMod val="50000"/>
                    </a:schemeClr>
                  </a:solidFill>
                </a:endParaRPr>
              </a:p>
            </p:txBody>
          </p:sp>
        </mc:Choice>
        <mc:Fallback xmlns="">
          <p:sp>
            <p:nvSpPr>
              <p:cNvPr id="6" name="TextBox 5">
                <a:extLst>
                  <a:ext uri="{FF2B5EF4-FFF2-40B4-BE49-F238E27FC236}">
                    <a16:creationId xmlns:a16="http://schemas.microsoft.com/office/drawing/2014/main" id="{3888E90D-8592-4220-8E7A-E35F8956C622}"/>
                  </a:ext>
                </a:extLst>
              </p:cNvPr>
              <p:cNvSpPr txBox="1">
                <a:spLocks noRot="1" noChangeAspect="1" noMove="1" noResize="1" noEditPoints="1" noAdjustHandles="1" noChangeArrowheads="1" noChangeShapeType="1" noTextEdit="1"/>
              </p:cNvSpPr>
              <p:nvPr/>
            </p:nvSpPr>
            <p:spPr>
              <a:xfrm>
                <a:off x="923984" y="4754155"/>
                <a:ext cx="7484100" cy="686022"/>
              </a:xfrm>
              <a:prstGeom prst="rect">
                <a:avLst/>
              </a:prstGeom>
              <a:blipFill>
                <a:blip r:embed="rId4"/>
                <a:stretch>
                  <a:fillRect/>
                </a:stretch>
              </a:blipFill>
              <a:ln>
                <a:solidFill>
                  <a:schemeClr val="tx1"/>
                </a:solidFill>
              </a:ln>
              <a:effectLst>
                <a:outerShdw blurRad="50800" dist="101600" dir="1620000" algn="ctr" rotWithShape="0">
                  <a:srgbClr val="000000">
                    <a:alpha val="43137"/>
                  </a:srgbClr>
                </a:outerShdw>
              </a:effectLst>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0AD989BE-4600-422C-9E64-3E5FFEB1A073}"/>
              </a:ext>
            </a:extLst>
          </p:cNvPr>
          <p:cNvSpPr>
            <a:spLocks noGrp="1"/>
          </p:cNvSpPr>
          <p:nvPr>
            <p:ph type="sldNum" sz="quarter" idx="15"/>
          </p:nvPr>
        </p:nvSpPr>
        <p:spPr/>
        <p:txBody>
          <a:bodyPr/>
          <a:lstStyle/>
          <a:p>
            <a:fld id="{BFEE8A3B-91D4-480B-8F57-F565765E4202}" type="slidenum">
              <a:rPr lang="en-US" smtClean="0"/>
              <a:pPr/>
              <a:t>30</a:t>
            </a:fld>
            <a:endParaRPr lang="en-US" dirty="0"/>
          </a:p>
        </p:txBody>
      </p:sp>
    </p:spTree>
    <p:extLst>
      <p:ext uri="{BB962C8B-B14F-4D97-AF65-F5344CB8AC3E}">
        <p14:creationId xmlns:p14="http://schemas.microsoft.com/office/powerpoint/2010/main" val="414912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C2EC620-A517-44A4-8649-6546E1854AA2}"/>
              </a:ext>
            </a:extLst>
          </p:cNvPr>
          <p:cNvSpPr>
            <a:spLocks noGrp="1"/>
          </p:cNvSpPr>
          <p:nvPr>
            <p:ph type="title" idx="4294967295"/>
          </p:nvPr>
        </p:nvSpPr>
        <p:spPr bwMode="auto">
          <a:xfrm>
            <a:off x="533400" y="1044575"/>
            <a:ext cx="7800975" cy="7842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100" b="1" i="0" u="none" strike="noStrike" kern="0" cap="none" spc="0" normalizeH="0" baseline="0" noProof="0" dirty="0">
                <a:ln>
                  <a:noFill/>
                </a:ln>
                <a:solidFill>
                  <a:schemeClr val="tx2"/>
                </a:solidFill>
                <a:effectLst/>
                <a:uLnTx/>
                <a:uFillTx/>
                <a:latin typeface="+mj-lt"/>
                <a:ea typeface="+mn-ea"/>
                <a:cs typeface="+mn-cs"/>
              </a:rPr>
              <a:t>Discounted free cash flow model</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77A5DD7-4350-4744-A51D-443AF375DE51}"/>
                  </a:ext>
                </a:extLst>
              </p:cNvPr>
              <p:cNvSpPr txBox="1"/>
              <p:nvPr/>
            </p:nvSpPr>
            <p:spPr>
              <a:xfrm>
                <a:off x="1507965" y="2101523"/>
                <a:ext cx="6115642" cy="636585"/>
              </a:xfrm>
              <a:prstGeom prst="rect">
                <a:avLst/>
              </a:prstGeom>
              <a:solidFill>
                <a:schemeClr val="bg2">
                  <a:lumMod val="20000"/>
                  <a:lumOff val="80000"/>
                </a:schemeClr>
              </a:solidFill>
              <a:ln>
                <a:solidFill>
                  <a:schemeClr val="tx1"/>
                </a:solidFill>
              </a:ln>
              <a:effectLst>
                <a:outerShdw blurRad="50800" dist="101600" dir="1920000" algn="ctr" rotWithShape="0">
                  <a:srgbClr val="000000">
                    <a:alpha val="43137"/>
                  </a:srgbClr>
                </a:outerShdw>
              </a:effectLst>
            </p:spPr>
            <p:txBody>
              <a:bodyPr wrap="square" tIns="102870" bIns="102870" rtlCol="0">
                <a:spAutoFit/>
              </a:bodyPr>
              <a:lstStyle/>
              <a:p>
                <a:r>
                  <a:rPr lang="en-US" b="1" dirty="0">
                    <a:solidFill>
                      <a:schemeClr val="tx1">
                        <a:lumMod val="50000"/>
                      </a:schemeClr>
                    </a:solidFill>
                  </a:rPr>
                  <a:t>  </a:t>
                </a:r>
                <a14:m>
                  <m:oMath xmlns:m="http://schemas.openxmlformats.org/officeDocument/2006/math">
                    <m:r>
                      <a:rPr lang="en-US" b="1" i="1">
                        <a:solidFill>
                          <a:schemeClr val="tx1">
                            <a:lumMod val="50000"/>
                          </a:schemeClr>
                        </a:solidFill>
                        <a:latin typeface="Cambria Math" panose="02040503050406030204" pitchFamily="18" charset="0"/>
                      </a:rPr>
                      <m:t>𝑬𝒏𝒕𝒆𝒓𝒑𝒓𝒊𝒔𝒆</m:t>
                    </m:r>
                    <m:r>
                      <a:rPr lang="en-US" b="1" i="1">
                        <a:solidFill>
                          <a:schemeClr val="tx1">
                            <a:lumMod val="50000"/>
                          </a:schemeClr>
                        </a:solidFill>
                        <a:latin typeface="Cambria Math" panose="02040503050406030204" pitchFamily="18" charset="0"/>
                      </a:rPr>
                      <m:t> </m:t>
                    </m:r>
                    <m:r>
                      <a:rPr lang="en-US" b="1" i="1">
                        <a:solidFill>
                          <a:schemeClr val="tx1">
                            <a:lumMod val="50000"/>
                          </a:schemeClr>
                        </a:solidFill>
                        <a:latin typeface="Cambria Math" panose="02040503050406030204" pitchFamily="18" charset="0"/>
                      </a:rPr>
                      <m:t>𝒗𝒂𝒍𝒖𝒆</m:t>
                    </m:r>
                    <m:r>
                      <a:rPr lang="en-US" b="1" i="1">
                        <a:solidFill>
                          <a:schemeClr val="tx1">
                            <a:lumMod val="50000"/>
                          </a:schemeClr>
                        </a:solidFill>
                        <a:latin typeface="Cambria Math"/>
                      </a:rPr>
                      <m:t>=</m:t>
                    </m:r>
                    <m:f>
                      <m:fPr>
                        <m:ctrlPr>
                          <a:rPr lang="en-US" b="1" i="1">
                            <a:solidFill>
                              <a:schemeClr val="tx1">
                                <a:lumMod val="50000"/>
                              </a:schemeClr>
                            </a:solidFill>
                            <a:latin typeface="Cambria Math" panose="02040503050406030204" pitchFamily="18" charset="0"/>
                          </a:rPr>
                        </m:ctrlPr>
                      </m:fPr>
                      <m:num>
                        <m:sSub>
                          <m:sSubPr>
                            <m:ctrlPr>
                              <a:rPr lang="en-US" b="1" i="1">
                                <a:solidFill>
                                  <a:schemeClr val="tx1">
                                    <a:lumMod val="50000"/>
                                  </a:schemeClr>
                                </a:solidFill>
                                <a:latin typeface="Cambria Math" panose="02040503050406030204" pitchFamily="18" charset="0"/>
                              </a:rPr>
                            </m:ctrlPr>
                          </m:sSubPr>
                          <m:e>
                            <m:r>
                              <a:rPr lang="en-US" b="1" i="1">
                                <a:solidFill>
                                  <a:schemeClr val="tx1">
                                    <a:lumMod val="50000"/>
                                  </a:schemeClr>
                                </a:solidFill>
                                <a:latin typeface="Cambria Math"/>
                              </a:rPr>
                              <m:t>𝑭𝑪𝑭</m:t>
                            </m:r>
                          </m:e>
                          <m:sub>
                            <m:r>
                              <a:rPr lang="en-US" b="1" i="1">
                                <a:solidFill>
                                  <a:schemeClr val="tx1">
                                    <a:lumMod val="50000"/>
                                  </a:schemeClr>
                                </a:solidFill>
                                <a:latin typeface="Cambria Math"/>
                              </a:rPr>
                              <m:t>𝟏</m:t>
                            </m:r>
                          </m:sub>
                        </m:sSub>
                      </m:num>
                      <m:den>
                        <m:sSup>
                          <m:sSupPr>
                            <m:ctrlPr>
                              <a:rPr lang="en-US" b="1" i="1">
                                <a:solidFill>
                                  <a:schemeClr val="tx1">
                                    <a:lumMod val="50000"/>
                                  </a:schemeClr>
                                </a:solidFill>
                                <a:latin typeface="Cambria Math" panose="02040503050406030204" pitchFamily="18" charset="0"/>
                              </a:rPr>
                            </m:ctrlPr>
                          </m:sSupPr>
                          <m:e>
                            <m:d>
                              <m:dPr>
                                <m:ctrlPr>
                                  <a:rPr lang="en-US" b="1" i="1">
                                    <a:solidFill>
                                      <a:schemeClr val="tx1">
                                        <a:lumMod val="50000"/>
                                      </a:schemeClr>
                                    </a:solidFill>
                                    <a:latin typeface="Cambria Math" panose="02040503050406030204" pitchFamily="18" charset="0"/>
                                  </a:rPr>
                                </m:ctrlPr>
                              </m:dPr>
                              <m:e>
                                <m:r>
                                  <a:rPr lang="en-US" b="1" i="1">
                                    <a:solidFill>
                                      <a:schemeClr val="tx1">
                                        <a:lumMod val="50000"/>
                                      </a:schemeClr>
                                    </a:solidFill>
                                    <a:latin typeface="Cambria Math"/>
                                  </a:rPr>
                                  <m:t>𝟏</m:t>
                                </m:r>
                                <m:r>
                                  <a:rPr lang="en-US" b="1" i="1">
                                    <a:solidFill>
                                      <a:schemeClr val="tx1">
                                        <a:lumMod val="50000"/>
                                      </a:schemeClr>
                                    </a:solidFill>
                                    <a:latin typeface="Cambria Math"/>
                                  </a:rPr>
                                  <m:t>+</m:t>
                                </m:r>
                                <m:r>
                                  <a:rPr lang="en-US" b="1" i="1">
                                    <a:solidFill>
                                      <a:schemeClr val="tx1">
                                        <a:lumMod val="50000"/>
                                      </a:schemeClr>
                                    </a:solidFill>
                                    <a:latin typeface="Cambria Math"/>
                                  </a:rPr>
                                  <m:t>𝒘𝒂𝒄𝒄</m:t>
                                </m:r>
                              </m:e>
                            </m:d>
                          </m:e>
                          <m:sup>
                            <m:r>
                              <a:rPr lang="en-US" b="1" i="1">
                                <a:solidFill>
                                  <a:schemeClr val="tx1">
                                    <a:lumMod val="50000"/>
                                  </a:schemeClr>
                                </a:solidFill>
                                <a:latin typeface="Cambria Math"/>
                              </a:rPr>
                              <m:t>𝟏</m:t>
                            </m:r>
                          </m:sup>
                        </m:sSup>
                      </m:den>
                    </m:f>
                    <m:r>
                      <a:rPr lang="en-US" b="1" i="1">
                        <a:solidFill>
                          <a:schemeClr val="tx1">
                            <a:lumMod val="50000"/>
                          </a:schemeClr>
                        </a:solidFill>
                        <a:latin typeface="Cambria Math"/>
                      </a:rPr>
                      <m:t>+</m:t>
                    </m:r>
                    <m:f>
                      <m:fPr>
                        <m:ctrlPr>
                          <a:rPr lang="en-US" b="1" i="1">
                            <a:solidFill>
                              <a:schemeClr val="tx1">
                                <a:lumMod val="50000"/>
                              </a:schemeClr>
                            </a:solidFill>
                            <a:latin typeface="Cambria Math" panose="02040503050406030204" pitchFamily="18" charset="0"/>
                          </a:rPr>
                        </m:ctrlPr>
                      </m:fPr>
                      <m:num>
                        <m:sSub>
                          <m:sSubPr>
                            <m:ctrlPr>
                              <a:rPr lang="en-US" b="1" i="1">
                                <a:solidFill>
                                  <a:schemeClr val="tx1">
                                    <a:lumMod val="50000"/>
                                  </a:schemeClr>
                                </a:solidFill>
                                <a:latin typeface="Cambria Math" panose="02040503050406030204" pitchFamily="18" charset="0"/>
                              </a:rPr>
                            </m:ctrlPr>
                          </m:sSubPr>
                          <m:e>
                            <m:r>
                              <a:rPr lang="en-US" b="1" i="1">
                                <a:solidFill>
                                  <a:schemeClr val="tx1">
                                    <a:lumMod val="50000"/>
                                  </a:schemeClr>
                                </a:solidFill>
                                <a:latin typeface="Cambria Math"/>
                              </a:rPr>
                              <m:t>𝑭𝑪𝑭</m:t>
                            </m:r>
                          </m:e>
                          <m:sub>
                            <m:r>
                              <a:rPr lang="en-US" b="1" i="1">
                                <a:solidFill>
                                  <a:schemeClr val="tx1">
                                    <a:lumMod val="50000"/>
                                  </a:schemeClr>
                                </a:solidFill>
                                <a:latin typeface="Cambria Math"/>
                              </a:rPr>
                              <m:t>𝟐</m:t>
                            </m:r>
                          </m:sub>
                        </m:sSub>
                      </m:num>
                      <m:den>
                        <m:sSup>
                          <m:sSupPr>
                            <m:ctrlPr>
                              <a:rPr lang="en-US" b="1" i="1">
                                <a:solidFill>
                                  <a:schemeClr val="tx1">
                                    <a:lumMod val="50000"/>
                                  </a:schemeClr>
                                </a:solidFill>
                                <a:latin typeface="Cambria Math" panose="02040503050406030204" pitchFamily="18" charset="0"/>
                              </a:rPr>
                            </m:ctrlPr>
                          </m:sSupPr>
                          <m:e>
                            <m:d>
                              <m:dPr>
                                <m:ctrlPr>
                                  <a:rPr lang="en-US" b="1" i="1">
                                    <a:solidFill>
                                      <a:schemeClr val="tx1">
                                        <a:lumMod val="50000"/>
                                      </a:schemeClr>
                                    </a:solidFill>
                                    <a:latin typeface="Cambria Math" panose="02040503050406030204" pitchFamily="18" charset="0"/>
                                  </a:rPr>
                                </m:ctrlPr>
                              </m:dPr>
                              <m:e>
                                <m:r>
                                  <a:rPr lang="en-US" b="1" i="1">
                                    <a:solidFill>
                                      <a:schemeClr val="tx1">
                                        <a:lumMod val="50000"/>
                                      </a:schemeClr>
                                    </a:solidFill>
                                    <a:latin typeface="Cambria Math"/>
                                  </a:rPr>
                                  <m:t>𝟏</m:t>
                                </m:r>
                                <m:r>
                                  <a:rPr lang="en-US" b="1" i="1">
                                    <a:solidFill>
                                      <a:schemeClr val="tx1">
                                        <a:lumMod val="50000"/>
                                      </a:schemeClr>
                                    </a:solidFill>
                                    <a:latin typeface="Cambria Math"/>
                                  </a:rPr>
                                  <m:t>+</m:t>
                                </m:r>
                                <m:r>
                                  <a:rPr lang="en-US" b="1" i="1">
                                    <a:solidFill>
                                      <a:schemeClr val="tx1">
                                        <a:lumMod val="50000"/>
                                      </a:schemeClr>
                                    </a:solidFill>
                                    <a:latin typeface="Cambria Math"/>
                                  </a:rPr>
                                  <m:t>𝒘𝒂𝒄𝒄</m:t>
                                </m:r>
                              </m:e>
                            </m:d>
                          </m:e>
                          <m:sup>
                            <m:r>
                              <a:rPr lang="en-US" b="1" i="1">
                                <a:solidFill>
                                  <a:schemeClr val="tx1">
                                    <a:lumMod val="50000"/>
                                  </a:schemeClr>
                                </a:solidFill>
                                <a:latin typeface="Cambria Math"/>
                              </a:rPr>
                              <m:t>𝟐</m:t>
                            </m:r>
                          </m:sup>
                        </m:sSup>
                      </m:den>
                    </m:f>
                    <m:r>
                      <a:rPr lang="en-US" b="1" i="1">
                        <a:solidFill>
                          <a:schemeClr val="tx1">
                            <a:lumMod val="50000"/>
                          </a:schemeClr>
                        </a:solidFill>
                        <a:latin typeface="Cambria Math"/>
                      </a:rPr>
                      <m:t>+…</m:t>
                    </m:r>
                  </m:oMath>
                </a14:m>
                <a:r>
                  <a:rPr lang="en-US" b="1" dirty="0">
                    <a:solidFill>
                      <a:schemeClr val="tx1">
                        <a:lumMod val="50000"/>
                      </a:schemeClr>
                    </a:solidFill>
                  </a:rPr>
                  <a:t>                 </a:t>
                </a:r>
                <a14:m>
                  <m:oMath xmlns:m="http://schemas.openxmlformats.org/officeDocument/2006/math">
                    <m:r>
                      <a:rPr lang="en-US" b="1">
                        <a:solidFill>
                          <a:schemeClr val="tx1">
                            <a:lumMod val="50000"/>
                          </a:schemeClr>
                        </a:solidFill>
                        <a:latin typeface="Cambria Math"/>
                      </a:rPr>
                      <m:t> </m:t>
                    </m:r>
                  </m:oMath>
                </a14:m>
                <a:endParaRPr lang="en-US" b="1" dirty="0">
                  <a:solidFill>
                    <a:schemeClr val="tx1">
                      <a:lumMod val="50000"/>
                    </a:schemeClr>
                  </a:solidFill>
                </a:endParaRPr>
              </a:p>
            </p:txBody>
          </p:sp>
        </mc:Choice>
        <mc:Fallback xmlns="">
          <p:sp>
            <p:nvSpPr>
              <p:cNvPr id="5" name="TextBox 4">
                <a:extLst>
                  <a:ext uri="{FF2B5EF4-FFF2-40B4-BE49-F238E27FC236}">
                    <a16:creationId xmlns:a16="http://schemas.microsoft.com/office/drawing/2014/main" id="{C77A5DD7-4350-4744-A51D-443AF375DE51}"/>
                  </a:ext>
                </a:extLst>
              </p:cNvPr>
              <p:cNvSpPr txBox="1">
                <a:spLocks noRot="1" noChangeAspect="1" noMove="1" noResize="1" noEditPoints="1" noAdjustHandles="1" noChangeArrowheads="1" noChangeShapeType="1" noTextEdit="1"/>
              </p:cNvSpPr>
              <p:nvPr/>
            </p:nvSpPr>
            <p:spPr>
              <a:xfrm>
                <a:off x="1507965" y="2101523"/>
                <a:ext cx="6115642" cy="636585"/>
              </a:xfrm>
              <a:prstGeom prst="rect">
                <a:avLst/>
              </a:prstGeom>
              <a:blipFill>
                <a:blip r:embed="rId2"/>
                <a:stretch>
                  <a:fillRect/>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p:sp>
        <p:nvSpPr>
          <p:cNvPr id="2" name="Text Placeholder 1">
            <a:extLst>
              <a:ext uri="{FF2B5EF4-FFF2-40B4-BE49-F238E27FC236}">
                <a16:creationId xmlns:a16="http://schemas.microsoft.com/office/drawing/2014/main" id="{2A5BA45E-F363-4A3B-9CD2-ACA394CB7FB0}"/>
              </a:ext>
            </a:extLst>
          </p:cNvPr>
          <p:cNvSpPr>
            <a:spLocks noGrp="1"/>
          </p:cNvSpPr>
          <p:nvPr>
            <p:ph type="body" sz="quarter" idx="14"/>
          </p:nvPr>
        </p:nvSpPr>
        <p:spPr>
          <a:xfrm>
            <a:off x="847164" y="3064201"/>
            <a:ext cx="7618561" cy="2827500"/>
          </a:xfrm>
        </p:spPr>
        <p:txBody>
          <a:bodyPr/>
          <a:lstStyle/>
          <a:p>
            <a:pPr marL="0" indent="0">
              <a:buNone/>
            </a:pPr>
            <a:r>
              <a:rPr lang="en-US" dirty="0">
                <a:solidFill>
                  <a:schemeClr val="tx1">
                    <a:lumMod val="75000"/>
                  </a:schemeClr>
                </a:solidFill>
              </a:rPr>
              <a:t>The PV of FCFs  is equal to the </a:t>
            </a:r>
            <a:r>
              <a:rPr lang="en-US" b="1" dirty="0">
                <a:solidFill>
                  <a:srgbClr val="0070C0"/>
                </a:solidFill>
              </a:rPr>
              <a:t>enterprise value </a:t>
            </a:r>
            <a:r>
              <a:rPr lang="en-US" dirty="0">
                <a:solidFill>
                  <a:schemeClr val="tx1">
                    <a:lumMod val="75000"/>
                  </a:schemeClr>
                </a:solidFill>
              </a:rPr>
              <a:t>which is a measure of firm value.  The words “firm value” are used in different ways. Sometimes “enterprise value” is referred to as “firm value” and sometimes “enterprise value + cash” is referred to as “firm value”.  </a:t>
            </a:r>
          </a:p>
          <a:p>
            <a:pPr marL="0" indent="0">
              <a:buNone/>
            </a:pPr>
            <a:endParaRPr lang="en-US" dirty="0">
              <a:solidFill>
                <a:schemeClr val="tx1">
                  <a:lumMod val="75000"/>
                </a:schemeClr>
              </a:solidFill>
            </a:endParaRPr>
          </a:p>
          <a:p>
            <a:pPr marL="0" indent="0">
              <a:buNone/>
            </a:pPr>
            <a:r>
              <a:rPr lang="en-US" dirty="0">
                <a:solidFill>
                  <a:schemeClr val="tx1">
                    <a:lumMod val="75000"/>
                  </a:schemeClr>
                </a:solidFill>
              </a:rPr>
              <a:t>Note that the PV of future FCFs (equation shown above) does not include the cash already in place.  I.e., if a firm has a large amount of excess cash then </a:t>
            </a:r>
          </a:p>
          <a:p>
            <a:pPr marL="0" indent="0">
              <a:buNone/>
            </a:pPr>
            <a:endParaRPr lang="en-US" sz="600" dirty="0">
              <a:solidFill>
                <a:schemeClr val="tx1">
                  <a:lumMod val="75000"/>
                </a:schemeClr>
              </a:solidFill>
            </a:endParaRPr>
          </a:p>
          <a:p>
            <a:pPr marL="0" indent="0" algn="ctr">
              <a:buNone/>
            </a:pPr>
            <a:r>
              <a:rPr lang="en-US" dirty="0">
                <a:solidFill>
                  <a:schemeClr val="tx1">
                    <a:lumMod val="75000"/>
                  </a:schemeClr>
                </a:solidFill>
              </a:rPr>
              <a:t>    </a:t>
            </a:r>
            <a:r>
              <a:rPr lang="en-US" b="1" dirty="0">
                <a:solidFill>
                  <a:schemeClr val="tx1">
                    <a:lumMod val="75000"/>
                  </a:schemeClr>
                </a:solidFill>
              </a:rPr>
              <a:t>Firm value (with cash) = D + E = Enterprise value + cash</a:t>
            </a:r>
          </a:p>
          <a:p>
            <a:endParaRPr lang="en-US" dirty="0">
              <a:solidFill>
                <a:schemeClr val="tx1">
                  <a:lumMod val="75000"/>
                </a:schemeClr>
              </a:solidFill>
            </a:endParaRPr>
          </a:p>
        </p:txBody>
      </p:sp>
      <p:sp>
        <p:nvSpPr>
          <p:cNvPr id="4" name="Slide Number Placeholder 3">
            <a:extLst>
              <a:ext uri="{FF2B5EF4-FFF2-40B4-BE49-F238E27FC236}">
                <a16:creationId xmlns:a16="http://schemas.microsoft.com/office/drawing/2014/main" id="{92AFDC26-0E04-4BAC-A37E-6E7F5EA6867B}"/>
              </a:ext>
            </a:extLst>
          </p:cNvPr>
          <p:cNvSpPr>
            <a:spLocks noGrp="1"/>
          </p:cNvSpPr>
          <p:nvPr>
            <p:ph type="sldNum" sz="quarter" idx="15"/>
          </p:nvPr>
        </p:nvSpPr>
        <p:spPr/>
        <p:txBody>
          <a:bodyPr/>
          <a:lstStyle/>
          <a:p>
            <a:fld id="{BFEE8A3B-91D4-480B-8F57-F565765E4202}" type="slidenum">
              <a:rPr lang="en-US" smtClean="0"/>
              <a:pPr/>
              <a:t>31</a:t>
            </a:fld>
            <a:endParaRPr lang="en-US" dirty="0"/>
          </a:p>
        </p:txBody>
      </p:sp>
    </p:spTree>
    <p:extLst>
      <p:ext uri="{BB962C8B-B14F-4D97-AF65-F5344CB8AC3E}">
        <p14:creationId xmlns:p14="http://schemas.microsoft.com/office/powerpoint/2010/main" val="20684816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342F3AB-AB60-4167-8A77-D60F75C09F29}"/>
              </a:ext>
            </a:extLst>
          </p:cNvPr>
          <p:cNvSpPr>
            <a:spLocks noGrp="1"/>
          </p:cNvSpPr>
          <p:nvPr>
            <p:ph type="title" idx="4294967295"/>
          </p:nvPr>
        </p:nvSpPr>
        <p:spPr bwMode="auto">
          <a:xfrm>
            <a:off x="533400" y="1004888"/>
            <a:ext cx="7735887" cy="78422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100" b="1" i="0" u="none" strike="noStrike" kern="0" cap="none" spc="0" normalizeH="0" baseline="0" noProof="0" dirty="0">
                <a:ln>
                  <a:noFill/>
                </a:ln>
                <a:solidFill>
                  <a:schemeClr val="tx2"/>
                </a:solidFill>
                <a:effectLst/>
                <a:uLnTx/>
                <a:uFillTx/>
                <a:latin typeface="+mj-lt"/>
                <a:ea typeface="+mn-ea"/>
                <a:cs typeface="+mn-cs"/>
              </a:rPr>
              <a:t>Ideas you already know…</a:t>
            </a:r>
          </a:p>
        </p:txBody>
      </p:sp>
      <mc:AlternateContent xmlns:mc="http://schemas.openxmlformats.org/markup-compatibility/2006" xmlns:a14="http://schemas.microsoft.com/office/drawing/2010/main">
        <mc:Choice Requires="a14">
          <p:sp>
            <p:nvSpPr>
              <p:cNvPr id="2" name="Text Placeholder 1">
                <a:extLst>
                  <a:ext uri="{FF2B5EF4-FFF2-40B4-BE49-F238E27FC236}">
                    <a16:creationId xmlns:a16="http://schemas.microsoft.com/office/drawing/2014/main" id="{A7898C92-B132-4AF3-8DB6-79654396236A}"/>
                  </a:ext>
                </a:extLst>
              </p:cNvPr>
              <p:cNvSpPr>
                <a:spLocks noGrp="1"/>
              </p:cNvSpPr>
              <p:nvPr>
                <p:ph type="body" sz="quarter" idx="14"/>
              </p:nvPr>
            </p:nvSpPr>
            <p:spPr>
              <a:xfrm>
                <a:off x="721713" y="1968976"/>
                <a:ext cx="7925330" cy="3517424"/>
              </a:xfrm>
            </p:spPr>
            <p:txBody>
              <a:bodyPr/>
              <a:lstStyle/>
              <a:p>
                <a:pPr marL="0" indent="0">
                  <a:buNone/>
                </a:pPr>
                <a:r>
                  <a:rPr lang="en-US" sz="2000" b="1" dirty="0">
                    <a:solidFill>
                      <a:schemeClr val="tx1">
                        <a:lumMod val="75000"/>
                      </a:schemeClr>
                    </a:solidFill>
                  </a:rPr>
                  <a:t>Question</a:t>
                </a:r>
                <a:r>
                  <a:rPr lang="en-US" sz="2000" dirty="0">
                    <a:solidFill>
                      <a:schemeClr val="tx1">
                        <a:lumMod val="75000"/>
                      </a:schemeClr>
                    </a:solidFill>
                  </a:rPr>
                  <a:t>: How do you calculate FCF?</a:t>
                </a:r>
              </a:p>
              <a:p>
                <a:pPr marL="0" indent="0">
                  <a:buNone/>
                </a:pPr>
                <a:endParaRPr lang="en-US" sz="2000" dirty="0">
                  <a:solidFill>
                    <a:schemeClr val="tx1">
                      <a:lumMod val="75000"/>
                    </a:schemeClr>
                  </a:solidFill>
                </a:endParaRPr>
              </a:p>
              <a:p>
                <a:pPr marL="0" indent="0">
                  <a:buNone/>
                </a:pPr>
                <a:r>
                  <a:rPr lang="en-US" sz="2000" b="1" dirty="0">
                    <a:solidFill>
                      <a:schemeClr val="tx1">
                        <a:lumMod val="75000"/>
                      </a:schemeClr>
                    </a:solidFill>
                  </a:rPr>
                  <a:t>Answer</a:t>
                </a:r>
                <a:r>
                  <a:rPr lang="en-US" sz="2000" dirty="0">
                    <a:solidFill>
                      <a:schemeClr val="tx1">
                        <a:lumMod val="75000"/>
                      </a:schemeClr>
                    </a:solidFill>
                  </a:rPr>
                  <a:t>:</a:t>
                </a:r>
              </a:p>
              <a:p>
                <a:pPr marL="0" indent="0">
                  <a:buNone/>
                </a:pPr>
                <a14:m>
                  <m:oMathPara xmlns:m="http://schemas.openxmlformats.org/officeDocument/2006/math">
                    <m:oMathParaPr>
                      <m:jc m:val="centerGroup"/>
                    </m:oMathParaPr>
                    <m:oMath xmlns:m="http://schemas.openxmlformats.org/officeDocument/2006/math">
                      <m:r>
                        <a:rPr lang="en-US" sz="2000" i="1">
                          <a:solidFill>
                            <a:schemeClr val="tx1">
                              <a:lumMod val="75000"/>
                            </a:schemeClr>
                          </a:solidFill>
                          <a:latin typeface="Cambria Math" panose="02040503050406030204" pitchFamily="18" charset="0"/>
                        </a:rPr>
                        <m:t>𝐹𝐶𝐹</m:t>
                      </m:r>
                      <m:r>
                        <a:rPr lang="en-US" sz="2000" i="1">
                          <a:solidFill>
                            <a:schemeClr val="tx1">
                              <a:lumMod val="75000"/>
                            </a:schemeClr>
                          </a:solidFill>
                          <a:latin typeface="Cambria Math" panose="02040503050406030204" pitchFamily="18" charset="0"/>
                        </a:rPr>
                        <m:t>=</m:t>
                      </m:r>
                      <m:r>
                        <a:rPr lang="en-US" sz="2000" i="1">
                          <a:solidFill>
                            <a:schemeClr val="tx1">
                              <a:lumMod val="75000"/>
                            </a:schemeClr>
                          </a:solidFill>
                          <a:latin typeface="Cambria Math" panose="02040503050406030204" pitchFamily="18" charset="0"/>
                        </a:rPr>
                        <m:t>𝐸𝐵𝐼𝑇</m:t>
                      </m:r>
                      <m:d>
                        <m:dPr>
                          <m:ctrlPr>
                            <a:rPr lang="en-US" sz="2000" i="1">
                              <a:solidFill>
                                <a:schemeClr val="tx1">
                                  <a:lumMod val="75000"/>
                                </a:schemeClr>
                              </a:solidFill>
                              <a:latin typeface="Cambria Math" panose="02040503050406030204" pitchFamily="18" charset="0"/>
                            </a:rPr>
                          </m:ctrlPr>
                        </m:dPr>
                        <m:e>
                          <m:r>
                            <a:rPr lang="en-US" sz="2000" i="1">
                              <a:solidFill>
                                <a:schemeClr val="tx1">
                                  <a:lumMod val="75000"/>
                                </a:schemeClr>
                              </a:solidFill>
                              <a:latin typeface="Cambria Math" panose="02040503050406030204" pitchFamily="18" charset="0"/>
                            </a:rPr>
                            <m:t>1−</m:t>
                          </m:r>
                          <m:r>
                            <a:rPr lang="en-US" sz="2000" i="1">
                              <a:solidFill>
                                <a:schemeClr val="tx1">
                                  <a:lumMod val="75000"/>
                                </a:schemeClr>
                              </a:solidFill>
                              <a:latin typeface="Cambria Math" panose="02040503050406030204" pitchFamily="18" charset="0"/>
                            </a:rPr>
                            <m:t>𝑡</m:t>
                          </m:r>
                        </m:e>
                      </m:d>
                      <m:r>
                        <a:rPr lang="en-US" sz="2000" i="1">
                          <a:solidFill>
                            <a:schemeClr val="tx1">
                              <a:lumMod val="75000"/>
                            </a:schemeClr>
                          </a:solidFill>
                          <a:latin typeface="Cambria Math" panose="02040503050406030204" pitchFamily="18" charset="0"/>
                        </a:rPr>
                        <m:t>+</m:t>
                      </m:r>
                      <m:r>
                        <a:rPr lang="en-US" sz="2000" i="1">
                          <a:solidFill>
                            <a:schemeClr val="tx1">
                              <a:lumMod val="75000"/>
                            </a:schemeClr>
                          </a:solidFill>
                          <a:latin typeface="Cambria Math" panose="02040503050406030204" pitchFamily="18" charset="0"/>
                        </a:rPr>
                        <m:t>𝐷𝑒𝑝</m:t>
                      </m:r>
                      <m:r>
                        <a:rPr lang="en-US" sz="2000" i="1">
                          <a:solidFill>
                            <a:schemeClr val="tx1">
                              <a:lumMod val="75000"/>
                            </a:schemeClr>
                          </a:solidFill>
                          <a:latin typeface="Cambria Math" panose="02040503050406030204" pitchFamily="18" charset="0"/>
                        </a:rPr>
                        <m:t> −</m:t>
                      </m:r>
                      <m:r>
                        <a:rPr lang="en-US" sz="2000" i="1">
                          <a:solidFill>
                            <a:schemeClr val="tx1">
                              <a:lumMod val="75000"/>
                            </a:schemeClr>
                          </a:solidFill>
                          <a:latin typeface="Cambria Math" panose="02040503050406030204" pitchFamily="18" charset="0"/>
                        </a:rPr>
                        <m:t>𝐶𝑎𝑝𝐸𝑥</m:t>
                      </m:r>
                      <m:r>
                        <a:rPr lang="en-US" sz="2000" i="1">
                          <a:solidFill>
                            <a:schemeClr val="tx1">
                              <a:lumMod val="75000"/>
                            </a:schemeClr>
                          </a:solidFill>
                          <a:latin typeface="Cambria Math" panose="02040503050406030204" pitchFamily="18" charset="0"/>
                        </a:rPr>
                        <m:t> −</m:t>
                      </m:r>
                      <m:r>
                        <a:rPr lang="en-US" sz="2000" i="1">
                          <a:solidFill>
                            <a:schemeClr val="tx1">
                              <a:lumMod val="75000"/>
                            </a:schemeClr>
                          </a:solidFill>
                          <a:latin typeface="Cambria Math" panose="02040503050406030204" pitchFamily="18" charset="0"/>
                        </a:rPr>
                        <m:t>𝑐h𝑎𝑛𝑔𝑒</m:t>
                      </m:r>
                      <m:r>
                        <a:rPr lang="en-US" sz="2000" i="1">
                          <a:solidFill>
                            <a:schemeClr val="tx1">
                              <a:lumMod val="75000"/>
                            </a:schemeClr>
                          </a:solidFill>
                          <a:latin typeface="Cambria Math" panose="02040503050406030204" pitchFamily="18" charset="0"/>
                        </a:rPr>
                        <m:t> </m:t>
                      </m:r>
                      <m:r>
                        <a:rPr lang="en-US" sz="2000" i="1">
                          <a:solidFill>
                            <a:schemeClr val="tx1">
                              <a:lumMod val="75000"/>
                            </a:schemeClr>
                          </a:solidFill>
                          <a:latin typeface="Cambria Math" panose="02040503050406030204" pitchFamily="18" charset="0"/>
                        </a:rPr>
                        <m:t>𝑖𝑛</m:t>
                      </m:r>
                      <m:r>
                        <a:rPr lang="en-US" sz="2000" i="1">
                          <a:solidFill>
                            <a:schemeClr val="tx1">
                              <a:lumMod val="75000"/>
                            </a:schemeClr>
                          </a:solidFill>
                          <a:latin typeface="Cambria Math" panose="02040503050406030204" pitchFamily="18" charset="0"/>
                        </a:rPr>
                        <m:t> </m:t>
                      </m:r>
                      <m:r>
                        <a:rPr lang="en-US" sz="2000" i="1">
                          <a:solidFill>
                            <a:schemeClr val="tx1">
                              <a:lumMod val="75000"/>
                            </a:schemeClr>
                          </a:solidFill>
                          <a:latin typeface="Cambria Math" panose="02040503050406030204" pitchFamily="18" charset="0"/>
                        </a:rPr>
                        <m:t>𝑁𝑊𝐶</m:t>
                      </m:r>
                    </m:oMath>
                  </m:oMathPara>
                </a14:m>
                <a:endParaRPr lang="en-US" sz="2000" dirty="0">
                  <a:solidFill>
                    <a:schemeClr val="tx1">
                      <a:lumMod val="75000"/>
                    </a:schemeClr>
                  </a:solidFill>
                </a:endParaRPr>
              </a:p>
              <a:p>
                <a:endParaRPr lang="en-US" sz="2000" dirty="0">
                  <a:solidFill>
                    <a:schemeClr val="tx1">
                      <a:lumMod val="75000"/>
                    </a:schemeClr>
                  </a:solidFill>
                </a:endParaRPr>
              </a:p>
              <a:p>
                <a:endParaRPr lang="en-US" sz="2000" dirty="0">
                  <a:solidFill>
                    <a:schemeClr val="tx1">
                      <a:lumMod val="75000"/>
                    </a:schemeClr>
                  </a:solidFill>
                </a:endParaRPr>
              </a:p>
              <a:p>
                <a:endParaRPr lang="en-US" sz="2000" dirty="0">
                  <a:solidFill>
                    <a:schemeClr val="tx1">
                      <a:lumMod val="75000"/>
                    </a:schemeClr>
                  </a:solidFill>
                </a:endParaRPr>
              </a:p>
              <a:p>
                <a:pPr marL="0" indent="0">
                  <a:buNone/>
                </a:pPr>
                <a:r>
                  <a:rPr lang="en-US" sz="2000" b="1" dirty="0">
                    <a:solidFill>
                      <a:schemeClr val="tx1">
                        <a:lumMod val="75000"/>
                      </a:schemeClr>
                    </a:solidFill>
                  </a:rPr>
                  <a:t>Terminology</a:t>
                </a:r>
                <a:r>
                  <a:rPr lang="en-US" sz="2000" dirty="0">
                    <a:solidFill>
                      <a:schemeClr val="tx1">
                        <a:lumMod val="75000"/>
                      </a:schemeClr>
                    </a:solidFill>
                  </a:rPr>
                  <a:t>:  </a:t>
                </a:r>
                <a:r>
                  <a:rPr lang="en-US" sz="2000" b="1" dirty="0">
                    <a:solidFill>
                      <a:srgbClr val="0070C0"/>
                    </a:solidFill>
                  </a:rPr>
                  <a:t>income statement, statement of cash flows, interest expense, EBIT, depreciation, capital expenditure, NWC</a:t>
                </a:r>
              </a:p>
              <a:p>
                <a:endParaRPr lang="en-US" sz="2000" dirty="0"/>
              </a:p>
            </p:txBody>
          </p:sp>
        </mc:Choice>
        <mc:Fallback xmlns="">
          <p:sp>
            <p:nvSpPr>
              <p:cNvPr id="2" name="Text Placeholder 1">
                <a:extLst>
                  <a:ext uri="{FF2B5EF4-FFF2-40B4-BE49-F238E27FC236}">
                    <a16:creationId xmlns:a16="http://schemas.microsoft.com/office/drawing/2014/main" id="{A7898C92-B132-4AF3-8DB6-79654396236A}"/>
                  </a:ext>
                </a:extLst>
              </p:cNvPr>
              <p:cNvSpPr>
                <a:spLocks noGrp="1" noRot="1" noChangeAspect="1" noMove="1" noResize="1" noEditPoints="1" noAdjustHandles="1" noChangeArrowheads="1" noChangeShapeType="1" noTextEdit="1"/>
              </p:cNvSpPr>
              <p:nvPr>
                <p:ph type="body" sz="quarter" idx="14"/>
              </p:nvPr>
            </p:nvSpPr>
            <p:spPr>
              <a:xfrm>
                <a:off x="721713" y="1968976"/>
                <a:ext cx="7925330" cy="3517424"/>
              </a:xfrm>
              <a:blipFill>
                <a:blip r:embed="rId3"/>
                <a:stretch>
                  <a:fillRect l="-769" t="-86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8190826-2FC0-4793-B8C9-883E1499DA29}"/>
              </a:ext>
            </a:extLst>
          </p:cNvPr>
          <p:cNvSpPr>
            <a:spLocks noGrp="1"/>
          </p:cNvSpPr>
          <p:nvPr>
            <p:ph type="sldNum" sz="quarter" idx="15"/>
          </p:nvPr>
        </p:nvSpPr>
        <p:spPr/>
        <p:txBody>
          <a:bodyPr/>
          <a:lstStyle/>
          <a:p>
            <a:fld id="{BFEE8A3B-91D4-480B-8F57-F565765E4202}" type="slidenum">
              <a:rPr lang="en-US" smtClean="0"/>
              <a:pPr/>
              <a:t>32</a:t>
            </a:fld>
            <a:endParaRPr lang="en-US" dirty="0"/>
          </a:p>
        </p:txBody>
      </p:sp>
    </p:spTree>
    <p:extLst>
      <p:ext uri="{BB962C8B-B14F-4D97-AF65-F5344CB8AC3E}">
        <p14:creationId xmlns:p14="http://schemas.microsoft.com/office/powerpoint/2010/main" val="3702711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a:latin typeface="+mn-lt"/>
              </a:rPr>
              <a:t>Review terminology so far for your personal study</a:t>
            </a:r>
            <a:br>
              <a:rPr lang="en-US" sz="2400" b="1" dirty="0">
                <a:latin typeface="+mn-lt"/>
              </a:rPr>
            </a:br>
            <a:r>
              <a:rPr lang="en-US" sz="2400" b="1" dirty="0">
                <a:latin typeface="+mn-lt"/>
              </a:rPr>
              <a:t>(some of these terms are in the assigned reading)</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409503071"/>
              </p:ext>
            </p:extLst>
          </p:nvPr>
        </p:nvGraphicFramePr>
        <p:xfrm>
          <a:off x="762000" y="1905000"/>
          <a:ext cx="7696200" cy="292608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370840">
                <a:tc gridSpan="2">
                  <a:txBody>
                    <a:bodyPr/>
                    <a:lstStyle/>
                    <a:p>
                      <a:r>
                        <a:rPr lang="en-US" dirty="0">
                          <a:solidFill>
                            <a:schemeClr val="tx1"/>
                          </a:solidFill>
                        </a:rPr>
                        <a:t>You</a:t>
                      </a:r>
                      <a:r>
                        <a:rPr lang="en-US" baseline="0" dirty="0">
                          <a:solidFill>
                            <a:schemeClr val="tx1"/>
                          </a:solidFill>
                        </a:rPr>
                        <a:t> should be able to give a 1-2 sentence description, or formula, of each of these terms.</a:t>
                      </a:r>
                      <a:endParaRPr lang="en-US" dirty="0">
                        <a:solidFill>
                          <a:schemeClr val="tx1"/>
                        </a:solidFill>
                      </a:endParaRP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dirty="0"/>
                        <a:t>common stock</a:t>
                      </a:r>
                    </a:p>
                    <a:p>
                      <a:r>
                        <a:rPr lang="en-US" dirty="0"/>
                        <a:t>preferred stock</a:t>
                      </a:r>
                    </a:p>
                    <a:p>
                      <a:r>
                        <a:rPr lang="en-US" dirty="0"/>
                        <a:t>what is value?</a:t>
                      </a:r>
                    </a:p>
                    <a:p>
                      <a:r>
                        <a:rPr lang="en-US" dirty="0"/>
                        <a:t>3 ways to solve for r</a:t>
                      </a:r>
                      <a:r>
                        <a:rPr lang="en-US" baseline="-25000" dirty="0"/>
                        <a:t>E</a:t>
                      </a:r>
                    </a:p>
                    <a:p>
                      <a:r>
                        <a:rPr lang="en-US" dirty="0"/>
                        <a:t>Limitations of dividend discount model</a:t>
                      </a:r>
                    </a:p>
                    <a:p>
                      <a:endParaRPr lang="en-US" dirty="0"/>
                    </a:p>
                  </a:txBody>
                  <a:tcPr/>
                </a:tc>
                <a:tc>
                  <a:txBody>
                    <a:bodyPr/>
                    <a:lstStyle/>
                    <a:p>
                      <a:r>
                        <a:rPr lang="en-US" baseline="0" dirty="0"/>
                        <a:t>free cash flows</a:t>
                      </a:r>
                    </a:p>
                    <a:p>
                      <a:r>
                        <a:rPr lang="en-US" baseline="0" dirty="0"/>
                        <a:t>no growth assumption</a:t>
                      </a:r>
                    </a:p>
                    <a:p>
                      <a:r>
                        <a:rPr lang="en-US" baseline="0" dirty="0"/>
                        <a:t>constant growth assumption</a:t>
                      </a:r>
                    </a:p>
                    <a:p>
                      <a:r>
                        <a:rPr lang="en-US" baseline="0" dirty="0"/>
                        <a:t>two-stage growth assumption</a:t>
                      </a:r>
                    </a:p>
                    <a:p>
                      <a:r>
                        <a:rPr lang="en-US" baseline="0" dirty="0"/>
                        <a:t>cost of equity estimation</a:t>
                      </a:r>
                    </a:p>
                    <a:p>
                      <a:r>
                        <a:rPr lang="en-US" baseline="0" dirty="0"/>
                        <a:t>Gordon growth</a:t>
                      </a:r>
                    </a:p>
                    <a:p>
                      <a:r>
                        <a:rPr lang="en-US" baseline="0" dirty="0"/>
                        <a:t>dividend discount model</a:t>
                      </a:r>
                    </a:p>
                    <a:p>
                      <a:r>
                        <a:rPr lang="en-US" baseline="0" dirty="0"/>
                        <a:t>free cash flow model</a:t>
                      </a: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pPr>
              <a:defRPr/>
            </a:pPr>
            <a:fld id="{CBEBA416-A61F-4136-B836-68920B2DB59B}" type="slidenum">
              <a:rPr lang="en-US" altLang="en-US" smtClean="0"/>
              <a:pPr>
                <a:defRPr/>
              </a:pPr>
              <a:t>33</a:t>
            </a:fld>
            <a:endParaRPr lang="en-US" altLang="en-US" dirty="0"/>
          </a:p>
        </p:txBody>
      </p:sp>
    </p:spTree>
    <p:extLst>
      <p:ext uri="{BB962C8B-B14F-4D97-AF65-F5344CB8AC3E}">
        <p14:creationId xmlns:p14="http://schemas.microsoft.com/office/powerpoint/2010/main" val="29464307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D8DFCA1-2AAB-4490-8AC9-1AFD94AE7074}"/>
              </a:ext>
            </a:extLst>
          </p:cNvPr>
          <p:cNvSpPr>
            <a:spLocks noGrp="1"/>
          </p:cNvSpPr>
          <p:nvPr>
            <p:ph type="body" sz="quarter" idx="14"/>
          </p:nvPr>
        </p:nvSpPr>
        <p:spPr>
          <a:xfrm>
            <a:off x="762000" y="1909364"/>
            <a:ext cx="7736487" cy="4186636"/>
          </a:xfrm>
        </p:spPr>
        <p:txBody>
          <a:bodyPr/>
          <a:lstStyle/>
          <a:p>
            <a:pPr marL="0" indent="0">
              <a:buNone/>
            </a:pPr>
            <a:r>
              <a:rPr lang="en-US" sz="2000" dirty="0"/>
              <a:t>Myox Labs suddenly announces that it will pull one of its leading drugs from the market, owing to the potential side effects recently discovered with the drug.  </a:t>
            </a:r>
          </a:p>
          <a:p>
            <a:pPr marL="0" indent="0">
              <a:buNone/>
            </a:pPr>
            <a:endParaRPr lang="en-US" sz="2000" dirty="0"/>
          </a:p>
          <a:p>
            <a:pPr marL="0" indent="0">
              <a:buNone/>
            </a:pPr>
            <a:r>
              <a:rPr lang="en-US" sz="2000" dirty="0"/>
              <a:t>As a result, its future expected free cash flow will be $85 million less each year for the next ten years than was previously expected. Assume that Myox Labs has not debt such that the FCFs pertain only to the equity holders.</a:t>
            </a:r>
          </a:p>
          <a:p>
            <a:pPr marL="0" indent="0">
              <a:buNone/>
            </a:pPr>
            <a:endParaRPr lang="en-US" sz="2000" dirty="0"/>
          </a:p>
          <a:p>
            <a:pPr marL="0" indent="0">
              <a:buNone/>
            </a:pPr>
            <a:r>
              <a:rPr lang="en-US" sz="2000" dirty="0"/>
              <a:t>Myox has 50 million shares outstanding, no debt, and an equity cost of capital of 8%.  If this news came as a complete surprise to investors, </a:t>
            </a:r>
            <a:r>
              <a:rPr lang="en-US" sz="2000" b="1" dirty="0">
                <a:solidFill>
                  <a:srgbClr val="0070C0"/>
                </a:solidFill>
              </a:rPr>
              <a:t>what should happen to Myox’s stock price at announcement</a:t>
            </a:r>
            <a:r>
              <a:rPr lang="en-US" sz="2000" dirty="0"/>
              <a:t>? </a:t>
            </a:r>
          </a:p>
          <a:p>
            <a:endParaRPr lang="en-US" sz="2000" dirty="0"/>
          </a:p>
        </p:txBody>
      </p:sp>
      <p:sp>
        <p:nvSpPr>
          <p:cNvPr id="3" name="Text Placeholder 2">
            <a:extLst>
              <a:ext uri="{FF2B5EF4-FFF2-40B4-BE49-F238E27FC236}">
                <a16:creationId xmlns:a16="http://schemas.microsoft.com/office/drawing/2014/main" id="{3800FA5A-A350-4E23-86D7-DA46C9867BEF}"/>
              </a:ext>
            </a:extLst>
          </p:cNvPr>
          <p:cNvSpPr>
            <a:spLocks noGrp="1"/>
          </p:cNvSpPr>
          <p:nvPr>
            <p:ph type="title" idx="4294967295"/>
          </p:nvPr>
        </p:nvSpPr>
        <p:spPr bwMode="auto">
          <a:xfrm>
            <a:off x="762000" y="990600"/>
            <a:ext cx="7735888" cy="830263"/>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n-ea"/>
                <a:cs typeface="+mn-cs"/>
              </a:rPr>
              <a:t>Review problem #1</a:t>
            </a:r>
          </a:p>
        </p:txBody>
      </p:sp>
      <p:sp>
        <p:nvSpPr>
          <p:cNvPr id="4" name="Slide Number Placeholder 3">
            <a:extLst>
              <a:ext uri="{FF2B5EF4-FFF2-40B4-BE49-F238E27FC236}">
                <a16:creationId xmlns:a16="http://schemas.microsoft.com/office/drawing/2014/main" id="{301B2E36-8C8C-461F-A856-E278075F9E5A}"/>
              </a:ext>
            </a:extLst>
          </p:cNvPr>
          <p:cNvSpPr>
            <a:spLocks noGrp="1"/>
          </p:cNvSpPr>
          <p:nvPr>
            <p:ph type="sldNum" sz="quarter" idx="15"/>
          </p:nvPr>
        </p:nvSpPr>
        <p:spPr/>
        <p:txBody>
          <a:bodyPr/>
          <a:lstStyle/>
          <a:p>
            <a:fld id="{BFEE8A3B-91D4-480B-8F57-F565765E4202}" type="slidenum">
              <a:rPr lang="en-US" smtClean="0"/>
              <a:pPr/>
              <a:t>34</a:t>
            </a:fld>
            <a:endParaRPr lang="en-US" dirty="0"/>
          </a:p>
        </p:txBody>
      </p:sp>
    </p:spTree>
    <p:extLst>
      <p:ext uri="{BB962C8B-B14F-4D97-AF65-F5344CB8AC3E}">
        <p14:creationId xmlns:p14="http://schemas.microsoft.com/office/powerpoint/2010/main" val="4127545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 Placeholder 1">
                <a:extLst>
                  <a:ext uri="{FF2B5EF4-FFF2-40B4-BE49-F238E27FC236}">
                    <a16:creationId xmlns:a16="http://schemas.microsoft.com/office/drawing/2014/main" id="{D1C50B18-DB91-4692-98D1-14EF3656E06A}"/>
                  </a:ext>
                </a:extLst>
              </p:cNvPr>
              <p:cNvSpPr>
                <a:spLocks noGrp="1"/>
              </p:cNvSpPr>
              <p:nvPr>
                <p:ph type="body" sz="quarter" idx="14"/>
              </p:nvPr>
            </p:nvSpPr>
            <p:spPr>
              <a:xfrm>
                <a:off x="762000" y="1909364"/>
                <a:ext cx="7885043" cy="4110436"/>
              </a:xfrm>
            </p:spPr>
            <p:txBody>
              <a:bodyPr/>
              <a:lstStyle/>
              <a:p>
                <a:pPr marL="0" indent="0">
                  <a:buNone/>
                </a:pPr>
                <a:r>
                  <a:rPr lang="en-US" sz="2000" dirty="0"/>
                  <a:t>The decline in expected free cash flow will reduce Myox’s value by  the present value of a 10 year $85million per year annuity.  Using the formula for the PV of an annuity:</a:t>
                </a:r>
              </a:p>
              <a:p>
                <a:pPr marL="0" indent="0">
                  <a:buNone/>
                </a:pPr>
                <a:endParaRPr lang="en-US" sz="2000" dirty="0"/>
              </a:p>
              <a:p>
                <a:pPr marL="0" indent="0">
                  <a:buNone/>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𝑃𝑉</m:t>
                      </m:r>
                      <m:r>
                        <a:rPr lang="en-US" sz="2000" i="1">
                          <a:latin typeface="Cambria Math" panose="02040503050406030204" pitchFamily="18" charset="0"/>
                        </a:rPr>
                        <m:t>=$570 </m:t>
                      </m:r>
                      <m:r>
                        <a:rPr lang="en-US" sz="2000" i="1">
                          <a:latin typeface="Cambria Math" panose="02040503050406030204" pitchFamily="18" charset="0"/>
                        </a:rPr>
                        <m:t>𝑚𝑖𝑙𝑙𝑖𝑜𝑛</m:t>
                      </m:r>
                      <m:r>
                        <a:rPr lang="en-US" sz="2000" i="1">
                          <a:latin typeface="Cambria Math" panose="02040503050406030204" pitchFamily="18" charset="0"/>
                        </a:rPr>
                        <m:t>=85</m:t>
                      </m:r>
                      <m:d>
                        <m:dPr>
                          <m:ctrlPr>
                            <a:rPr lang="en-US" sz="2000" i="1">
                              <a:latin typeface="Cambria Math" panose="02040503050406030204" pitchFamily="18" charset="0"/>
                            </a:rPr>
                          </m:ctrlPr>
                        </m:dPr>
                        <m:e>
                          <m:f>
                            <m:fPr>
                              <m:ctrlPr>
                                <a:rPr lang="en-US" sz="2000" i="1">
                                  <a:latin typeface="Cambria Math" panose="02040503050406030204" pitchFamily="18" charset="0"/>
                                </a:rPr>
                              </m:ctrlPr>
                            </m:fPr>
                            <m:num>
                              <m:r>
                                <a:rPr lang="en-US" sz="2000" i="1">
                                  <a:latin typeface="Cambria Math" panose="02040503050406030204" pitchFamily="18" charset="0"/>
                                </a:rPr>
                                <m:t>1</m:t>
                              </m:r>
                            </m:num>
                            <m:den>
                              <m:r>
                                <a:rPr lang="en-US" sz="2000" i="1">
                                  <a:latin typeface="Cambria Math" panose="02040503050406030204" pitchFamily="18" charset="0"/>
                                </a:rPr>
                                <m:t>.08</m:t>
                              </m:r>
                            </m:den>
                          </m:f>
                          <m:r>
                            <a:rPr lang="en-US" sz="2000" i="1">
                              <a:latin typeface="Cambria Math" panose="02040503050406030204" pitchFamily="18" charset="0"/>
                            </a:rPr>
                            <m:t>−</m:t>
                          </m:r>
                          <m:f>
                            <m:fPr>
                              <m:ctrlPr>
                                <a:rPr lang="en-US" sz="2000" i="1">
                                  <a:latin typeface="Cambria Math" panose="02040503050406030204" pitchFamily="18" charset="0"/>
                                </a:rPr>
                              </m:ctrlPr>
                            </m:fPr>
                            <m:num>
                              <m:r>
                                <a:rPr lang="en-US" sz="2000" i="1">
                                  <a:latin typeface="Cambria Math" panose="02040503050406030204" pitchFamily="18" charset="0"/>
                                </a:rPr>
                                <m:t>1</m:t>
                              </m:r>
                            </m:num>
                            <m:den>
                              <m:r>
                                <a:rPr lang="en-US" sz="2000" i="1">
                                  <a:latin typeface="Cambria Math" panose="02040503050406030204" pitchFamily="18" charset="0"/>
                                </a:rPr>
                                <m:t>.08</m:t>
                              </m:r>
                              <m:sSup>
                                <m:sSupPr>
                                  <m:ctrlPr>
                                    <a:rPr lang="en-US" sz="2000" i="1">
                                      <a:latin typeface="Cambria Math" panose="02040503050406030204" pitchFamily="18" charset="0"/>
                                    </a:rPr>
                                  </m:ctrlPr>
                                </m:sSupPr>
                                <m:e>
                                  <m:r>
                                    <a:rPr lang="en-US" sz="2000" i="1">
                                      <a:latin typeface="Cambria Math" panose="02040503050406030204" pitchFamily="18" charset="0"/>
                                    </a:rPr>
                                    <m:t>(1.08)</m:t>
                                  </m:r>
                                </m:e>
                                <m:sup>
                                  <m:r>
                                    <a:rPr lang="en-US" sz="2000" i="1">
                                      <a:latin typeface="Cambria Math" panose="02040503050406030204" pitchFamily="18" charset="0"/>
                                    </a:rPr>
                                    <m:t>10</m:t>
                                  </m:r>
                                </m:sup>
                              </m:sSup>
                            </m:den>
                          </m:f>
                        </m:e>
                      </m:d>
                    </m:oMath>
                  </m:oMathPara>
                </a14:m>
                <a:endParaRPr lang="en-US" sz="2000" dirty="0"/>
              </a:p>
              <a:p>
                <a:endParaRPr lang="en-US" sz="2000" dirty="0"/>
              </a:p>
              <a:p>
                <a:pPr marL="0" indent="0">
                  <a:buNone/>
                </a:pPr>
                <a:r>
                  <a:rPr lang="en-US" sz="2000" dirty="0"/>
                  <a:t>Divide this amount by the number of shares outstanding.</a:t>
                </a:r>
              </a:p>
              <a:p>
                <a:pPr marL="0" indent="0">
                  <a:buNone/>
                </a:pPr>
                <a:endParaRPr lang="en-US" sz="2000" dirty="0"/>
              </a:p>
              <a:p>
                <a:pPr marL="0" indent="0">
                  <a:buNone/>
                </a:pPr>
                <a:r>
                  <a:rPr lang="en-US" sz="2000" dirty="0"/>
                  <a:t>Because this news is public and its effect on the firm’s expected free cash flow is clear, we would expect the stock price to drop by ~ $11.40 per share.</a:t>
                </a:r>
              </a:p>
              <a:p>
                <a:endParaRPr lang="en-US" sz="2000" dirty="0"/>
              </a:p>
            </p:txBody>
          </p:sp>
        </mc:Choice>
        <mc:Fallback xmlns="">
          <p:sp>
            <p:nvSpPr>
              <p:cNvPr id="2" name="Text Placeholder 1">
                <a:extLst>
                  <a:ext uri="{FF2B5EF4-FFF2-40B4-BE49-F238E27FC236}">
                    <a16:creationId xmlns:a16="http://schemas.microsoft.com/office/drawing/2014/main" id="{D1C50B18-DB91-4692-98D1-14EF3656E06A}"/>
                  </a:ext>
                </a:extLst>
              </p:cNvPr>
              <p:cNvSpPr>
                <a:spLocks noGrp="1" noRot="1" noChangeAspect="1" noMove="1" noResize="1" noEditPoints="1" noAdjustHandles="1" noChangeArrowheads="1" noChangeShapeType="1" noTextEdit="1"/>
              </p:cNvSpPr>
              <p:nvPr>
                <p:ph type="body" sz="quarter" idx="14"/>
              </p:nvPr>
            </p:nvSpPr>
            <p:spPr>
              <a:xfrm>
                <a:off x="762000" y="1909364"/>
                <a:ext cx="7885043" cy="4110436"/>
              </a:xfrm>
              <a:blipFill>
                <a:blip r:embed="rId2"/>
                <a:stretch>
                  <a:fillRect l="-773" t="-593" r="-1315" b="-3111"/>
                </a:stretch>
              </a:blipFill>
            </p:spPr>
            <p:txBody>
              <a:bodyPr/>
              <a:lstStyle/>
              <a:p>
                <a:r>
                  <a:rPr lang="en-US">
                    <a:noFill/>
                  </a:rPr>
                  <a:t> </a:t>
                </a:r>
              </a:p>
            </p:txBody>
          </p:sp>
        </mc:Fallback>
      </mc:AlternateContent>
      <p:sp>
        <p:nvSpPr>
          <p:cNvPr id="3" name="Text Placeholder 2">
            <a:extLst>
              <a:ext uri="{FF2B5EF4-FFF2-40B4-BE49-F238E27FC236}">
                <a16:creationId xmlns:a16="http://schemas.microsoft.com/office/drawing/2014/main" id="{F7E31249-B910-4B92-9556-42A29FAE5602}"/>
              </a:ext>
            </a:extLst>
          </p:cNvPr>
          <p:cNvSpPr>
            <a:spLocks noGrp="1"/>
          </p:cNvSpPr>
          <p:nvPr>
            <p:ph type="title" idx="4294967295"/>
          </p:nvPr>
        </p:nvSpPr>
        <p:spPr bwMode="auto">
          <a:xfrm>
            <a:off x="762000" y="1079500"/>
            <a:ext cx="7885113" cy="83185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n-ea"/>
                <a:cs typeface="+mn-cs"/>
              </a:rPr>
              <a:t>Answer to review problem #1</a:t>
            </a:r>
          </a:p>
        </p:txBody>
      </p:sp>
      <p:sp>
        <p:nvSpPr>
          <p:cNvPr id="4" name="Slide Number Placeholder 3">
            <a:extLst>
              <a:ext uri="{FF2B5EF4-FFF2-40B4-BE49-F238E27FC236}">
                <a16:creationId xmlns:a16="http://schemas.microsoft.com/office/drawing/2014/main" id="{2F97C5F2-2D85-4AAC-AE3D-F2E466E9A768}"/>
              </a:ext>
            </a:extLst>
          </p:cNvPr>
          <p:cNvSpPr>
            <a:spLocks noGrp="1"/>
          </p:cNvSpPr>
          <p:nvPr>
            <p:ph type="sldNum" sz="quarter" idx="15"/>
          </p:nvPr>
        </p:nvSpPr>
        <p:spPr/>
        <p:txBody>
          <a:bodyPr/>
          <a:lstStyle/>
          <a:p>
            <a:fld id="{BFEE8A3B-91D4-480B-8F57-F565765E4202}" type="slidenum">
              <a:rPr lang="en-US" smtClean="0"/>
              <a:pPr/>
              <a:t>35</a:t>
            </a:fld>
            <a:endParaRPr lang="en-US" dirty="0"/>
          </a:p>
        </p:txBody>
      </p:sp>
    </p:spTree>
    <p:extLst>
      <p:ext uri="{BB962C8B-B14F-4D97-AF65-F5344CB8AC3E}">
        <p14:creationId xmlns:p14="http://schemas.microsoft.com/office/powerpoint/2010/main" val="18829849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230604B-6DFA-414C-AFAF-FB0B6DFB42C2}" type="slidenum">
              <a:rPr lang="en-US"/>
              <a:pPr/>
              <a:t>36</a:t>
            </a:fld>
            <a:endParaRPr lang="en-US"/>
          </a:p>
        </p:txBody>
      </p:sp>
      <p:sp>
        <p:nvSpPr>
          <p:cNvPr id="3074" name="Rectangle 2"/>
          <p:cNvSpPr>
            <a:spLocks noGrp="1" noChangeArrowheads="1"/>
          </p:cNvSpPr>
          <p:nvPr>
            <p:ph type="title"/>
          </p:nvPr>
        </p:nvSpPr>
        <p:spPr/>
        <p:txBody>
          <a:bodyPr/>
          <a:lstStyle/>
          <a:p>
            <a:r>
              <a:rPr lang="en-US" sz="2400" dirty="0"/>
              <a:t>Discussion Topics</a:t>
            </a:r>
          </a:p>
        </p:txBody>
      </p:sp>
      <p:sp>
        <p:nvSpPr>
          <p:cNvPr id="3075" name="Rectangle 3"/>
          <p:cNvSpPr>
            <a:spLocks noGrp="1" noChangeArrowheads="1"/>
          </p:cNvSpPr>
          <p:nvPr>
            <p:ph type="body" idx="1"/>
          </p:nvPr>
        </p:nvSpPr>
        <p:spPr/>
        <p:txBody>
          <a:bodyPr/>
          <a:lstStyle/>
          <a:p>
            <a:pPr>
              <a:lnSpc>
                <a:spcPct val="90000"/>
              </a:lnSpc>
            </a:pPr>
            <a:r>
              <a:rPr lang="en-US" sz="2000" dirty="0"/>
              <a:t>Background information related to equity ownership</a:t>
            </a:r>
          </a:p>
          <a:p>
            <a:pPr>
              <a:lnSpc>
                <a:spcPct val="90000"/>
              </a:lnSpc>
            </a:pPr>
            <a:r>
              <a:rPr lang="en-US" sz="2000" dirty="0"/>
              <a:t>DCF equity valuation models based on a…</a:t>
            </a:r>
          </a:p>
          <a:p>
            <a:pPr lvl="1">
              <a:lnSpc>
                <a:spcPct val="90000"/>
              </a:lnSpc>
            </a:pPr>
            <a:r>
              <a:rPr lang="en-US" sz="2000" dirty="0"/>
              <a:t>Dividend discount model</a:t>
            </a:r>
          </a:p>
          <a:p>
            <a:pPr lvl="1">
              <a:lnSpc>
                <a:spcPct val="90000"/>
              </a:lnSpc>
            </a:pPr>
            <a:r>
              <a:rPr lang="en-US" sz="2000" dirty="0"/>
              <a:t>Free cash flow model</a:t>
            </a:r>
          </a:p>
          <a:p>
            <a:pPr>
              <a:lnSpc>
                <a:spcPct val="90000"/>
              </a:lnSpc>
            </a:pPr>
            <a:r>
              <a:rPr lang="en-US" sz="2000" dirty="0"/>
              <a:t>Review problems</a:t>
            </a:r>
          </a:p>
          <a:p>
            <a:pPr>
              <a:lnSpc>
                <a:spcPct val="90000"/>
              </a:lnSpc>
            </a:pPr>
            <a:r>
              <a:rPr lang="en-US" sz="2000" dirty="0"/>
              <a:t>Terminal growth assumption in DCF models.  </a:t>
            </a:r>
          </a:p>
          <a:p>
            <a:pPr>
              <a:lnSpc>
                <a:spcPct val="90000"/>
              </a:lnSpc>
            </a:pPr>
            <a:r>
              <a:rPr lang="en-US" sz="2000" dirty="0"/>
              <a:t>Discuss the intuition in the P/E ratio.  </a:t>
            </a:r>
          </a:p>
          <a:p>
            <a:pPr marL="590550" indent="-590550">
              <a:lnSpc>
                <a:spcPct val="90000"/>
              </a:lnSpc>
              <a:buFont typeface="Wingdings" pitchFamily="2" charset="2"/>
              <a:buAutoNum type="arabicPeriod"/>
            </a:pPr>
            <a:endParaRPr lang="en-US" sz="2000" dirty="0"/>
          </a:p>
          <a:p>
            <a:pPr marL="590550" indent="-590550">
              <a:lnSpc>
                <a:spcPct val="90000"/>
              </a:lnSpc>
              <a:buFont typeface="Wingdings" pitchFamily="2" charset="2"/>
              <a:buAutoNum type="arabicPeriod"/>
            </a:pPr>
            <a:endParaRPr lang="en-US" sz="2000" dirty="0"/>
          </a:p>
          <a:p>
            <a:pPr marL="590550" indent="-590550">
              <a:lnSpc>
                <a:spcPct val="90000"/>
              </a:lnSpc>
            </a:pPr>
            <a:endParaRPr lang="en-US" sz="2000" dirty="0"/>
          </a:p>
        </p:txBody>
      </p:sp>
      <p:sp>
        <p:nvSpPr>
          <p:cNvPr id="5" name="Right Arrow 4" title="Arrow showing which discussion point we will be discussing next">
            <a:extLst>
              <a:ext uri="{FF2B5EF4-FFF2-40B4-BE49-F238E27FC236}">
                <a16:creationId xmlns:a16="http://schemas.microsoft.com/office/drawing/2014/main" id="{2ECD0698-9E75-434E-841A-F4252FF68974}"/>
              </a:ext>
            </a:extLst>
          </p:cNvPr>
          <p:cNvSpPr/>
          <p:nvPr/>
        </p:nvSpPr>
        <p:spPr bwMode="auto">
          <a:xfrm>
            <a:off x="368300" y="3671093"/>
            <a:ext cx="304800" cy="240507"/>
          </a:xfrm>
          <a:prstGeom prst="rightArrow">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42683449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643DB6B-51D7-4D98-93AE-45AE8DE2B2D5}" type="slidenum">
              <a:rPr lang="en-US" smtClean="0"/>
              <a:pPr/>
              <a:t>37</a:t>
            </a:fld>
            <a:endParaRPr lang="en-US"/>
          </a:p>
        </p:txBody>
      </p:sp>
      <p:sp>
        <p:nvSpPr>
          <p:cNvPr id="2" name="Title 1"/>
          <p:cNvSpPr>
            <a:spLocks noGrp="1"/>
          </p:cNvSpPr>
          <p:nvPr>
            <p:ph type="title"/>
          </p:nvPr>
        </p:nvSpPr>
        <p:spPr/>
        <p:txBody>
          <a:bodyPr/>
          <a:lstStyle/>
          <a:p>
            <a:r>
              <a:rPr lang="en-US" sz="2400" dirty="0"/>
              <a:t>Big picture summary of DCF </a:t>
            </a:r>
            <a:r>
              <a:rPr lang="en-US" sz="2400" i="1" dirty="0"/>
              <a:t>equity</a:t>
            </a:r>
            <a:r>
              <a:rPr lang="en-US" sz="2400" dirty="0"/>
              <a:t> valuation</a:t>
            </a:r>
          </a:p>
        </p:txBody>
      </p:sp>
      <p:sp>
        <p:nvSpPr>
          <p:cNvPr id="5" name="Rectangle 3"/>
          <p:cNvSpPr>
            <a:spLocks noGrp="1" noChangeArrowheads="1"/>
          </p:cNvSpPr>
          <p:nvPr>
            <p:ph idx="1"/>
          </p:nvPr>
        </p:nvSpPr>
        <p:spPr>
          <a:xfrm>
            <a:off x="762000" y="1828800"/>
            <a:ext cx="7848600" cy="4038600"/>
          </a:xfrm>
          <a:noFill/>
          <a:ln/>
        </p:spPr>
        <p:txBody>
          <a:bodyPr/>
          <a:lstStyle/>
          <a:p>
            <a:pPr marL="0" indent="0">
              <a:buNone/>
            </a:pPr>
            <a:r>
              <a:rPr lang="en-US" sz="2000" dirty="0">
                <a:latin typeface="Arial" charset="0"/>
              </a:rPr>
              <a:t>The value of equity (today) is calculated by discounting all expected </a:t>
            </a:r>
            <a:r>
              <a:rPr lang="en-US" sz="2000" b="1" dirty="0">
                <a:solidFill>
                  <a:srgbClr val="0070C0"/>
                </a:solidFill>
                <a:latin typeface="Arial" charset="0"/>
              </a:rPr>
              <a:t>cash flows to equity </a:t>
            </a:r>
            <a:r>
              <a:rPr lang="en-US" sz="2000" dirty="0">
                <a:latin typeface="Arial" charset="0"/>
              </a:rPr>
              <a:t>at the </a:t>
            </a:r>
            <a:r>
              <a:rPr lang="en-US" sz="2000" b="1" dirty="0">
                <a:solidFill>
                  <a:srgbClr val="0070C0"/>
                </a:solidFill>
                <a:latin typeface="Arial" charset="0"/>
              </a:rPr>
              <a:t>cost of equity</a:t>
            </a:r>
            <a:r>
              <a:rPr lang="en-US" sz="2000" dirty="0">
                <a:latin typeface="Arial" charset="0"/>
              </a:rPr>
              <a:t>.  </a:t>
            </a:r>
          </a:p>
          <a:p>
            <a:pPr marL="0" indent="0">
              <a:buNone/>
            </a:pPr>
            <a:endParaRPr lang="en-US" sz="2000" dirty="0">
              <a:latin typeface="Arial" charset="0"/>
            </a:endParaRPr>
          </a:p>
          <a:p>
            <a:pPr marL="0" indent="0">
              <a:buNone/>
            </a:pPr>
            <a:endParaRPr lang="en-US" sz="1400" dirty="0">
              <a:latin typeface="Arial" charset="0"/>
            </a:endParaRPr>
          </a:p>
          <a:p>
            <a:pPr marL="0" indent="0">
              <a:buNone/>
            </a:pPr>
            <a:endParaRPr lang="en-US" sz="2000" dirty="0">
              <a:latin typeface="Arial" charset="0"/>
            </a:endParaRPr>
          </a:p>
          <a:p>
            <a:pPr marL="0" indent="0">
              <a:buNone/>
            </a:pPr>
            <a:endParaRPr lang="en-US" sz="2000" dirty="0">
              <a:latin typeface="Arial" charset="0"/>
            </a:endParaRPr>
          </a:p>
          <a:p>
            <a:pPr>
              <a:buFont typeface="Monotype Sorts" charset="2"/>
              <a:buNone/>
            </a:pPr>
            <a:endParaRPr lang="en-US" sz="2000" dirty="0">
              <a:latin typeface="Arial" charset="0"/>
            </a:endParaRPr>
          </a:p>
          <a:p>
            <a:pPr lvl="1">
              <a:buFontTx/>
              <a:buNone/>
            </a:pPr>
            <a:endParaRPr lang="en-US" sz="2000" dirty="0">
              <a:latin typeface="Arial" charset="0"/>
            </a:endParaRPr>
          </a:p>
          <a:p>
            <a:pPr marL="0" indent="0">
              <a:buNone/>
            </a:pPr>
            <a:r>
              <a:rPr lang="en-US" sz="2000" dirty="0">
                <a:latin typeface="Arial" charset="0"/>
              </a:rPr>
              <a:t>The </a:t>
            </a:r>
            <a:r>
              <a:rPr lang="en-US" sz="2000" b="1" dirty="0">
                <a:solidFill>
                  <a:srgbClr val="0070C0"/>
                </a:solidFill>
                <a:latin typeface="Arial" charset="0"/>
              </a:rPr>
              <a:t>dividend discount model </a:t>
            </a:r>
            <a:r>
              <a:rPr lang="en-US" sz="2000" dirty="0">
                <a:latin typeface="Arial" charset="0"/>
              </a:rPr>
              <a:t>is a specialized case of equity valuation where the value of a stock is calculated as the present value of expected future dividends.</a:t>
            </a:r>
          </a:p>
          <a:p>
            <a:endParaRPr lang="en-US" sz="2000" dirty="0">
              <a:latin typeface="Arial" charset="0"/>
            </a:endParaRPr>
          </a:p>
        </p:txBody>
      </p:sp>
      <mc:AlternateContent xmlns:mc="http://schemas.openxmlformats.org/markup-compatibility/2006" xmlns:a14="http://schemas.microsoft.com/office/drawing/2010/main">
        <mc:Choice Requires="a14">
          <p:sp>
            <p:nvSpPr>
              <p:cNvPr id="3" name="TextBox 2"/>
              <p:cNvSpPr txBox="1"/>
              <p:nvPr/>
            </p:nvSpPr>
            <p:spPr>
              <a:xfrm>
                <a:off x="838200" y="2667000"/>
                <a:ext cx="7772400" cy="579902"/>
              </a:xfrm>
              <a:prstGeom prst="rect">
                <a:avLst/>
              </a:prstGeom>
              <a:solidFill>
                <a:schemeClr val="bg2">
                  <a:lumMod val="20000"/>
                  <a:lumOff val="80000"/>
                </a:schemeClr>
              </a:solidFill>
              <a:ln>
                <a:solidFill>
                  <a:schemeClr val="tx1"/>
                </a:solidFill>
              </a:ln>
              <a:effectLst>
                <a:outerShdw blurRad="50800" dist="101600" dir="1920000" algn="ctr" rotWithShape="0">
                  <a:srgbClr val="000000">
                    <a:alpha val="43137"/>
                  </a:srgbClr>
                </a:outerShdw>
              </a:effectLst>
            </p:spPr>
            <p:txBody>
              <a:bodyPr wrap="square" rtlCol="0">
                <a:spAutoFit/>
              </a:bodyPr>
              <a:lstStyle/>
              <a:p>
                <a:r>
                  <a:rPr lang="en-US" dirty="0"/>
                  <a:t>(General Case)   </a:t>
                </a:r>
                <a14:m>
                  <m:oMath xmlns:m="http://schemas.openxmlformats.org/officeDocument/2006/math">
                    <m:r>
                      <a:rPr lang="en-US" sz="2000" i="1" smtClean="0">
                        <a:latin typeface="Cambria Math" panose="02040503050406030204" pitchFamily="18" charset="0"/>
                      </a:rPr>
                      <m:t>𝑉𝑎𝑙𝑢𝑒</m:t>
                    </m:r>
                    <m:r>
                      <a:rPr lang="en-US" sz="2000" i="1" smtClean="0">
                        <a:latin typeface="Cambria Math" panose="02040503050406030204" pitchFamily="18" charset="0"/>
                      </a:rPr>
                      <m:t> </m:t>
                    </m:r>
                    <m:r>
                      <a:rPr lang="en-US" sz="2000" i="1" smtClean="0">
                        <a:latin typeface="Cambria Math" panose="02040503050406030204" pitchFamily="18" charset="0"/>
                      </a:rPr>
                      <m:t>𝑜𝑓</m:t>
                    </m:r>
                    <m:r>
                      <a:rPr lang="en-US" sz="2000" i="1" smtClean="0">
                        <a:latin typeface="Cambria Math" panose="02040503050406030204" pitchFamily="18" charset="0"/>
                      </a:rPr>
                      <m:t> </m:t>
                    </m:r>
                    <m:r>
                      <a:rPr lang="en-US" sz="2000" i="1" smtClean="0">
                        <a:latin typeface="Cambria Math" panose="02040503050406030204" pitchFamily="18" charset="0"/>
                      </a:rPr>
                      <m:t>𝐸𝑞𝑢𝑖𝑡𝑦</m:t>
                    </m:r>
                    <m:r>
                      <a:rPr lang="en-US" sz="2000" i="1" smtClean="0">
                        <a:latin typeface="Cambria Math" panose="02040503050406030204" pitchFamily="18" charset="0"/>
                      </a:rPr>
                      <m:t>= </m:t>
                    </m:r>
                    <m:nary>
                      <m:naryPr>
                        <m:chr m:val="∑"/>
                        <m:ctrlPr>
                          <a:rPr lang="en-US" sz="2000" i="1">
                            <a:latin typeface="Cambria Math" panose="02040503050406030204" pitchFamily="18" charset="0"/>
                          </a:rPr>
                        </m:ctrlPr>
                      </m:naryPr>
                      <m:sub>
                        <m:r>
                          <m:rPr>
                            <m:brk m:alnAt="23"/>
                          </m:rPr>
                          <a:rPr lang="en-US" sz="2000" i="1">
                            <a:latin typeface="Cambria Math" panose="02040503050406030204" pitchFamily="18" charset="0"/>
                          </a:rPr>
                          <m:t>𝑡</m:t>
                        </m:r>
                        <m:r>
                          <a:rPr lang="en-US" sz="2000" i="1">
                            <a:latin typeface="Cambria Math" panose="02040503050406030204" pitchFamily="18" charset="0"/>
                          </a:rPr>
                          <m:t>=</m:t>
                        </m:r>
                        <m:r>
                          <a:rPr lang="en-US" sz="2000" b="0" i="1" smtClean="0">
                            <a:latin typeface="Cambria Math" panose="02040503050406030204" pitchFamily="18" charset="0"/>
                          </a:rPr>
                          <m:t>1</m:t>
                        </m:r>
                      </m:sub>
                      <m:sup>
                        <m:r>
                          <a:rPr lang="en-US" sz="2000" i="1">
                            <a:latin typeface="Cambria Math" panose="02040503050406030204" pitchFamily="18" charset="0"/>
                            <a:ea typeface="Cambria Math" panose="02040503050406030204" pitchFamily="18" charset="0"/>
                          </a:rPr>
                          <m:t>∞</m:t>
                        </m:r>
                      </m:sup>
                      <m:e>
                        <m:f>
                          <m:fPr>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r>
                                  <a:rPr lang="en-US" sz="2000" b="0" i="1" smtClean="0">
                                    <a:latin typeface="Cambria Math" panose="02040503050406030204" pitchFamily="18" charset="0"/>
                                  </a:rPr>
                                  <m:t>𝐸</m:t>
                                </m:r>
                                <m:r>
                                  <a:rPr lang="en-US" sz="2000" b="0" i="1" smtClean="0">
                                    <a:latin typeface="Cambria Math" panose="02040503050406030204" pitchFamily="18" charset="0"/>
                                  </a:rPr>
                                  <m:t>[</m:t>
                                </m:r>
                                <m:r>
                                  <a:rPr lang="en-US" sz="2000" i="1">
                                    <a:latin typeface="Cambria Math" panose="02040503050406030204" pitchFamily="18" charset="0"/>
                                  </a:rPr>
                                  <m:t>𝐶𝑎𝑠h</m:t>
                                </m:r>
                                <m:r>
                                  <a:rPr lang="en-US" sz="2000" i="1">
                                    <a:latin typeface="Cambria Math" panose="02040503050406030204" pitchFamily="18" charset="0"/>
                                  </a:rPr>
                                  <m:t> </m:t>
                                </m:r>
                                <m:r>
                                  <a:rPr lang="en-US" sz="2000" i="1">
                                    <a:latin typeface="Cambria Math" panose="02040503050406030204" pitchFamily="18" charset="0"/>
                                  </a:rPr>
                                  <m:t>𝐹𝑙𝑜𝑤𝑠</m:t>
                                </m:r>
                                <m:r>
                                  <a:rPr lang="en-US" sz="2000" i="1">
                                    <a:latin typeface="Cambria Math" panose="02040503050406030204" pitchFamily="18" charset="0"/>
                                  </a:rPr>
                                  <m:t> </m:t>
                                </m:r>
                                <m:r>
                                  <a:rPr lang="en-US" sz="2000" i="1">
                                    <a:latin typeface="Cambria Math" panose="02040503050406030204" pitchFamily="18" charset="0"/>
                                  </a:rPr>
                                  <m:t>𝑡𝑜</m:t>
                                </m:r>
                                <m:r>
                                  <a:rPr lang="en-US" sz="2000" i="1">
                                    <a:latin typeface="Cambria Math" panose="02040503050406030204" pitchFamily="18" charset="0"/>
                                  </a:rPr>
                                  <m:t> </m:t>
                                </m:r>
                                <m:r>
                                  <a:rPr lang="en-US" sz="2000" i="1">
                                    <a:latin typeface="Cambria Math" panose="02040503050406030204" pitchFamily="18" charset="0"/>
                                  </a:rPr>
                                  <m:t>𝐸𝑞𝑢𝑖𝑡𝑦h𝑜𝑙𝑑𝑒𝑟𝑠</m:t>
                                </m:r>
                              </m:e>
                              <m:sub>
                                <m:r>
                                  <a:rPr lang="en-US" sz="2000" i="1">
                                    <a:latin typeface="Cambria Math" panose="02040503050406030204" pitchFamily="18" charset="0"/>
                                  </a:rPr>
                                  <m:t>𝑡</m:t>
                                </m:r>
                              </m:sub>
                            </m:sSub>
                            <m:r>
                              <a:rPr lang="en-US" sz="2000" b="0" i="1" smtClean="0">
                                <a:latin typeface="Cambria Math" panose="02040503050406030204" pitchFamily="18" charset="0"/>
                              </a:rPr>
                              <m:t>]</m:t>
                            </m:r>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sSub>
                                      <m:sSubPr>
                                        <m:ctrlPr>
                                          <a:rPr lang="en-US" sz="2000" i="1">
                                            <a:latin typeface="Cambria Math" panose="02040503050406030204" pitchFamily="18" charset="0"/>
                                          </a:rPr>
                                        </m:ctrlPr>
                                      </m:sSubPr>
                                      <m:e>
                                        <m:r>
                                          <a:rPr lang="en-US" sz="2000" i="1">
                                            <a:latin typeface="Cambria Math" panose="02040503050406030204" pitchFamily="18" charset="0"/>
                                          </a:rPr>
                                          <m:t>𝑟</m:t>
                                        </m:r>
                                      </m:e>
                                      <m:sub>
                                        <m:r>
                                          <a:rPr lang="en-US" sz="2000" i="1">
                                            <a:latin typeface="Cambria Math" panose="02040503050406030204" pitchFamily="18" charset="0"/>
                                          </a:rPr>
                                          <m:t>𝐸</m:t>
                                        </m:r>
                                      </m:sub>
                                    </m:sSub>
                                  </m:e>
                                </m:d>
                              </m:e>
                              <m:sup>
                                <m:r>
                                  <a:rPr lang="en-US" sz="2000" i="1">
                                    <a:latin typeface="Cambria Math" panose="02040503050406030204" pitchFamily="18" charset="0"/>
                                  </a:rPr>
                                  <m:t>𝑡</m:t>
                                </m:r>
                              </m:sup>
                            </m:sSup>
                          </m:den>
                        </m:f>
                      </m:e>
                    </m:nary>
                  </m:oMath>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838200" y="2667000"/>
                <a:ext cx="7772400" cy="579902"/>
              </a:xfrm>
              <a:prstGeom prst="rect">
                <a:avLst/>
              </a:prstGeom>
              <a:blipFill>
                <a:blip r:embed="rId3"/>
                <a:stretch>
                  <a:fillRect l="-461"/>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838200" y="3646642"/>
                <a:ext cx="7772400" cy="565989"/>
              </a:xfrm>
              <a:prstGeom prst="rect">
                <a:avLst/>
              </a:prstGeom>
              <a:solidFill>
                <a:schemeClr val="bg2">
                  <a:lumMod val="20000"/>
                  <a:lumOff val="80000"/>
                </a:schemeClr>
              </a:solidFill>
              <a:ln>
                <a:solidFill>
                  <a:schemeClr val="tx1"/>
                </a:solidFill>
              </a:ln>
              <a:effectLst>
                <a:outerShdw blurRad="50800" dist="101600" dir="1920000" algn="ctr" rotWithShape="0">
                  <a:srgbClr val="000000">
                    <a:alpha val="43137"/>
                  </a:srgbClr>
                </a:outerShdw>
              </a:effectLst>
            </p:spPr>
            <p:txBody>
              <a:bodyPr wrap="square" rtlCol="0">
                <a:spAutoFit/>
              </a:bodyPr>
              <a:lstStyle/>
              <a:p>
                <a:r>
                  <a:rPr lang="en-US" dirty="0"/>
                  <a:t>(DDM Case) </a:t>
                </a:r>
                <a14:m>
                  <m:oMath xmlns:m="http://schemas.openxmlformats.org/officeDocument/2006/math">
                    <m:r>
                      <a:rPr lang="en-US" b="0" i="0" smtClean="0">
                        <a:latin typeface="Cambria Math" panose="02040503050406030204" pitchFamily="18" charset="0"/>
                      </a:rPr>
                      <m:t>  </m:t>
                    </m:r>
                    <m:r>
                      <a:rPr lang="en-US" i="1" smtClean="0">
                        <a:latin typeface="Cambria Math" panose="02040503050406030204" pitchFamily="18" charset="0"/>
                      </a:rPr>
                      <m:t>𝑉𝑎𝑙𝑢𝑒</m:t>
                    </m:r>
                    <m:r>
                      <a:rPr lang="en-US" i="1" smtClean="0">
                        <a:latin typeface="Cambria Math" panose="02040503050406030204" pitchFamily="18" charset="0"/>
                      </a:rPr>
                      <m:t> </m:t>
                    </m:r>
                    <m:r>
                      <a:rPr lang="en-US" i="1" smtClean="0">
                        <a:latin typeface="Cambria Math" panose="02040503050406030204" pitchFamily="18" charset="0"/>
                      </a:rPr>
                      <m:t>𝑜𝑓</m:t>
                    </m:r>
                    <m:r>
                      <a:rPr lang="en-US" i="1" smtClean="0">
                        <a:latin typeface="Cambria Math" panose="02040503050406030204" pitchFamily="18" charset="0"/>
                      </a:rPr>
                      <m:t> </m:t>
                    </m:r>
                    <m:r>
                      <a:rPr lang="en-US" i="1" smtClean="0">
                        <a:latin typeface="Cambria Math" panose="02040503050406030204" pitchFamily="18" charset="0"/>
                      </a:rPr>
                      <m:t>𝐸𝑞𝑢𝑖𝑡𝑦</m:t>
                    </m:r>
                    <m:r>
                      <a:rPr lang="en-US" i="1" smtClean="0">
                        <a:latin typeface="Cambria Math" panose="02040503050406030204" pitchFamily="18" charset="0"/>
                      </a:rPr>
                      <m:t>=</m:t>
                    </m:r>
                  </m:oMath>
                </a14:m>
                <a:r>
                  <a:rPr lang="en-US" dirty="0"/>
                  <a:t> </a:t>
                </a:r>
                <a14:m>
                  <m:oMath xmlns:m="http://schemas.openxmlformats.org/officeDocument/2006/math">
                    <m:f>
                      <m:fPr>
                        <m:ctrlPr>
                          <a:rPr lang="en-US" sz="2000" b="0" i="1" dirty="0" smtClean="0">
                            <a:latin typeface="Cambria Math" panose="02040503050406030204" pitchFamily="18" charset="0"/>
                          </a:rPr>
                        </m:ctrlPr>
                      </m:fPr>
                      <m:num>
                        <m:sSub>
                          <m:sSubPr>
                            <m:ctrlPr>
                              <a:rPr lang="en-US" sz="2000" b="0" i="1" dirty="0" smtClean="0">
                                <a:latin typeface="Cambria Math" panose="02040503050406030204" pitchFamily="18" charset="0"/>
                              </a:rPr>
                            </m:ctrlPr>
                          </m:sSubPr>
                          <m:e>
                            <m:r>
                              <a:rPr lang="en-US" sz="2000" b="0" i="1" dirty="0" smtClean="0">
                                <a:latin typeface="Cambria Math" panose="02040503050406030204" pitchFamily="18" charset="0"/>
                              </a:rPr>
                              <m:t>𝐷</m:t>
                            </m:r>
                          </m:e>
                          <m:sub>
                            <m:r>
                              <a:rPr lang="en-US" sz="2000" b="0" i="1" dirty="0" smtClean="0">
                                <a:latin typeface="Cambria Math" panose="02040503050406030204" pitchFamily="18" charset="0"/>
                              </a:rPr>
                              <m:t>1</m:t>
                            </m:r>
                          </m:sub>
                        </m:sSub>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sSub>
                                  <m:sSubPr>
                                    <m:ctrlPr>
                                      <a:rPr lang="en-US" sz="2000" i="1">
                                        <a:latin typeface="Cambria Math" panose="02040503050406030204" pitchFamily="18" charset="0"/>
                                      </a:rPr>
                                    </m:ctrlPr>
                                  </m:sSubPr>
                                  <m:e>
                                    <m:r>
                                      <a:rPr lang="en-US" sz="2000" i="1">
                                        <a:latin typeface="Cambria Math" panose="02040503050406030204" pitchFamily="18" charset="0"/>
                                      </a:rPr>
                                      <m:t>𝑟</m:t>
                                    </m:r>
                                  </m:e>
                                  <m:sub>
                                    <m:r>
                                      <a:rPr lang="en-US" sz="2000" i="1">
                                        <a:latin typeface="Cambria Math" panose="02040503050406030204" pitchFamily="18" charset="0"/>
                                      </a:rPr>
                                      <m:t>𝐸</m:t>
                                    </m:r>
                                  </m:sub>
                                </m:sSub>
                              </m:e>
                            </m:d>
                          </m:e>
                          <m:sup>
                            <m:r>
                              <a:rPr lang="en-US" sz="2000" b="0" i="1" smtClean="0">
                                <a:latin typeface="Cambria Math" panose="02040503050406030204" pitchFamily="18" charset="0"/>
                              </a:rPr>
                              <m:t>1</m:t>
                            </m:r>
                          </m:sup>
                        </m:sSup>
                      </m:den>
                    </m:f>
                    <m:r>
                      <a:rPr lang="en-US" sz="2000" i="1" dirty="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𝐷</m:t>
                            </m:r>
                          </m:e>
                          <m:sub>
                            <m:r>
                              <a:rPr lang="en-US" sz="2000" b="0" i="1" dirty="0" smtClean="0">
                                <a:latin typeface="Cambria Math" panose="02040503050406030204" pitchFamily="18" charset="0"/>
                              </a:rPr>
                              <m:t>2</m:t>
                            </m:r>
                          </m:sub>
                        </m:sSub>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sSub>
                                  <m:sSubPr>
                                    <m:ctrlPr>
                                      <a:rPr lang="en-US" sz="2000" i="1">
                                        <a:latin typeface="Cambria Math" panose="02040503050406030204" pitchFamily="18" charset="0"/>
                                      </a:rPr>
                                    </m:ctrlPr>
                                  </m:sSubPr>
                                  <m:e>
                                    <m:r>
                                      <a:rPr lang="en-US" sz="2000" i="1">
                                        <a:latin typeface="Cambria Math" panose="02040503050406030204" pitchFamily="18" charset="0"/>
                                      </a:rPr>
                                      <m:t>𝑟</m:t>
                                    </m:r>
                                  </m:e>
                                  <m:sub>
                                    <m:r>
                                      <a:rPr lang="en-US" sz="2000" i="1">
                                        <a:latin typeface="Cambria Math" panose="02040503050406030204" pitchFamily="18" charset="0"/>
                                      </a:rPr>
                                      <m:t>𝐸</m:t>
                                    </m:r>
                                  </m:sub>
                                </m:sSub>
                              </m:e>
                            </m:d>
                          </m:e>
                          <m:sup>
                            <m:r>
                              <a:rPr lang="en-US" sz="2000" b="0" i="1" smtClean="0">
                                <a:latin typeface="Cambria Math" panose="02040503050406030204" pitchFamily="18" charset="0"/>
                              </a:rPr>
                              <m:t>2</m:t>
                            </m:r>
                          </m:sup>
                        </m:sSup>
                      </m:den>
                    </m:f>
                    <m:r>
                      <a:rPr lang="en-US" sz="2000" i="1" dirty="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𝐷</m:t>
                            </m:r>
                          </m:e>
                          <m:sub>
                            <m:r>
                              <a:rPr lang="en-US" sz="2000" b="0" i="1" dirty="0" smtClean="0">
                                <a:latin typeface="Cambria Math" panose="02040503050406030204" pitchFamily="18" charset="0"/>
                              </a:rPr>
                              <m:t>3</m:t>
                            </m:r>
                          </m:sub>
                        </m:sSub>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sSub>
                                  <m:sSubPr>
                                    <m:ctrlPr>
                                      <a:rPr lang="en-US" sz="2000" i="1">
                                        <a:latin typeface="Cambria Math" panose="02040503050406030204" pitchFamily="18" charset="0"/>
                                      </a:rPr>
                                    </m:ctrlPr>
                                  </m:sSubPr>
                                  <m:e>
                                    <m:r>
                                      <a:rPr lang="en-US" sz="2000" i="1">
                                        <a:latin typeface="Cambria Math" panose="02040503050406030204" pitchFamily="18" charset="0"/>
                                      </a:rPr>
                                      <m:t>𝑟</m:t>
                                    </m:r>
                                  </m:e>
                                  <m:sub>
                                    <m:r>
                                      <a:rPr lang="en-US" sz="2000" i="1">
                                        <a:latin typeface="Cambria Math" panose="02040503050406030204" pitchFamily="18" charset="0"/>
                                      </a:rPr>
                                      <m:t>𝐸</m:t>
                                    </m:r>
                                  </m:sub>
                                </m:sSub>
                              </m:e>
                            </m:d>
                          </m:e>
                          <m:sup>
                            <m:r>
                              <a:rPr lang="en-US" sz="2000" b="0" i="1" smtClean="0">
                                <a:latin typeface="Cambria Math" panose="02040503050406030204" pitchFamily="18" charset="0"/>
                              </a:rPr>
                              <m:t>3</m:t>
                            </m:r>
                          </m:sup>
                        </m:sSup>
                      </m:den>
                    </m:f>
                  </m:oMath>
                </a14:m>
                <a:r>
                  <a:rPr lang="en-US" sz="2000" dirty="0"/>
                  <a:t>+…</a:t>
                </a:r>
              </a:p>
            </p:txBody>
          </p:sp>
        </mc:Choice>
        <mc:Fallback xmlns="">
          <p:sp>
            <p:nvSpPr>
              <p:cNvPr id="6" name="TextBox 5"/>
              <p:cNvSpPr txBox="1">
                <a:spLocks noRot="1" noChangeAspect="1" noMove="1" noResize="1" noEditPoints="1" noAdjustHandles="1" noChangeArrowheads="1" noChangeShapeType="1" noTextEdit="1"/>
              </p:cNvSpPr>
              <p:nvPr/>
            </p:nvSpPr>
            <p:spPr>
              <a:xfrm>
                <a:off x="838200" y="3646642"/>
                <a:ext cx="7772400" cy="565989"/>
              </a:xfrm>
              <a:prstGeom prst="rect">
                <a:avLst/>
              </a:prstGeom>
              <a:blipFill>
                <a:blip r:embed="rId4"/>
                <a:stretch>
                  <a:fillRect l="-461"/>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p:spTree>
    <p:extLst>
      <p:ext uri="{BB962C8B-B14F-4D97-AF65-F5344CB8AC3E}">
        <p14:creationId xmlns:p14="http://schemas.microsoft.com/office/powerpoint/2010/main" val="34359138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643DB6B-51D7-4D98-93AE-45AE8DE2B2D5}" type="slidenum">
              <a:rPr lang="en-US" smtClean="0"/>
              <a:pPr/>
              <a:t>38</a:t>
            </a:fld>
            <a:endParaRPr lang="en-US"/>
          </a:p>
        </p:txBody>
      </p:sp>
      <p:sp>
        <p:nvSpPr>
          <p:cNvPr id="2" name="Title 1"/>
          <p:cNvSpPr>
            <a:spLocks noGrp="1"/>
          </p:cNvSpPr>
          <p:nvPr>
            <p:ph type="title"/>
          </p:nvPr>
        </p:nvSpPr>
        <p:spPr/>
        <p:txBody>
          <a:bodyPr/>
          <a:lstStyle/>
          <a:p>
            <a:r>
              <a:rPr lang="en-US" sz="2400" dirty="0"/>
              <a:t>Big picture summary of DCF </a:t>
            </a:r>
            <a:r>
              <a:rPr lang="en-US" sz="2400" i="1" dirty="0"/>
              <a:t>firm</a:t>
            </a:r>
            <a:r>
              <a:rPr lang="en-US" sz="2400" dirty="0"/>
              <a:t> valuation</a:t>
            </a:r>
          </a:p>
        </p:txBody>
      </p:sp>
      <p:sp>
        <p:nvSpPr>
          <p:cNvPr id="5" name="Rectangle 3"/>
          <p:cNvSpPr>
            <a:spLocks noGrp="1" noChangeArrowheads="1"/>
          </p:cNvSpPr>
          <p:nvPr>
            <p:ph idx="1"/>
          </p:nvPr>
        </p:nvSpPr>
        <p:spPr>
          <a:noFill/>
          <a:ln/>
        </p:spPr>
        <p:txBody>
          <a:bodyPr/>
          <a:lstStyle/>
          <a:p>
            <a:pPr marL="0" indent="0">
              <a:buNone/>
            </a:pPr>
            <a:r>
              <a:rPr lang="en-US" sz="2000" dirty="0"/>
              <a:t>The value of the firm (today) is calculated by discounting expected cash flows to the firm (the </a:t>
            </a:r>
            <a:r>
              <a:rPr lang="en-US" sz="2000" b="1" dirty="0">
                <a:solidFill>
                  <a:srgbClr val="0070C0"/>
                </a:solidFill>
              </a:rPr>
              <a:t>free cash flows</a:t>
            </a:r>
            <a:r>
              <a:rPr lang="en-US" sz="2000" dirty="0"/>
              <a:t>) at the </a:t>
            </a:r>
            <a:r>
              <a:rPr lang="en-US" sz="2000" b="1" dirty="0">
                <a:solidFill>
                  <a:srgbClr val="0070C0"/>
                </a:solidFill>
              </a:rPr>
              <a:t>weighted average cost of capital</a:t>
            </a:r>
            <a:r>
              <a:rPr lang="en-US" sz="2000" dirty="0"/>
              <a:t>.</a:t>
            </a:r>
          </a:p>
          <a:p>
            <a:pPr>
              <a:buFont typeface="Monotype Sorts" charset="2"/>
              <a:buNone/>
            </a:pPr>
            <a:endParaRPr lang="en-US" sz="2000" dirty="0"/>
          </a:p>
          <a:p>
            <a:pPr>
              <a:buFont typeface="Monotype Sorts" charset="2"/>
              <a:buNone/>
            </a:pPr>
            <a:endParaRPr lang="en-US" sz="2000" dirty="0"/>
          </a:p>
          <a:p>
            <a:pPr lvl="1">
              <a:buFontTx/>
              <a:buNone/>
            </a:pPr>
            <a:endParaRPr lang="en-US" sz="2000" dirty="0"/>
          </a:p>
        </p:txBody>
      </p:sp>
      <mc:AlternateContent xmlns:mc="http://schemas.openxmlformats.org/markup-compatibility/2006" xmlns:a14="http://schemas.microsoft.com/office/drawing/2010/main">
        <mc:Choice Requires="a14">
          <p:sp>
            <p:nvSpPr>
              <p:cNvPr id="7" name="TextBox 6"/>
              <p:cNvSpPr txBox="1"/>
              <p:nvPr/>
            </p:nvSpPr>
            <p:spPr>
              <a:xfrm>
                <a:off x="1752600" y="3371284"/>
                <a:ext cx="5638800" cy="574966"/>
              </a:xfrm>
              <a:prstGeom prst="rect">
                <a:avLst/>
              </a:prstGeom>
              <a:solidFill>
                <a:schemeClr val="tx2">
                  <a:lumMod val="20000"/>
                  <a:lumOff val="80000"/>
                </a:schemeClr>
              </a:solidFill>
              <a:ln>
                <a:solidFill>
                  <a:schemeClr val="tx1"/>
                </a:solidFill>
              </a:ln>
              <a:effectLst>
                <a:outerShdw blurRad="50800" dist="101600" dir="1920000" algn="ctr" rotWithShape="0">
                  <a:srgbClr val="000000">
                    <a:alpha val="43137"/>
                  </a:srgbClr>
                </a:outerShdw>
              </a:effectLst>
            </p:spPr>
            <p:txBody>
              <a:bodyPr wrap="square" rtlCol="0">
                <a:spAutoFit/>
              </a:bodyPr>
              <a:lstStyle/>
              <a:p>
                <a:r>
                  <a:rPr lang="en-US" sz="2000" dirty="0"/>
                  <a:t>(short-hand)  </a:t>
                </a:r>
                <a14:m>
                  <m:oMath xmlns:m="http://schemas.openxmlformats.org/officeDocument/2006/math">
                    <m:r>
                      <a:rPr lang="en-US" sz="2000" i="1" smtClean="0">
                        <a:latin typeface="Cambria Math" panose="02040503050406030204" pitchFamily="18" charset="0"/>
                      </a:rPr>
                      <m:t>𝐸</m:t>
                    </m:r>
                    <m:r>
                      <a:rPr lang="en-US" sz="2000" b="0" i="1" smtClean="0">
                        <a:latin typeface="Cambria Math" panose="02040503050406030204" pitchFamily="18" charset="0"/>
                      </a:rPr>
                      <m:t>𝑛𝑡𝑒𝑟𝑝𝑟𝑖𝑠𝑒</m:t>
                    </m:r>
                    <m:r>
                      <a:rPr lang="en-US" sz="2000" b="0" i="1" smtClean="0">
                        <a:latin typeface="Cambria Math" panose="02040503050406030204" pitchFamily="18" charset="0"/>
                      </a:rPr>
                      <m:t> </m:t>
                    </m:r>
                    <m:r>
                      <a:rPr lang="en-US" sz="2000" b="0" i="1" smtClean="0">
                        <a:latin typeface="Cambria Math" panose="02040503050406030204" pitchFamily="18" charset="0"/>
                      </a:rPr>
                      <m:t>𝑉𝑎𝑙𝑢𝑒</m:t>
                    </m:r>
                    <m:r>
                      <a:rPr lang="en-US" sz="2000" i="1" smtClean="0">
                        <a:latin typeface="Cambria Math" panose="02040503050406030204" pitchFamily="18" charset="0"/>
                      </a:rPr>
                      <m:t>= </m:t>
                    </m:r>
                    <m:nary>
                      <m:naryPr>
                        <m:chr m:val="∑"/>
                        <m:ctrlPr>
                          <a:rPr lang="en-US" sz="2000" i="1">
                            <a:latin typeface="Cambria Math" panose="02040503050406030204" pitchFamily="18" charset="0"/>
                          </a:rPr>
                        </m:ctrlPr>
                      </m:naryPr>
                      <m:sub>
                        <m:r>
                          <m:rPr>
                            <m:brk m:alnAt="23"/>
                          </m:rPr>
                          <a:rPr lang="en-US" sz="2000" i="1">
                            <a:latin typeface="Cambria Math" panose="02040503050406030204" pitchFamily="18" charset="0"/>
                          </a:rPr>
                          <m:t>𝑡</m:t>
                        </m:r>
                        <m:r>
                          <a:rPr lang="en-US" sz="2000" i="1">
                            <a:latin typeface="Cambria Math" panose="02040503050406030204" pitchFamily="18" charset="0"/>
                          </a:rPr>
                          <m:t>=</m:t>
                        </m:r>
                        <m:r>
                          <a:rPr lang="en-US" sz="2000" b="0" i="1" smtClean="0">
                            <a:latin typeface="Cambria Math" panose="02040503050406030204" pitchFamily="18" charset="0"/>
                          </a:rPr>
                          <m:t>1</m:t>
                        </m:r>
                      </m:sub>
                      <m:sup>
                        <m:r>
                          <a:rPr lang="en-US" sz="2000" i="1">
                            <a:latin typeface="Cambria Math" panose="02040503050406030204" pitchFamily="18" charset="0"/>
                            <a:ea typeface="Cambria Math" panose="02040503050406030204" pitchFamily="18" charset="0"/>
                          </a:rPr>
                          <m:t>∞</m:t>
                        </m:r>
                      </m:sup>
                      <m:e>
                        <m:f>
                          <m:fPr>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r>
                                  <a:rPr lang="en-US" sz="2000" b="0" i="1" smtClean="0">
                                    <a:latin typeface="Cambria Math" panose="02040503050406030204" pitchFamily="18" charset="0"/>
                                  </a:rPr>
                                  <m:t>𝐸</m:t>
                                </m:r>
                                <m:r>
                                  <a:rPr lang="en-US" sz="2000" b="0" i="1" smtClean="0">
                                    <a:latin typeface="Cambria Math" panose="02040503050406030204" pitchFamily="18" charset="0"/>
                                  </a:rPr>
                                  <m:t>[</m:t>
                                </m:r>
                                <m:r>
                                  <a:rPr lang="en-US" sz="2000" i="1" smtClean="0">
                                    <a:latin typeface="Cambria Math" panose="02040503050406030204" pitchFamily="18" charset="0"/>
                                  </a:rPr>
                                  <m:t>𝐹</m:t>
                                </m:r>
                                <m:r>
                                  <a:rPr lang="en-US" sz="2000" b="0" i="1" smtClean="0">
                                    <a:latin typeface="Cambria Math" panose="02040503050406030204" pitchFamily="18" charset="0"/>
                                  </a:rPr>
                                  <m:t>𝐶𝐹</m:t>
                                </m:r>
                              </m:e>
                              <m:sub>
                                <m:r>
                                  <a:rPr lang="en-US" sz="2000" i="1">
                                    <a:latin typeface="Cambria Math" panose="02040503050406030204" pitchFamily="18" charset="0"/>
                                  </a:rPr>
                                  <m:t>𝑡</m:t>
                                </m:r>
                              </m:sub>
                            </m:sSub>
                            <m:r>
                              <a:rPr lang="en-US" sz="2000" b="0" i="1" smtClean="0">
                                <a:latin typeface="Cambria Math" panose="02040503050406030204" pitchFamily="18" charset="0"/>
                              </a:rPr>
                              <m:t>]</m:t>
                            </m:r>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r>
                                      <a:rPr lang="en-US" sz="2000" b="0" i="1" smtClean="0">
                                        <a:latin typeface="Cambria Math" panose="02040503050406030204" pitchFamily="18" charset="0"/>
                                      </a:rPr>
                                      <m:t>𝑤𝑎𝑐𝑐</m:t>
                                    </m:r>
                                  </m:e>
                                </m:d>
                              </m:e>
                              <m:sup>
                                <m:r>
                                  <a:rPr lang="en-US" sz="2000" i="1">
                                    <a:latin typeface="Cambria Math" panose="02040503050406030204" pitchFamily="18" charset="0"/>
                                  </a:rPr>
                                  <m:t>𝑡</m:t>
                                </m:r>
                              </m:sup>
                            </m:sSup>
                          </m:den>
                        </m:f>
                      </m:e>
                    </m:nary>
                  </m:oMath>
                </a14:m>
                <a:endParaRPr lang="en-US" sz="2000" dirty="0"/>
              </a:p>
            </p:txBody>
          </p:sp>
        </mc:Choice>
        <mc:Fallback xmlns="">
          <p:sp>
            <p:nvSpPr>
              <p:cNvPr id="7" name="TextBox 6"/>
              <p:cNvSpPr txBox="1">
                <a:spLocks noRot="1" noChangeAspect="1" noMove="1" noResize="1" noEditPoints="1" noAdjustHandles="1" noChangeArrowheads="1" noChangeShapeType="1" noTextEdit="1"/>
              </p:cNvSpPr>
              <p:nvPr/>
            </p:nvSpPr>
            <p:spPr>
              <a:xfrm>
                <a:off x="1752600" y="3371284"/>
                <a:ext cx="5638800" cy="574966"/>
              </a:xfrm>
              <a:prstGeom prst="rect">
                <a:avLst/>
              </a:prstGeom>
              <a:blipFill>
                <a:blip r:embed="rId3"/>
                <a:stretch>
                  <a:fillRect l="-629"/>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571500" y="4621472"/>
                <a:ext cx="8077200" cy="562783"/>
              </a:xfrm>
              <a:prstGeom prst="rect">
                <a:avLst/>
              </a:prstGeom>
              <a:solidFill>
                <a:schemeClr val="tx2">
                  <a:lumMod val="20000"/>
                  <a:lumOff val="80000"/>
                </a:schemeClr>
              </a:solidFill>
              <a:ln>
                <a:solidFill>
                  <a:schemeClr val="tx1"/>
                </a:solidFill>
              </a:ln>
              <a:effectLst>
                <a:outerShdw blurRad="50800" dist="101600" dir="1920000" algn="ctr" rotWithShape="0">
                  <a:srgbClr val="000000">
                    <a:alpha val="43137"/>
                  </a:srgbClr>
                </a:outerShdw>
              </a:effectLst>
            </p:spPr>
            <p:txBody>
              <a:bodyPr wrap="square" rtlCol="0">
                <a:spAutoFit/>
              </a:bodyPr>
              <a:lstStyle/>
              <a:p>
                <a:r>
                  <a:rPr lang="en-US" sz="2000" dirty="0"/>
                  <a:t>(long version) </a:t>
                </a:r>
                <a14:m>
                  <m:oMath xmlns:m="http://schemas.openxmlformats.org/officeDocument/2006/math">
                    <m:r>
                      <a:rPr lang="en-US" sz="2000" i="1" smtClean="0">
                        <a:latin typeface="Cambria Math" panose="02040503050406030204" pitchFamily="18" charset="0"/>
                      </a:rPr>
                      <m:t>𝐸</m:t>
                    </m:r>
                    <m:r>
                      <a:rPr lang="en-US" sz="2000" b="0" i="1" smtClean="0">
                        <a:latin typeface="Cambria Math" panose="02040503050406030204" pitchFamily="18" charset="0"/>
                      </a:rPr>
                      <m:t>𝑛𝑡𝑒𝑟𝑝𝑟𝑖𝑠𝑒</m:t>
                    </m:r>
                    <m:r>
                      <a:rPr lang="en-US" sz="2000" b="0" i="1" smtClean="0">
                        <a:latin typeface="Cambria Math" panose="02040503050406030204" pitchFamily="18" charset="0"/>
                      </a:rPr>
                      <m:t> </m:t>
                    </m:r>
                    <m:r>
                      <a:rPr lang="en-US" sz="2000" b="0" i="1" smtClean="0">
                        <a:latin typeface="Cambria Math" panose="02040503050406030204" pitchFamily="18" charset="0"/>
                      </a:rPr>
                      <m:t>𝑉𝑎𝑙𝑢𝑒</m:t>
                    </m:r>
                    <m:r>
                      <a:rPr lang="en-US" sz="2000" i="1" smtClean="0">
                        <a:latin typeface="Cambria Math" panose="02040503050406030204" pitchFamily="18" charset="0"/>
                      </a:rPr>
                      <m:t>=</m:t>
                    </m:r>
                  </m:oMath>
                </a14:m>
                <a:r>
                  <a:rPr lang="en-US" dirty="0"/>
                  <a:t> </a:t>
                </a:r>
                <a14:m>
                  <m:oMath xmlns:m="http://schemas.openxmlformats.org/officeDocument/2006/math">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𝐹𝐶𝐹</m:t>
                            </m:r>
                          </m:e>
                          <m:sub>
                            <m:r>
                              <a:rPr lang="en-US" sz="2000" i="1" dirty="0">
                                <a:latin typeface="Cambria Math" panose="02040503050406030204" pitchFamily="18" charset="0"/>
                              </a:rPr>
                              <m:t>1</m:t>
                            </m:r>
                          </m:sub>
                        </m:sSub>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r>
                                  <a:rPr lang="en-US" sz="2000" i="1">
                                    <a:latin typeface="Cambria Math" panose="02040503050406030204" pitchFamily="18" charset="0"/>
                                  </a:rPr>
                                  <m:t>𝑤𝑎𝑐𝑐</m:t>
                                </m:r>
                              </m:e>
                            </m:d>
                          </m:e>
                          <m:sup>
                            <m:r>
                              <a:rPr lang="en-US" sz="2000" i="1">
                                <a:latin typeface="Cambria Math" panose="02040503050406030204" pitchFamily="18" charset="0"/>
                              </a:rPr>
                              <m:t>1</m:t>
                            </m:r>
                          </m:sup>
                        </m:sSup>
                      </m:den>
                    </m:f>
                    <m:r>
                      <a:rPr lang="en-US" sz="2000" i="1" dirty="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𝐹𝐶𝐹</m:t>
                            </m:r>
                          </m:e>
                          <m:sub>
                            <m:r>
                              <a:rPr lang="en-US" sz="2000" i="1" dirty="0">
                                <a:latin typeface="Cambria Math" panose="02040503050406030204" pitchFamily="18" charset="0"/>
                              </a:rPr>
                              <m:t>2</m:t>
                            </m:r>
                          </m:sub>
                        </m:sSub>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r>
                                  <a:rPr lang="en-US" sz="2000" i="1">
                                    <a:latin typeface="Cambria Math" panose="02040503050406030204" pitchFamily="18" charset="0"/>
                                  </a:rPr>
                                  <m:t>𝑤𝑎𝑐𝑐</m:t>
                                </m:r>
                              </m:e>
                            </m:d>
                          </m:e>
                          <m:sup>
                            <m:r>
                              <a:rPr lang="en-US" sz="2000" i="1">
                                <a:latin typeface="Cambria Math" panose="02040503050406030204" pitchFamily="18" charset="0"/>
                              </a:rPr>
                              <m:t>2</m:t>
                            </m:r>
                          </m:sup>
                        </m:sSup>
                      </m:den>
                    </m:f>
                    <m:r>
                      <a:rPr lang="en-US" sz="2000" i="1" dirty="0">
                        <a:latin typeface="Cambria Math" panose="02040503050406030204" pitchFamily="18" charset="0"/>
                      </a:rPr>
                      <m:t>+</m:t>
                    </m:r>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rPr>
                            </m:ctrlPr>
                          </m:sSubPr>
                          <m:e>
                            <m:r>
                              <a:rPr lang="en-US" sz="2000" i="1" dirty="0">
                                <a:latin typeface="Cambria Math" panose="02040503050406030204" pitchFamily="18" charset="0"/>
                              </a:rPr>
                              <m:t>𝐹𝐶𝐹</m:t>
                            </m:r>
                          </m:e>
                          <m:sub>
                            <m:r>
                              <a:rPr lang="en-US" sz="2000" b="0" i="1" dirty="0" smtClean="0">
                                <a:latin typeface="Cambria Math" panose="02040503050406030204" pitchFamily="18" charset="0"/>
                              </a:rPr>
                              <m:t>3</m:t>
                            </m:r>
                          </m:sub>
                        </m:sSub>
                      </m:num>
                      <m:den>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1+</m:t>
                                </m:r>
                                <m:r>
                                  <a:rPr lang="en-US" sz="2000" i="1">
                                    <a:latin typeface="Cambria Math" panose="02040503050406030204" pitchFamily="18" charset="0"/>
                                  </a:rPr>
                                  <m:t>𝑤𝑎𝑐𝑐</m:t>
                                </m:r>
                              </m:e>
                            </m:d>
                          </m:e>
                          <m:sup>
                            <m:r>
                              <a:rPr lang="en-US" sz="2000" i="1">
                                <a:latin typeface="Cambria Math" panose="02040503050406030204" pitchFamily="18" charset="0"/>
                              </a:rPr>
                              <m:t>3</m:t>
                            </m:r>
                          </m:sup>
                        </m:sSup>
                      </m:den>
                    </m:f>
                    <m:r>
                      <m:rPr>
                        <m:nor/>
                      </m:rPr>
                      <a:rPr lang="en-US" sz="2000" dirty="0"/>
                      <m:t>+…</m:t>
                    </m:r>
                  </m:oMath>
                </a14:m>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571500" y="4621472"/>
                <a:ext cx="8077200" cy="562783"/>
              </a:xfrm>
              <a:prstGeom prst="rect">
                <a:avLst/>
              </a:prstGeom>
              <a:blipFill>
                <a:blip r:embed="rId4"/>
                <a:stretch>
                  <a:fillRect l="-443"/>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p:spTree>
    <p:extLst>
      <p:ext uri="{BB962C8B-B14F-4D97-AF65-F5344CB8AC3E}">
        <p14:creationId xmlns:p14="http://schemas.microsoft.com/office/powerpoint/2010/main" val="3478421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643DB6B-51D7-4D98-93AE-45AE8DE2B2D5}" type="slidenum">
              <a:rPr lang="en-US" smtClean="0"/>
              <a:pPr/>
              <a:t>39</a:t>
            </a:fld>
            <a:endParaRPr lang="en-US"/>
          </a:p>
        </p:txBody>
      </p:sp>
      <p:sp>
        <p:nvSpPr>
          <p:cNvPr id="2" name="Title 1"/>
          <p:cNvSpPr>
            <a:spLocks noGrp="1"/>
          </p:cNvSpPr>
          <p:nvPr>
            <p:ph type="title"/>
          </p:nvPr>
        </p:nvSpPr>
        <p:spPr/>
        <p:txBody>
          <a:bodyPr/>
          <a:lstStyle/>
          <a:p>
            <a:r>
              <a:rPr lang="en-US" sz="2400" dirty="0"/>
              <a:t>Infinite cash flows in both equity and firm DCF models…</a:t>
            </a:r>
          </a:p>
        </p:txBody>
      </p:sp>
      <p:sp>
        <p:nvSpPr>
          <p:cNvPr id="5" name="Rectangle 3"/>
          <p:cNvSpPr>
            <a:spLocks noGrp="1" noChangeArrowheads="1"/>
          </p:cNvSpPr>
          <p:nvPr>
            <p:ph idx="1"/>
          </p:nvPr>
        </p:nvSpPr>
        <p:spPr>
          <a:xfrm>
            <a:off x="762000" y="1905000"/>
            <a:ext cx="8001000" cy="4038600"/>
          </a:xfrm>
          <a:noFill/>
          <a:ln/>
        </p:spPr>
        <p:txBody>
          <a:bodyPr/>
          <a:lstStyle/>
          <a:p>
            <a:r>
              <a:rPr lang="en-US" sz="2000" dirty="0">
                <a:latin typeface="Arial" charset="0"/>
              </a:rPr>
              <a:t>A publicly traded firm has no expected end to the cash flows. </a:t>
            </a:r>
          </a:p>
          <a:p>
            <a:r>
              <a:rPr lang="en-US" sz="2000" dirty="0">
                <a:latin typeface="Arial" charset="0"/>
              </a:rPr>
              <a:t>Since we cannot estimate detailed cash flows forever, we estimate cash flows for a “growth period” and then estimate a </a:t>
            </a:r>
            <a:r>
              <a:rPr lang="en-US" sz="2000" b="1" dirty="0">
                <a:solidFill>
                  <a:srgbClr val="0070C0"/>
                </a:solidFill>
                <a:latin typeface="Arial" charset="0"/>
              </a:rPr>
              <a:t>terminal </a:t>
            </a:r>
            <a:r>
              <a:rPr lang="en-US" sz="2000" dirty="0">
                <a:latin typeface="Arial" charset="0"/>
              </a:rPr>
              <a:t>or </a:t>
            </a:r>
            <a:r>
              <a:rPr lang="en-US" sz="2000" b="1" dirty="0">
                <a:solidFill>
                  <a:srgbClr val="0070C0"/>
                </a:solidFill>
                <a:latin typeface="Arial" charset="0"/>
              </a:rPr>
              <a:t>horizon value</a:t>
            </a:r>
            <a:r>
              <a:rPr lang="en-US" sz="2000" dirty="0">
                <a:latin typeface="Arial" charset="0"/>
              </a:rPr>
              <a:t>, to capture the value at the end of the period:</a:t>
            </a:r>
          </a:p>
          <a:p>
            <a:endParaRPr lang="en-US" sz="2000" dirty="0">
              <a:latin typeface="Arial" charset="0"/>
            </a:endParaRPr>
          </a:p>
          <a:p>
            <a:pPr marL="0" indent="0">
              <a:buNone/>
            </a:pPr>
            <a:r>
              <a:rPr lang="en-US" sz="2000" dirty="0">
                <a:latin typeface="Arial" charset="0"/>
              </a:rPr>
              <a:t>                                                                becomes</a:t>
            </a:r>
          </a:p>
          <a:p>
            <a:pPr marL="0" indent="0">
              <a:buNone/>
            </a:pPr>
            <a:r>
              <a:rPr lang="en-US" sz="2000" dirty="0">
                <a:latin typeface="Arial" charset="0"/>
                <a:sym typeface="Wingdings" pitchFamily="2" charset="2"/>
              </a:rPr>
              <a:t> </a:t>
            </a:r>
            <a:endParaRPr lang="en-US" sz="2000" dirty="0">
              <a:latin typeface="Arial" charset="0"/>
            </a:endParaRPr>
          </a:p>
        </p:txBody>
      </p:sp>
      <mc:AlternateContent xmlns:mc="http://schemas.openxmlformats.org/markup-compatibility/2006" xmlns:a14="http://schemas.microsoft.com/office/drawing/2010/main">
        <mc:Choice Requires="a14">
          <p:sp>
            <p:nvSpPr>
              <p:cNvPr id="8" name="TextBox 7"/>
              <p:cNvSpPr txBox="1"/>
              <p:nvPr/>
            </p:nvSpPr>
            <p:spPr>
              <a:xfrm>
                <a:off x="838200" y="3448325"/>
                <a:ext cx="3922933" cy="847861"/>
              </a:xfrm>
              <a:prstGeom prst="rect">
                <a:avLst/>
              </a:prstGeom>
              <a:solidFill>
                <a:schemeClr val="tx2">
                  <a:lumMod val="20000"/>
                  <a:lumOff val="80000"/>
                </a:schemeClr>
              </a:solidFill>
              <a:ln>
                <a:solidFill>
                  <a:schemeClr val="tx1"/>
                </a:solidFill>
              </a:ln>
              <a:effectLst>
                <a:outerShdw blurRad="50800" dist="101600" dir="1920000" algn="ctr" rotWithShape="0">
                  <a:srgbClr val="000000">
                    <a:alpha val="43137"/>
                  </a:srgbClr>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𝐸</m:t>
                      </m:r>
                      <m:r>
                        <a:rPr lang="en-US" b="0" i="1" smtClean="0">
                          <a:latin typeface="Cambria Math" panose="02040503050406030204" pitchFamily="18" charset="0"/>
                        </a:rPr>
                        <m:t>𝑛𝑡𝑒𝑟𝑝𝑟𝑖𝑠𝑒</m:t>
                      </m:r>
                      <m:r>
                        <a:rPr lang="en-US" b="0" i="1" smtClean="0">
                          <a:latin typeface="Cambria Math" panose="02040503050406030204" pitchFamily="18" charset="0"/>
                        </a:rPr>
                        <m:t> </m:t>
                      </m:r>
                      <m:r>
                        <a:rPr lang="en-US" b="0" i="1" smtClean="0">
                          <a:latin typeface="Cambria Math" panose="02040503050406030204" pitchFamily="18" charset="0"/>
                        </a:rPr>
                        <m:t>𝑉𝑎𝑙𝑢𝑒</m:t>
                      </m:r>
                      <m:r>
                        <a:rPr lang="en-US" i="1" smtClean="0">
                          <a:latin typeface="Cambria Math" panose="02040503050406030204" pitchFamily="18" charset="0"/>
                        </a:rPr>
                        <m:t>= </m:t>
                      </m:r>
                      <m:nary>
                        <m:naryPr>
                          <m:chr m:val="∑"/>
                          <m:ctrlPr>
                            <a:rPr lang="en-US" i="1">
                              <a:latin typeface="Cambria Math" panose="02040503050406030204" pitchFamily="18" charset="0"/>
                            </a:rPr>
                          </m:ctrlPr>
                        </m:naryPr>
                        <m:sub>
                          <m:r>
                            <m:rPr>
                              <m:brk m:alnAt="23"/>
                            </m:rPr>
                            <a:rPr lang="en-US" i="1">
                              <a:latin typeface="Cambria Math" panose="02040503050406030204" pitchFamily="18" charset="0"/>
                            </a:rPr>
                            <m:t>𝑡</m:t>
                          </m:r>
                          <m:r>
                            <a:rPr lang="en-US" i="1">
                              <a:latin typeface="Cambria Math" panose="02040503050406030204" pitchFamily="18" charset="0"/>
                            </a:rPr>
                            <m:t>=</m:t>
                          </m:r>
                          <m:r>
                            <a:rPr lang="en-US" b="0" i="1" smtClean="0">
                              <a:latin typeface="Cambria Math" panose="02040503050406030204" pitchFamily="18" charset="0"/>
                            </a:rPr>
                            <m:t>1</m:t>
                          </m:r>
                        </m:sub>
                        <m:sup>
                          <m:r>
                            <a:rPr lang="en-US" i="1">
                              <a:latin typeface="Cambria Math" panose="02040503050406030204" pitchFamily="18" charset="0"/>
                              <a:ea typeface="Cambria Math" panose="02040503050406030204" pitchFamily="18" charset="0"/>
                            </a:rPr>
                            <m:t>∞</m:t>
                          </m:r>
                        </m:sup>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b="0" i="1" smtClean="0">
                                      <a:latin typeface="Cambria Math" panose="02040503050406030204" pitchFamily="18" charset="0"/>
                                    </a:rPr>
                                    <m:t>𝐸</m:t>
                                  </m:r>
                                  <m:r>
                                    <a:rPr lang="en-US" b="0" i="1" smtClean="0">
                                      <a:latin typeface="Cambria Math" panose="02040503050406030204" pitchFamily="18" charset="0"/>
                                    </a:rPr>
                                    <m:t>[</m:t>
                                  </m:r>
                                  <m:r>
                                    <a:rPr lang="en-US" i="1" smtClean="0">
                                      <a:latin typeface="Cambria Math" panose="02040503050406030204" pitchFamily="18" charset="0"/>
                                    </a:rPr>
                                    <m:t>𝐹</m:t>
                                  </m:r>
                                  <m:r>
                                    <a:rPr lang="en-US" b="0" i="1" smtClean="0">
                                      <a:latin typeface="Cambria Math" panose="02040503050406030204" pitchFamily="18" charset="0"/>
                                    </a:rPr>
                                    <m:t>𝐶𝐹</m:t>
                                  </m:r>
                                </m:e>
                                <m:sub>
                                  <m:r>
                                    <a:rPr lang="en-US" i="1">
                                      <a:latin typeface="Cambria Math" panose="02040503050406030204" pitchFamily="18" charset="0"/>
                                    </a:rPr>
                                    <m:t>𝑡</m:t>
                                  </m:r>
                                </m:sub>
                              </m:sSub>
                              <m:r>
                                <a:rPr lang="en-US" b="0" i="1" smtClean="0">
                                  <a:latin typeface="Cambria Math" panose="02040503050406030204" pitchFamily="18" charset="0"/>
                                </a:rPr>
                                <m:t>]</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b="0" i="1" smtClean="0">
                                          <a:latin typeface="Cambria Math" panose="02040503050406030204" pitchFamily="18" charset="0"/>
                                        </a:rPr>
                                        <m:t>𝑤𝑎𝑐𝑐</m:t>
                                      </m:r>
                                    </m:e>
                                  </m:d>
                                </m:e>
                                <m:sup>
                                  <m:r>
                                    <a:rPr lang="en-US" i="1">
                                      <a:latin typeface="Cambria Math" panose="02040503050406030204" pitchFamily="18" charset="0"/>
                                    </a:rPr>
                                    <m:t>𝑡</m:t>
                                  </m:r>
                                </m:sup>
                              </m:sSup>
                            </m:den>
                          </m:f>
                        </m:e>
                      </m:nary>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838200" y="3448325"/>
                <a:ext cx="3922933" cy="847861"/>
              </a:xfrm>
              <a:prstGeom prst="rect">
                <a:avLst/>
              </a:prstGeom>
              <a:blipFill>
                <a:blip r:embed="rId3"/>
                <a:stretch>
                  <a:fillRect/>
                </a:stretch>
              </a:blipFill>
              <a:ln>
                <a:solidFill>
                  <a:schemeClr val="tx1"/>
                </a:solidFill>
              </a:ln>
              <a:effectLst>
                <a:outerShdw blurRad="50800" dist="101600" dir="192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838200" y="4827626"/>
                <a:ext cx="6324617" cy="984052"/>
              </a:xfrm>
              <a:prstGeom prst="rect">
                <a:avLst/>
              </a:prstGeom>
              <a:solidFill>
                <a:schemeClr val="tx2">
                  <a:lumMod val="20000"/>
                  <a:lumOff val="80000"/>
                </a:schemeClr>
              </a:solidFill>
              <a:ln>
                <a:solidFill>
                  <a:schemeClr val="tx1"/>
                </a:solidFill>
              </a:ln>
              <a:effectLst>
                <a:outerShdw blurRad="50800" dist="101600" dir="1740000" algn="ctr" rotWithShape="0">
                  <a:srgbClr val="000000">
                    <a:alpha val="43137"/>
                  </a:srgbClr>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𝐸</m:t>
                      </m:r>
                      <m:r>
                        <a:rPr lang="en-US" b="0" i="1" smtClean="0">
                          <a:latin typeface="Cambria Math" panose="02040503050406030204" pitchFamily="18" charset="0"/>
                        </a:rPr>
                        <m:t>𝑛𝑡𝑒𝑟𝑝𝑟𝑖𝑠𝑒</m:t>
                      </m:r>
                      <m:r>
                        <a:rPr lang="en-US" b="0" i="1" smtClean="0">
                          <a:latin typeface="Cambria Math" panose="02040503050406030204" pitchFamily="18" charset="0"/>
                        </a:rPr>
                        <m:t> </m:t>
                      </m:r>
                      <m:r>
                        <a:rPr lang="en-US" b="0" i="1" smtClean="0">
                          <a:latin typeface="Cambria Math" panose="02040503050406030204" pitchFamily="18" charset="0"/>
                        </a:rPr>
                        <m:t>𝑣𝑎𝑙𝑢𝑒</m:t>
                      </m:r>
                      <m:r>
                        <a:rPr lang="en-US" i="1" smtClean="0">
                          <a:latin typeface="Cambria Math" panose="02040503050406030204" pitchFamily="18" charset="0"/>
                        </a:rPr>
                        <m:t>=</m:t>
                      </m:r>
                      <m:d>
                        <m:dPr>
                          <m:ctrlPr>
                            <a:rPr lang="en-US" i="1" smtClean="0">
                              <a:latin typeface="Cambria Math" panose="02040503050406030204" pitchFamily="18" charset="0"/>
                            </a:rPr>
                          </m:ctrlPr>
                        </m:dPr>
                        <m:e>
                          <m:nary>
                            <m:naryPr>
                              <m:chr m:val="∑"/>
                              <m:ctrlPr>
                                <a:rPr lang="en-US" i="1">
                                  <a:latin typeface="Cambria Math" panose="02040503050406030204" pitchFamily="18" charset="0"/>
                                </a:rPr>
                              </m:ctrlPr>
                            </m:naryPr>
                            <m:sub>
                              <m:r>
                                <m:rPr>
                                  <m:brk m:alnAt="23"/>
                                </m:rPr>
                                <a:rPr lang="en-US" i="1">
                                  <a:latin typeface="Cambria Math" panose="02040503050406030204" pitchFamily="18" charset="0"/>
                                </a:rPr>
                                <m:t>𝑡</m:t>
                              </m:r>
                              <m:r>
                                <a:rPr lang="en-US" i="1">
                                  <a:latin typeface="Cambria Math" panose="02040503050406030204" pitchFamily="18" charset="0"/>
                                </a:rPr>
                                <m:t>=</m:t>
                              </m:r>
                              <m:r>
                                <a:rPr lang="en-US" b="0" i="1" smtClean="0">
                                  <a:latin typeface="Cambria Math" panose="02040503050406030204" pitchFamily="18" charset="0"/>
                                </a:rPr>
                                <m:t>1</m:t>
                              </m:r>
                            </m:sub>
                            <m:sup>
                              <m:r>
                                <a:rPr lang="en-US" b="0" i="1" smtClean="0">
                                  <a:latin typeface="Cambria Math" panose="02040503050406030204" pitchFamily="18" charset="0"/>
                                </a:rPr>
                                <m:t>𝑁</m:t>
                              </m:r>
                            </m:sup>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panose="02040503050406030204" pitchFamily="18" charset="0"/>
                                        </a:rPr>
                                        <m:t>𝐸</m:t>
                                      </m:r>
                                      <m:r>
                                        <a:rPr lang="en-US" i="1">
                                          <a:latin typeface="Cambria Math" panose="02040503050406030204" pitchFamily="18" charset="0"/>
                                        </a:rPr>
                                        <m:t>[</m:t>
                                      </m:r>
                                      <m:r>
                                        <a:rPr lang="en-US" i="1">
                                          <a:latin typeface="Cambria Math" panose="02040503050406030204" pitchFamily="18" charset="0"/>
                                        </a:rPr>
                                        <m:t>𝐹𝐶𝐹</m:t>
                                      </m:r>
                                    </m:e>
                                    <m:sub>
                                      <m:r>
                                        <a:rPr lang="en-US" i="1">
                                          <a:latin typeface="Cambria Math" panose="02040503050406030204" pitchFamily="18" charset="0"/>
                                        </a:rPr>
                                        <m:t>𝑡</m:t>
                                      </m:r>
                                    </m:sub>
                                  </m:sSub>
                                  <m:r>
                                    <a:rPr lang="en-US" i="1">
                                      <a:latin typeface="Cambria Math" panose="02040503050406030204" pitchFamily="18" charset="0"/>
                                    </a:rPr>
                                    <m:t>]</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m:t>
                                          </m:r>
                                          <m:r>
                                            <a:rPr lang="en-US" i="1">
                                              <a:latin typeface="Cambria Math" panose="02040503050406030204" pitchFamily="18" charset="0"/>
                                            </a:rPr>
                                            <m:t>𝑤𝑎𝑐𝑐</m:t>
                                          </m:r>
                                        </m:e>
                                      </m:d>
                                    </m:e>
                                    <m:sup>
                                      <m:r>
                                        <a:rPr lang="en-US" i="1">
                                          <a:latin typeface="Cambria Math" panose="02040503050406030204" pitchFamily="18" charset="0"/>
                                        </a:rPr>
                                        <m:t>𝑡</m:t>
                                      </m:r>
                                    </m:sup>
                                  </m:sSup>
                                </m:den>
                              </m:f>
                            </m:e>
                          </m:nary>
                        </m:e>
                      </m:d>
                      <m:r>
                        <a:rPr lang="en-US" b="0" i="1" smtClean="0">
                          <a:latin typeface="Cambria Math" panose="02040503050406030204" pitchFamily="18" charset="0"/>
                        </a:rPr>
                        <m:t>+</m:t>
                      </m:r>
                      <m:d>
                        <m:dPr>
                          <m:ctrlPr>
                            <a:rPr lang="en-US" i="1">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𝑇𝑒𝑟𝑚𝑖𝑛𝑎𝑙</m:t>
                              </m:r>
                              <m:r>
                                <a:rPr lang="en-US" b="0" i="1" smtClean="0">
                                  <a:latin typeface="Cambria Math" panose="02040503050406030204" pitchFamily="18" charset="0"/>
                                </a:rPr>
                                <m:t> </m:t>
                              </m:r>
                              <m:r>
                                <a:rPr lang="en-US" b="0" i="1" smtClean="0">
                                  <a:latin typeface="Cambria Math" panose="02040503050406030204" pitchFamily="18" charset="0"/>
                                </a:rPr>
                                <m:t>𝑉𝑎𝑙𝑢𝑒</m:t>
                              </m:r>
                            </m:num>
                            <m:den>
                              <m:sSup>
                                <m:sSupPr>
                                  <m:ctrlPr>
                                    <a:rPr lang="en-US" i="1" smtClean="0">
                                      <a:latin typeface="Cambria Math" panose="02040503050406030204" pitchFamily="18" charset="0"/>
                                    </a:rPr>
                                  </m:ctrlPr>
                                </m:sSupPr>
                                <m:e>
                                  <m:r>
                                    <a:rPr lang="en-US" b="0" i="1" smtClean="0">
                                      <a:latin typeface="Cambria Math" panose="02040503050406030204" pitchFamily="18" charset="0"/>
                                    </a:rPr>
                                    <m:t>(1+</m:t>
                                  </m:r>
                                  <m:r>
                                    <a:rPr lang="en-US" b="0" i="1" smtClean="0">
                                      <a:latin typeface="Cambria Math" panose="02040503050406030204" pitchFamily="18" charset="0"/>
                                    </a:rPr>
                                    <m:t>𝑤𝑎𝑐𝑐</m:t>
                                  </m:r>
                                  <m:r>
                                    <a:rPr lang="en-US" b="0" i="1" smtClean="0">
                                      <a:latin typeface="Cambria Math" panose="02040503050406030204" pitchFamily="18" charset="0"/>
                                    </a:rPr>
                                    <m:t>)</m:t>
                                  </m:r>
                                </m:e>
                                <m:sup>
                                  <m:r>
                                    <a:rPr lang="en-US" b="0" i="1" smtClean="0">
                                      <a:latin typeface="Cambria Math" panose="02040503050406030204" pitchFamily="18" charset="0"/>
                                    </a:rPr>
                                    <m:t>𝑁</m:t>
                                  </m:r>
                                </m:sup>
                              </m:sSup>
                            </m:den>
                          </m:f>
                        </m:e>
                      </m:d>
                    </m:oMath>
                  </m:oMathPara>
                </a14:m>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838200" y="4827626"/>
                <a:ext cx="6324617" cy="984052"/>
              </a:xfrm>
              <a:prstGeom prst="rect">
                <a:avLst/>
              </a:prstGeom>
              <a:blipFill>
                <a:blip r:embed="rId4"/>
                <a:stretch>
                  <a:fillRect/>
                </a:stretch>
              </a:blipFill>
              <a:ln>
                <a:solidFill>
                  <a:schemeClr val="tx1"/>
                </a:solidFill>
              </a:ln>
              <a:effectLst>
                <a:outerShdw blurRad="50800" dist="101600" dir="1740000" algn="ctr" rotWithShape="0">
                  <a:srgbClr val="000000">
                    <a:alpha val="43137"/>
                  </a:srgbClr>
                </a:outerShdw>
              </a:effectLst>
            </p:spPr>
            <p:txBody>
              <a:bodyPr/>
              <a:lstStyle/>
              <a:p>
                <a:r>
                  <a:rPr lang="en-US">
                    <a:noFill/>
                  </a:rPr>
                  <a:t> </a:t>
                </a:r>
              </a:p>
            </p:txBody>
          </p:sp>
        </mc:Fallback>
      </mc:AlternateContent>
      <p:cxnSp>
        <p:nvCxnSpPr>
          <p:cNvPr id="10" name="Straight Arrow Connector 9" title="arrow showing that &quot;terminal value&quot; is the same as &quot;horizon value&quot;"/>
          <p:cNvCxnSpPr/>
          <p:nvPr/>
        </p:nvCxnSpPr>
        <p:spPr bwMode="auto">
          <a:xfrm flipH="1">
            <a:off x="6705600" y="4495800"/>
            <a:ext cx="457200" cy="45720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7150419" y="3919835"/>
            <a:ext cx="1950149" cy="923330"/>
          </a:xfrm>
          <a:prstGeom prst="rect">
            <a:avLst/>
          </a:prstGeom>
          <a:noFill/>
        </p:spPr>
        <p:txBody>
          <a:bodyPr wrap="none" rtlCol="0">
            <a:spAutoFit/>
          </a:bodyPr>
          <a:lstStyle/>
          <a:p>
            <a:r>
              <a:rPr lang="en-US" dirty="0"/>
              <a:t>“</a:t>
            </a:r>
            <a:r>
              <a:rPr lang="en-US" b="1" dirty="0">
                <a:solidFill>
                  <a:srgbClr val="0070C0"/>
                </a:solidFill>
              </a:rPr>
              <a:t>Horizon Value</a:t>
            </a:r>
            <a:r>
              <a:rPr lang="en-US" dirty="0"/>
              <a:t>”</a:t>
            </a:r>
          </a:p>
          <a:p>
            <a:r>
              <a:rPr lang="en-US" dirty="0"/>
              <a:t>         or</a:t>
            </a:r>
          </a:p>
          <a:p>
            <a:r>
              <a:rPr lang="en-US" dirty="0"/>
              <a:t>“</a:t>
            </a:r>
            <a:r>
              <a:rPr lang="en-US" b="1" dirty="0">
                <a:solidFill>
                  <a:srgbClr val="0070C0"/>
                </a:solidFill>
              </a:rPr>
              <a:t>Terminal Value</a:t>
            </a:r>
            <a:r>
              <a:rPr lang="en-US" dirty="0"/>
              <a:t>”</a:t>
            </a:r>
          </a:p>
        </p:txBody>
      </p:sp>
    </p:spTree>
    <p:extLst>
      <p:ext uri="{BB962C8B-B14F-4D97-AF65-F5344CB8AC3E}">
        <p14:creationId xmlns:p14="http://schemas.microsoft.com/office/powerpoint/2010/main" val="2840486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061DC74-91E4-0E4C-848E-6E8F17AC3691}"/>
              </a:ext>
            </a:extLst>
          </p:cNvPr>
          <p:cNvSpPr>
            <a:spLocks noGrp="1"/>
          </p:cNvSpPr>
          <p:nvPr>
            <p:ph type="title" idx="4294967295"/>
          </p:nvPr>
        </p:nvSpPr>
        <p:spPr bwMode="auto">
          <a:xfrm>
            <a:off x="762000" y="742950"/>
            <a:ext cx="7772400" cy="830263"/>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400" b="1" i="0" u="none" strike="noStrike" kern="0" cap="none" spc="0" normalizeH="0" baseline="0" noProof="0" dirty="0">
                <a:ln>
                  <a:noFill/>
                </a:ln>
                <a:solidFill>
                  <a:schemeClr val="tx2"/>
                </a:solidFill>
                <a:effectLst/>
                <a:uLnTx/>
                <a:uFillTx/>
                <a:latin typeface="+mj-lt"/>
                <a:ea typeface="+mj-ea"/>
                <a:cs typeface="+mj-cs"/>
              </a:rPr>
              <a:t>How are debt and equity claims similar?  How do they differ?</a:t>
            </a:r>
          </a:p>
        </p:txBody>
      </p:sp>
      <p:sp>
        <p:nvSpPr>
          <p:cNvPr id="2" name="Text Placeholder 1">
            <a:extLst>
              <a:ext uri="{FF2B5EF4-FFF2-40B4-BE49-F238E27FC236}">
                <a16:creationId xmlns:a16="http://schemas.microsoft.com/office/drawing/2014/main" id="{2F3D6FE6-1F7F-B341-AF36-609B09C61BC6}"/>
              </a:ext>
            </a:extLst>
          </p:cNvPr>
          <p:cNvSpPr>
            <a:spLocks noGrp="1"/>
          </p:cNvSpPr>
          <p:nvPr>
            <p:ph type="body" sz="quarter" idx="14"/>
          </p:nvPr>
        </p:nvSpPr>
        <p:spPr>
          <a:xfrm>
            <a:off x="762001" y="1904999"/>
            <a:ext cx="7772400" cy="2340633"/>
          </a:xfrm>
        </p:spPr>
        <p:txBody>
          <a:bodyPr/>
          <a:lstStyle/>
          <a:p>
            <a:pPr marL="0" indent="0">
              <a:buNone/>
            </a:pPr>
            <a:r>
              <a:rPr lang="en-US" b="1" dirty="0"/>
              <a:t>      </a:t>
            </a:r>
            <a:r>
              <a:rPr lang="en-US" b="1" u="sng" dirty="0"/>
              <a:t>Key Characteristics</a:t>
            </a:r>
            <a:r>
              <a:rPr lang="en-US" b="1" dirty="0"/>
              <a:t>                                                  </a:t>
            </a:r>
            <a:r>
              <a:rPr lang="en-US" b="1" u="sng" dirty="0"/>
              <a:t> Differences</a:t>
            </a:r>
          </a:p>
          <a:p>
            <a:pPr marL="0" indent="0">
              <a:buNone/>
            </a:pPr>
            <a:r>
              <a:rPr lang="en-US" dirty="0"/>
              <a:t>Nature of claim on cash flows…………..….…..……….fixed vs residual?</a:t>
            </a:r>
          </a:p>
          <a:p>
            <a:pPr marL="0" indent="0">
              <a:buNone/>
            </a:pPr>
            <a:r>
              <a:rPr lang="en-US" dirty="0"/>
              <a:t>Priority of claim on cash flows…………...........….primary vs secondary?</a:t>
            </a:r>
          </a:p>
          <a:p>
            <a:pPr marL="0" indent="0">
              <a:buNone/>
            </a:pPr>
            <a:r>
              <a:rPr lang="en-US" dirty="0"/>
              <a:t>Maturity…………………………………………….....…...finite vs ongoing?</a:t>
            </a:r>
          </a:p>
          <a:p>
            <a:pPr marL="0" indent="0">
              <a:buNone/>
            </a:pPr>
            <a:r>
              <a:rPr lang="en-US" dirty="0"/>
              <a:t>Managerial control………………………...….…..……………..ownership?</a:t>
            </a:r>
          </a:p>
          <a:p>
            <a:pPr marL="0" indent="0">
              <a:buNone/>
            </a:pPr>
            <a:r>
              <a:rPr lang="en-US" dirty="0"/>
              <a:t>Expected return/risk………………………….…….…….….………….risk? </a:t>
            </a:r>
            <a:endParaRPr lang="en-US" sz="1575" dirty="0"/>
          </a:p>
        </p:txBody>
      </p:sp>
      <p:sp>
        <p:nvSpPr>
          <p:cNvPr id="4" name="TextBox 3">
            <a:extLst>
              <a:ext uri="{FF2B5EF4-FFF2-40B4-BE49-F238E27FC236}">
                <a16:creationId xmlns:a16="http://schemas.microsoft.com/office/drawing/2014/main" id="{446EF3DE-547F-4284-A332-F9757470F279}"/>
              </a:ext>
            </a:extLst>
          </p:cNvPr>
          <p:cNvSpPr txBox="1"/>
          <p:nvPr/>
        </p:nvSpPr>
        <p:spPr>
          <a:xfrm>
            <a:off x="762000" y="4489548"/>
            <a:ext cx="7620000" cy="1200329"/>
          </a:xfrm>
          <a:prstGeom prst="rect">
            <a:avLst/>
          </a:prstGeom>
          <a:solidFill>
            <a:schemeClr val="bg2">
              <a:lumMod val="20000"/>
              <a:lumOff val="80000"/>
            </a:schemeClr>
          </a:solidFill>
          <a:ln>
            <a:solidFill>
              <a:schemeClr val="tx1"/>
            </a:solidFill>
          </a:ln>
          <a:effectLst>
            <a:outerShdw blurRad="76200" dist="101600" dir="1860000" algn="ctr" rotWithShape="0">
              <a:srgbClr val="000000">
                <a:alpha val="43137"/>
              </a:srgbClr>
            </a:outerShdw>
          </a:effectLst>
        </p:spPr>
        <p:txBody>
          <a:bodyPr wrap="square" rtlCol="0">
            <a:spAutoFit/>
          </a:bodyPr>
          <a:lstStyle/>
          <a:p>
            <a:r>
              <a:rPr lang="en-US" b="1" dirty="0"/>
              <a:t>Important intuition: </a:t>
            </a:r>
            <a:r>
              <a:rPr lang="en-US" dirty="0"/>
              <a:t>Debt contracts tend to have fixed claims on cash flows that have higher priority than equity claims.  This is why debt tends to be less risky (lower variability in returns) and to have lower average returns across time than equity. Equity contracts lay claim to the upside.</a:t>
            </a:r>
          </a:p>
        </p:txBody>
      </p:sp>
    </p:spTree>
    <p:extLst>
      <p:ext uri="{BB962C8B-B14F-4D97-AF65-F5344CB8AC3E}">
        <p14:creationId xmlns:p14="http://schemas.microsoft.com/office/powerpoint/2010/main" val="31140473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643DB6B-51D7-4D98-93AE-45AE8DE2B2D5}" type="slidenum">
              <a:rPr lang="en-US" smtClean="0"/>
              <a:pPr/>
              <a:t>40</a:t>
            </a:fld>
            <a:endParaRPr lang="en-US"/>
          </a:p>
        </p:txBody>
      </p:sp>
      <p:sp>
        <p:nvSpPr>
          <p:cNvPr id="2" name="Title 1"/>
          <p:cNvSpPr>
            <a:spLocks noGrp="1"/>
          </p:cNvSpPr>
          <p:nvPr>
            <p:ph type="title"/>
          </p:nvPr>
        </p:nvSpPr>
        <p:spPr/>
        <p:txBody>
          <a:bodyPr/>
          <a:lstStyle/>
          <a:p>
            <a:r>
              <a:rPr lang="en-US" sz="2400" dirty="0"/>
              <a:t>All 3 of these firm value expressions are the same if the projected future FCFs are the same</a:t>
            </a:r>
          </a:p>
        </p:txBody>
      </p:sp>
      <mc:AlternateContent xmlns:mc="http://schemas.openxmlformats.org/markup-compatibility/2006" xmlns:a14="http://schemas.microsoft.com/office/drawing/2010/main">
        <mc:Choice Requires="a14">
          <p:sp>
            <p:nvSpPr>
              <p:cNvPr id="5" name="Content Placeholder 4"/>
              <p:cNvSpPr txBox="1">
                <a:spLocks noGrp="1"/>
              </p:cNvSpPr>
              <p:nvPr>
                <p:ph idx="1"/>
              </p:nvPr>
            </p:nvSpPr>
            <p:spPr>
              <a:xfrm>
                <a:off x="762000" y="1865022"/>
                <a:ext cx="7696200" cy="1106778"/>
              </a:xfrm>
              <a:prstGeom prst="rect">
                <a:avLst/>
              </a:prstGeom>
              <a:solidFill>
                <a:schemeClr val="bg2">
                  <a:lumMod val="20000"/>
                  <a:lumOff val="80000"/>
                </a:schemeClr>
              </a:solidFill>
              <a:ln>
                <a:solidFill>
                  <a:schemeClr val="tx1"/>
                </a:solidFill>
              </a:ln>
              <a:effectLst>
                <a:outerShdw blurRad="50800" dist="101600" dir="1860000" algn="ctr" rotWithShape="0">
                  <a:srgbClr val="000000">
                    <a:alpha val="43137"/>
                  </a:srgbClr>
                </a:outerShdw>
              </a:effectLst>
            </p:spPr>
            <p:txBody>
              <a:bodyPr wrap="square" rtlCol="0">
                <a:spAutoFit/>
              </a:bodyPr>
              <a:lstStyle/>
              <a:p>
                <a:pPr marL="0" indent="0">
                  <a:buNone/>
                </a:pPr>
                <a14:m>
                  <m:oMathPara xmlns:m="http://schemas.openxmlformats.org/officeDocument/2006/math">
                    <m:oMathParaPr>
                      <m:jc m:val="centerGroup"/>
                    </m:oMathParaPr>
                    <m:oMath xmlns:m="http://schemas.openxmlformats.org/officeDocument/2006/math">
                      <m:r>
                        <a:rPr lang="en-US" sz="1700" b="0" i="1" dirty="0" smtClean="0">
                          <a:latin typeface="Cambria Math" panose="02040503050406030204" pitchFamily="18" charset="0"/>
                        </a:rPr>
                        <m:t>𝐸𝑛𝑡𝑒𝑟𝑝𝑟𝑖𝑠𝑒</m:t>
                      </m:r>
                      <m:r>
                        <a:rPr lang="en-US" sz="1700" b="0" i="1" dirty="0" smtClean="0">
                          <a:latin typeface="Cambria Math" panose="02040503050406030204" pitchFamily="18" charset="0"/>
                        </a:rPr>
                        <m:t> </m:t>
                      </m:r>
                      <m:r>
                        <a:rPr lang="en-US" sz="1700" b="0" i="1" dirty="0" smtClean="0">
                          <a:latin typeface="Cambria Math" panose="02040503050406030204" pitchFamily="18" charset="0"/>
                        </a:rPr>
                        <m:t>𝑉𝑎𝑙𝑢𝑒</m:t>
                      </m:r>
                      <m:r>
                        <a:rPr lang="en-US" sz="1700" b="0" i="1" dirty="0" smtClean="0">
                          <a:latin typeface="Cambria Math" panose="02040503050406030204" pitchFamily="18" charset="0"/>
                        </a:rPr>
                        <m:t>=</m:t>
                      </m:r>
                      <m:f>
                        <m:fPr>
                          <m:ctrlPr>
                            <a:rPr lang="en-US" sz="1700" i="1" dirty="0">
                              <a:latin typeface="Cambria Math" panose="02040503050406030204" pitchFamily="18" charset="0"/>
                            </a:rPr>
                          </m:ctrlPr>
                        </m:fPr>
                        <m:num>
                          <m:sSub>
                            <m:sSubPr>
                              <m:ctrlPr>
                                <a:rPr lang="en-US" sz="1700" i="1" dirty="0">
                                  <a:latin typeface="Cambria Math" panose="02040503050406030204" pitchFamily="18" charset="0"/>
                                </a:rPr>
                              </m:ctrlPr>
                            </m:sSubPr>
                            <m:e>
                              <m:r>
                                <a:rPr lang="en-US" sz="1700" i="1" dirty="0">
                                  <a:latin typeface="Cambria Math" panose="02040503050406030204" pitchFamily="18" charset="0"/>
                                </a:rPr>
                                <m:t>𝐹𝐶𝐹</m:t>
                              </m:r>
                            </m:e>
                            <m:sub>
                              <m:r>
                                <a:rPr lang="en-US" sz="1700" i="1" dirty="0">
                                  <a:latin typeface="Cambria Math" panose="02040503050406030204" pitchFamily="18" charset="0"/>
                                </a:rPr>
                                <m:t>1</m:t>
                              </m:r>
                            </m:sub>
                          </m:sSub>
                        </m:num>
                        <m:den>
                          <m:sSup>
                            <m:sSupPr>
                              <m:ctrlPr>
                                <a:rPr lang="en-US" sz="1700" i="1">
                                  <a:latin typeface="Cambria Math" panose="02040503050406030204" pitchFamily="18" charset="0"/>
                                </a:rPr>
                              </m:ctrlPr>
                            </m:sSupPr>
                            <m:e>
                              <m:d>
                                <m:dPr>
                                  <m:ctrlPr>
                                    <a:rPr lang="en-US" sz="1700" i="1">
                                      <a:latin typeface="Cambria Math" panose="02040503050406030204" pitchFamily="18" charset="0"/>
                                    </a:rPr>
                                  </m:ctrlPr>
                                </m:dPr>
                                <m:e>
                                  <m:r>
                                    <a:rPr lang="en-US" sz="1700" i="1">
                                      <a:latin typeface="Cambria Math" panose="02040503050406030204" pitchFamily="18" charset="0"/>
                                    </a:rPr>
                                    <m:t>1+</m:t>
                                  </m:r>
                                  <m:r>
                                    <a:rPr lang="en-US" sz="1700" i="1">
                                      <a:latin typeface="Cambria Math" panose="02040503050406030204" pitchFamily="18" charset="0"/>
                                    </a:rPr>
                                    <m:t>𝑤𝑎𝑐𝑐</m:t>
                                  </m:r>
                                </m:e>
                              </m:d>
                            </m:e>
                            <m:sup>
                              <m:r>
                                <a:rPr lang="en-US" sz="1700" i="1">
                                  <a:latin typeface="Cambria Math" panose="02040503050406030204" pitchFamily="18" charset="0"/>
                                </a:rPr>
                                <m:t>1</m:t>
                              </m:r>
                            </m:sup>
                          </m:sSup>
                        </m:den>
                      </m:f>
                      <m:r>
                        <a:rPr lang="en-US" sz="1700" i="1" dirty="0">
                          <a:latin typeface="Cambria Math" panose="02040503050406030204" pitchFamily="18" charset="0"/>
                        </a:rPr>
                        <m:t>+</m:t>
                      </m:r>
                      <m:f>
                        <m:fPr>
                          <m:ctrlPr>
                            <a:rPr lang="en-US" sz="1700" i="1" dirty="0">
                              <a:latin typeface="Cambria Math" panose="02040503050406030204" pitchFamily="18" charset="0"/>
                            </a:rPr>
                          </m:ctrlPr>
                        </m:fPr>
                        <m:num>
                          <m:sSub>
                            <m:sSubPr>
                              <m:ctrlPr>
                                <a:rPr lang="en-US" sz="1700" i="1" dirty="0">
                                  <a:latin typeface="Cambria Math" panose="02040503050406030204" pitchFamily="18" charset="0"/>
                                </a:rPr>
                              </m:ctrlPr>
                            </m:sSubPr>
                            <m:e>
                              <m:r>
                                <a:rPr lang="en-US" sz="1700" i="1" dirty="0">
                                  <a:latin typeface="Cambria Math" panose="02040503050406030204" pitchFamily="18" charset="0"/>
                                </a:rPr>
                                <m:t>𝐹𝐶𝐹</m:t>
                              </m:r>
                            </m:e>
                            <m:sub>
                              <m:r>
                                <a:rPr lang="en-US" sz="1700" i="1" dirty="0">
                                  <a:latin typeface="Cambria Math" panose="02040503050406030204" pitchFamily="18" charset="0"/>
                                </a:rPr>
                                <m:t>2</m:t>
                              </m:r>
                            </m:sub>
                          </m:sSub>
                        </m:num>
                        <m:den>
                          <m:sSup>
                            <m:sSupPr>
                              <m:ctrlPr>
                                <a:rPr lang="en-US" sz="1700" i="1">
                                  <a:latin typeface="Cambria Math" panose="02040503050406030204" pitchFamily="18" charset="0"/>
                                </a:rPr>
                              </m:ctrlPr>
                            </m:sSupPr>
                            <m:e>
                              <m:d>
                                <m:dPr>
                                  <m:ctrlPr>
                                    <a:rPr lang="en-US" sz="1700" i="1">
                                      <a:latin typeface="Cambria Math" panose="02040503050406030204" pitchFamily="18" charset="0"/>
                                    </a:rPr>
                                  </m:ctrlPr>
                                </m:dPr>
                                <m:e>
                                  <m:r>
                                    <a:rPr lang="en-US" sz="1700" i="1">
                                      <a:latin typeface="Cambria Math" panose="02040503050406030204" pitchFamily="18" charset="0"/>
                                    </a:rPr>
                                    <m:t>1+</m:t>
                                  </m:r>
                                  <m:r>
                                    <a:rPr lang="en-US" sz="1700" i="1">
                                      <a:latin typeface="Cambria Math" panose="02040503050406030204" pitchFamily="18" charset="0"/>
                                    </a:rPr>
                                    <m:t>𝑤𝑎𝑐𝑐</m:t>
                                  </m:r>
                                </m:e>
                              </m:d>
                            </m:e>
                            <m:sup>
                              <m:r>
                                <a:rPr lang="en-US" sz="1700" i="1">
                                  <a:latin typeface="Cambria Math" panose="02040503050406030204" pitchFamily="18" charset="0"/>
                                </a:rPr>
                                <m:t>2</m:t>
                              </m:r>
                            </m:sup>
                          </m:sSup>
                        </m:den>
                      </m:f>
                      <m:r>
                        <a:rPr lang="en-US" sz="1700" i="1" dirty="0">
                          <a:latin typeface="Cambria Math" panose="02040503050406030204" pitchFamily="18" charset="0"/>
                        </a:rPr>
                        <m:t>+</m:t>
                      </m:r>
                      <m:f>
                        <m:fPr>
                          <m:ctrlPr>
                            <a:rPr lang="en-US" sz="1700" i="1" dirty="0">
                              <a:latin typeface="Cambria Math" panose="02040503050406030204" pitchFamily="18" charset="0"/>
                            </a:rPr>
                          </m:ctrlPr>
                        </m:fPr>
                        <m:num>
                          <m:sSub>
                            <m:sSubPr>
                              <m:ctrlPr>
                                <a:rPr lang="en-US" sz="1700" i="1" dirty="0">
                                  <a:latin typeface="Cambria Math" panose="02040503050406030204" pitchFamily="18" charset="0"/>
                                </a:rPr>
                              </m:ctrlPr>
                            </m:sSubPr>
                            <m:e>
                              <m:r>
                                <a:rPr lang="en-US" sz="1700" i="1" dirty="0">
                                  <a:latin typeface="Cambria Math" panose="02040503050406030204" pitchFamily="18" charset="0"/>
                                </a:rPr>
                                <m:t>𝐹𝐶𝐹</m:t>
                              </m:r>
                            </m:e>
                            <m:sub>
                              <m:r>
                                <a:rPr lang="en-US" sz="1700" i="1" dirty="0">
                                  <a:latin typeface="Cambria Math" panose="02040503050406030204" pitchFamily="18" charset="0"/>
                                </a:rPr>
                                <m:t>3</m:t>
                              </m:r>
                            </m:sub>
                          </m:sSub>
                        </m:num>
                        <m:den>
                          <m:sSup>
                            <m:sSupPr>
                              <m:ctrlPr>
                                <a:rPr lang="en-US" sz="1700" i="1">
                                  <a:latin typeface="Cambria Math" panose="02040503050406030204" pitchFamily="18" charset="0"/>
                                </a:rPr>
                              </m:ctrlPr>
                            </m:sSupPr>
                            <m:e>
                              <m:d>
                                <m:dPr>
                                  <m:ctrlPr>
                                    <a:rPr lang="en-US" sz="1700" i="1">
                                      <a:latin typeface="Cambria Math" panose="02040503050406030204" pitchFamily="18" charset="0"/>
                                    </a:rPr>
                                  </m:ctrlPr>
                                </m:dPr>
                                <m:e>
                                  <m:r>
                                    <a:rPr lang="en-US" sz="1700" i="1">
                                      <a:latin typeface="Cambria Math" panose="02040503050406030204" pitchFamily="18" charset="0"/>
                                    </a:rPr>
                                    <m:t>1+</m:t>
                                  </m:r>
                                  <m:r>
                                    <a:rPr lang="en-US" sz="1700" i="1">
                                      <a:latin typeface="Cambria Math" panose="02040503050406030204" pitchFamily="18" charset="0"/>
                                    </a:rPr>
                                    <m:t>𝑤𝑎𝑐𝑐</m:t>
                                  </m:r>
                                </m:e>
                              </m:d>
                            </m:e>
                            <m:sup>
                              <m:r>
                                <a:rPr lang="en-US" sz="1700" i="1">
                                  <a:latin typeface="Cambria Math" panose="02040503050406030204" pitchFamily="18" charset="0"/>
                                </a:rPr>
                                <m:t>3</m:t>
                              </m:r>
                            </m:sup>
                          </m:sSup>
                        </m:den>
                      </m:f>
                      <m:r>
                        <a:rPr lang="en-US" sz="1700" i="1" dirty="0">
                          <a:latin typeface="Cambria Math" panose="02040503050406030204" pitchFamily="18" charset="0"/>
                        </a:rPr>
                        <m:t>+</m:t>
                      </m:r>
                    </m:oMath>
                  </m:oMathPara>
                </a14:m>
                <a:endParaRPr lang="en-US" sz="1700" i="1" dirty="0">
                  <a:latin typeface="Cambria Math" panose="02040503050406030204" pitchFamily="18" charset="0"/>
                </a:endParaRPr>
              </a:p>
              <a:p>
                <a:pPr marL="0" indent="0">
                  <a:buNone/>
                </a:pPr>
                <a:r>
                  <a:rPr lang="en-US" sz="1700" dirty="0"/>
                  <a:t>                              </a:t>
                </a:r>
                <a14:m>
                  <m:oMath xmlns:m="http://schemas.openxmlformats.org/officeDocument/2006/math">
                    <m:f>
                      <m:fPr>
                        <m:ctrlPr>
                          <a:rPr lang="en-US" sz="1700" i="1" dirty="0">
                            <a:latin typeface="Cambria Math" panose="02040503050406030204" pitchFamily="18" charset="0"/>
                          </a:rPr>
                        </m:ctrlPr>
                      </m:fPr>
                      <m:num>
                        <m:sSub>
                          <m:sSubPr>
                            <m:ctrlPr>
                              <a:rPr lang="en-US" sz="1700" i="1" dirty="0">
                                <a:latin typeface="Cambria Math" panose="02040503050406030204" pitchFamily="18" charset="0"/>
                              </a:rPr>
                            </m:ctrlPr>
                          </m:sSubPr>
                          <m:e>
                            <m:r>
                              <a:rPr lang="en-US" sz="1700" i="1" dirty="0">
                                <a:latin typeface="Cambria Math" panose="02040503050406030204" pitchFamily="18" charset="0"/>
                              </a:rPr>
                              <m:t>𝐹𝐶𝐹</m:t>
                            </m:r>
                          </m:e>
                          <m:sub>
                            <m:r>
                              <a:rPr lang="en-US" sz="1700" b="0" i="1" dirty="0" smtClean="0">
                                <a:latin typeface="Cambria Math" panose="02040503050406030204" pitchFamily="18" charset="0"/>
                              </a:rPr>
                              <m:t>4</m:t>
                            </m:r>
                          </m:sub>
                        </m:sSub>
                      </m:num>
                      <m:den>
                        <m:sSup>
                          <m:sSupPr>
                            <m:ctrlPr>
                              <a:rPr lang="en-US" sz="1700" i="1">
                                <a:latin typeface="Cambria Math" panose="02040503050406030204" pitchFamily="18" charset="0"/>
                              </a:rPr>
                            </m:ctrlPr>
                          </m:sSupPr>
                          <m:e>
                            <m:d>
                              <m:dPr>
                                <m:ctrlPr>
                                  <a:rPr lang="en-US" sz="1700" i="1">
                                    <a:latin typeface="Cambria Math" panose="02040503050406030204" pitchFamily="18" charset="0"/>
                                  </a:rPr>
                                </m:ctrlPr>
                              </m:dPr>
                              <m:e>
                                <m:r>
                                  <a:rPr lang="en-US" sz="1700" i="1">
                                    <a:latin typeface="Cambria Math" panose="02040503050406030204" pitchFamily="18" charset="0"/>
                                  </a:rPr>
                                  <m:t>1+</m:t>
                                </m:r>
                                <m:r>
                                  <a:rPr lang="en-US" sz="1700" i="1">
                                    <a:latin typeface="Cambria Math" panose="02040503050406030204" pitchFamily="18" charset="0"/>
                                  </a:rPr>
                                  <m:t>𝑤𝑎𝑐𝑐</m:t>
                                </m:r>
                              </m:e>
                            </m:d>
                          </m:e>
                          <m:sup>
                            <m:r>
                              <a:rPr lang="en-US" sz="1700" b="0" i="1" smtClean="0">
                                <a:latin typeface="Cambria Math" panose="02040503050406030204" pitchFamily="18" charset="0"/>
                              </a:rPr>
                              <m:t>4</m:t>
                            </m:r>
                          </m:sup>
                        </m:sSup>
                      </m:den>
                    </m:f>
                    <m:r>
                      <a:rPr lang="en-US" sz="1700" i="1" dirty="0">
                        <a:latin typeface="Cambria Math" panose="02040503050406030204" pitchFamily="18" charset="0"/>
                      </a:rPr>
                      <m:t>+</m:t>
                    </m:r>
                  </m:oMath>
                </a14:m>
                <a:r>
                  <a:rPr lang="en-US" sz="1700" dirty="0"/>
                  <a:t> </a:t>
                </a:r>
                <a14:m>
                  <m:oMath xmlns:m="http://schemas.openxmlformats.org/officeDocument/2006/math">
                    <m:f>
                      <m:fPr>
                        <m:ctrlPr>
                          <a:rPr lang="en-US" sz="1700" b="1" i="1" dirty="0" smtClean="0">
                            <a:solidFill>
                              <a:srgbClr val="0070C0"/>
                            </a:solidFill>
                            <a:latin typeface="Cambria Math" panose="02040503050406030204" pitchFamily="18" charset="0"/>
                          </a:rPr>
                        </m:ctrlPr>
                      </m:fPr>
                      <m:num>
                        <m:sSub>
                          <m:sSubPr>
                            <m:ctrlPr>
                              <a:rPr lang="en-US" sz="1700" b="1" i="1" dirty="0">
                                <a:solidFill>
                                  <a:srgbClr val="0070C0"/>
                                </a:solidFill>
                                <a:latin typeface="Cambria Math" panose="02040503050406030204" pitchFamily="18" charset="0"/>
                              </a:rPr>
                            </m:ctrlPr>
                          </m:sSubPr>
                          <m:e>
                            <m:r>
                              <a:rPr lang="en-US" sz="1700" b="1" i="1" dirty="0">
                                <a:solidFill>
                                  <a:srgbClr val="0070C0"/>
                                </a:solidFill>
                                <a:latin typeface="Cambria Math" panose="02040503050406030204" pitchFamily="18" charset="0"/>
                              </a:rPr>
                              <m:t>𝑭𝑪𝑭</m:t>
                            </m:r>
                          </m:e>
                          <m:sub>
                            <m:r>
                              <a:rPr lang="en-US" sz="1700" b="1" i="1" dirty="0" smtClean="0">
                                <a:solidFill>
                                  <a:srgbClr val="0070C0"/>
                                </a:solidFill>
                                <a:latin typeface="Cambria Math" panose="02040503050406030204" pitchFamily="18" charset="0"/>
                              </a:rPr>
                              <m:t>𝟓</m:t>
                            </m:r>
                          </m:sub>
                        </m:sSub>
                      </m:num>
                      <m:den>
                        <m:sSup>
                          <m:sSupPr>
                            <m:ctrlPr>
                              <a:rPr lang="en-US" sz="1700" b="1" i="1">
                                <a:solidFill>
                                  <a:srgbClr val="0070C0"/>
                                </a:solidFill>
                                <a:latin typeface="Cambria Math" panose="02040503050406030204" pitchFamily="18" charset="0"/>
                              </a:rPr>
                            </m:ctrlPr>
                          </m:sSupPr>
                          <m:e>
                            <m:d>
                              <m:dPr>
                                <m:ctrlPr>
                                  <a:rPr lang="en-US" sz="1700" b="1" i="1">
                                    <a:solidFill>
                                      <a:srgbClr val="0070C0"/>
                                    </a:solidFill>
                                    <a:latin typeface="Cambria Math" panose="02040503050406030204" pitchFamily="18" charset="0"/>
                                  </a:rPr>
                                </m:ctrlPr>
                              </m:dPr>
                              <m:e>
                                <m:r>
                                  <a:rPr lang="en-US" sz="1700" b="1" i="1">
                                    <a:solidFill>
                                      <a:srgbClr val="0070C0"/>
                                    </a:solidFill>
                                    <a:latin typeface="Cambria Math" panose="02040503050406030204" pitchFamily="18" charset="0"/>
                                  </a:rPr>
                                  <m:t>𝟏</m:t>
                                </m:r>
                                <m:r>
                                  <a:rPr lang="en-US" sz="1700" b="1" i="1">
                                    <a:solidFill>
                                      <a:srgbClr val="0070C0"/>
                                    </a:solidFill>
                                    <a:latin typeface="Cambria Math" panose="02040503050406030204" pitchFamily="18" charset="0"/>
                                  </a:rPr>
                                  <m:t>+</m:t>
                                </m:r>
                                <m:r>
                                  <a:rPr lang="en-US" sz="1700" b="1" i="1">
                                    <a:solidFill>
                                      <a:srgbClr val="0070C0"/>
                                    </a:solidFill>
                                    <a:latin typeface="Cambria Math" panose="02040503050406030204" pitchFamily="18" charset="0"/>
                                  </a:rPr>
                                  <m:t>𝒘𝒂𝒄𝒄</m:t>
                                </m:r>
                              </m:e>
                            </m:d>
                          </m:e>
                          <m:sup>
                            <m:r>
                              <a:rPr lang="en-US" sz="1700" b="1" i="1" smtClean="0">
                                <a:solidFill>
                                  <a:srgbClr val="0070C0"/>
                                </a:solidFill>
                                <a:latin typeface="Cambria Math" panose="02040503050406030204" pitchFamily="18" charset="0"/>
                              </a:rPr>
                              <m:t>𝟓</m:t>
                            </m:r>
                          </m:sup>
                        </m:sSup>
                      </m:den>
                    </m:f>
                    <m:r>
                      <a:rPr lang="en-US" sz="1700" b="1" i="1" dirty="0">
                        <a:solidFill>
                          <a:srgbClr val="0070C0"/>
                        </a:solidFill>
                        <a:latin typeface="Cambria Math" panose="02040503050406030204" pitchFamily="18" charset="0"/>
                      </a:rPr>
                      <m:t>+</m:t>
                    </m:r>
                    <m:f>
                      <m:fPr>
                        <m:ctrlPr>
                          <a:rPr lang="en-US" sz="1700" b="1" i="1" dirty="0">
                            <a:solidFill>
                              <a:srgbClr val="0070C0"/>
                            </a:solidFill>
                            <a:latin typeface="Cambria Math" panose="02040503050406030204" pitchFamily="18" charset="0"/>
                          </a:rPr>
                        </m:ctrlPr>
                      </m:fPr>
                      <m:num>
                        <m:sSub>
                          <m:sSubPr>
                            <m:ctrlPr>
                              <a:rPr lang="en-US" sz="1700" b="1" i="1" dirty="0" smtClean="0">
                                <a:solidFill>
                                  <a:srgbClr val="0070C0"/>
                                </a:solidFill>
                                <a:latin typeface="Cambria Math" panose="02040503050406030204" pitchFamily="18" charset="0"/>
                              </a:rPr>
                            </m:ctrlPr>
                          </m:sSubPr>
                          <m:e>
                            <m:r>
                              <a:rPr lang="en-US" sz="1700" b="1" i="1" dirty="0">
                                <a:solidFill>
                                  <a:srgbClr val="0070C0"/>
                                </a:solidFill>
                                <a:latin typeface="Cambria Math" panose="02040503050406030204" pitchFamily="18" charset="0"/>
                              </a:rPr>
                              <m:t>𝑭𝑪𝑭</m:t>
                            </m:r>
                          </m:e>
                          <m:sub>
                            <m:r>
                              <a:rPr lang="en-US" sz="1700" b="1" i="1" dirty="0" smtClean="0">
                                <a:solidFill>
                                  <a:srgbClr val="0070C0"/>
                                </a:solidFill>
                                <a:latin typeface="Cambria Math" panose="02040503050406030204" pitchFamily="18" charset="0"/>
                              </a:rPr>
                              <m:t>𝟔</m:t>
                            </m:r>
                          </m:sub>
                        </m:sSub>
                      </m:num>
                      <m:den>
                        <m:sSup>
                          <m:sSupPr>
                            <m:ctrlPr>
                              <a:rPr lang="en-US" sz="1700" b="1" i="1">
                                <a:solidFill>
                                  <a:srgbClr val="0070C0"/>
                                </a:solidFill>
                                <a:latin typeface="Cambria Math" panose="02040503050406030204" pitchFamily="18" charset="0"/>
                              </a:rPr>
                            </m:ctrlPr>
                          </m:sSupPr>
                          <m:e>
                            <m:d>
                              <m:dPr>
                                <m:ctrlPr>
                                  <a:rPr lang="en-US" sz="1700" b="1" i="1">
                                    <a:solidFill>
                                      <a:srgbClr val="0070C0"/>
                                    </a:solidFill>
                                    <a:latin typeface="Cambria Math" panose="02040503050406030204" pitchFamily="18" charset="0"/>
                                  </a:rPr>
                                </m:ctrlPr>
                              </m:dPr>
                              <m:e>
                                <m:r>
                                  <a:rPr lang="en-US" sz="1700" b="1" i="1">
                                    <a:solidFill>
                                      <a:srgbClr val="0070C0"/>
                                    </a:solidFill>
                                    <a:latin typeface="Cambria Math" panose="02040503050406030204" pitchFamily="18" charset="0"/>
                                  </a:rPr>
                                  <m:t>𝟏</m:t>
                                </m:r>
                                <m:r>
                                  <a:rPr lang="en-US" sz="1700" b="1" i="1">
                                    <a:solidFill>
                                      <a:srgbClr val="0070C0"/>
                                    </a:solidFill>
                                    <a:latin typeface="Cambria Math" panose="02040503050406030204" pitchFamily="18" charset="0"/>
                                  </a:rPr>
                                  <m:t>+</m:t>
                                </m:r>
                                <m:r>
                                  <a:rPr lang="en-US" sz="1700" b="1" i="1">
                                    <a:solidFill>
                                      <a:srgbClr val="0070C0"/>
                                    </a:solidFill>
                                    <a:latin typeface="Cambria Math" panose="02040503050406030204" pitchFamily="18" charset="0"/>
                                  </a:rPr>
                                  <m:t>𝒘𝒂𝒄𝒄</m:t>
                                </m:r>
                              </m:e>
                            </m:d>
                          </m:e>
                          <m:sup>
                            <m:r>
                              <a:rPr lang="en-US" sz="1700" b="1" i="1" smtClean="0">
                                <a:solidFill>
                                  <a:srgbClr val="0070C0"/>
                                </a:solidFill>
                                <a:latin typeface="Cambria Math" panose="02040503050406030204" pitchFamily="18" charset="0"/>
                              </a:rPr>
                              <m:t>𝟔</m:t>
                            </m:r>
                          </m:sup>
                        </m:sSup>
                      </m:den>
                    </m:f>
                    <m:r>
                      <a:rPr lang="en-US" sz="1700" b="1" i="1" dirty="0">
                        <a:solidFill>
                          <a:srgbClr val="0070C0"/>
                        </a:solidFill>
                        <a:latin typeface="Cambria Math" panose="02040503050406030204" pitchFamily="18" charset="0"/>
                      </a:rPr>
                      <m:t>+</m:t>
                    </m:r>
                    <m:f>
                      <m:fPr>
                        <m:ctrlPr>
                          <a:rPr lang="en-US" sz="1700" b="1" i="1" dirty="0">
                            <a:solidFill>
                              <a:srgbClr val="0070C0"/>
                            </a:solidFill>
                            <a:latin typeface="Cambria Math" panose="02040503050406030204" pitchFamily="18" charset="0"/>
                          </a:rPr>
                        </m:ctrlPr>
                      </m:fPr>
                      <m:num>
                        <m:sSub>
                          <m:sSubPr>
                            <m:ctrlPr>
                              <a:rPr lang="en-US" sz="1700" b="1" i="1" dirty="0">
                                <a:solidFill>
                                  <a:srgbClr val="0070C0"/>
                                </a:solidFill>
                                <a:latin typeface="Cambria Math" panose="02040503050406030204" pitchFamily="18" charset="0"/>
                              </a:rPr>
                            </m:ctrlPr>
                          </m:sSubPr>
                          <m:e>
                            <m:r>
                              <a:rPr lang="en-US" sz="1700" b="1" i="1" dirty="0">
                                <a:solidFill>
                                  <a:srgbClr val="0070C0"/>
                                </a:solidFill>
                                <a:latin typeface="Cambria Math" panose="02040503050406030204" pitchFamily="18" charset="0"/>
                              </a:rPr>
                              <m:t>𝑭𝑪𝑭</m:t>
                            </m:r>
                          </m:e>
                          <m:sub>
                            <m:r>
                              <a:rPr lang="en-US" sz="1700" b="1" i="1" dirty="0" smtClean="0">
                                <a:solidFill>
                                  <a:srgbClr val="0070C0"/>
                                </a:solidFill>
                                <a:latin typeface="Cambria Math" panose="02040503050406030204" pitchFamily="18" charset="0"/>
                              </a:rPr>
                              <m:t>𝟕</m:t>
                            </m:r>
                          </m:sub>
                        </m:sSub>
                      </m:num>
                      <m:den>
                        <m:sSup>
                          <m:sSupPr>
                            <m:ctrlPr>
                              <a:rPr lang="en-US" sz="1700" b="1" i="1">
                                <a:solidFill>
                                  <a:srgbClr val="0070C0"/>
                                </a:solidFill>
                                <a:latin typeface="Cambria Math" panose="02040503050406030204" pitchFamily="18" charset="0"/>
                              </a:rPr>
                            </m:ctrlPr>
                          </m:sSupPr>
                          <m:e>
                            <m:d>
                              <m:dPr>
                                <m:ctrlPr>
                                  <a:rPr lang="en-US" sz="1700" b="1" i="1">
                                    <a:solidFill>
                                      <a:srgbClr val="0070C0"/>
                                    </a:solidFill>
                                    <a:latin typeface="Cambria Math" panose="02040503050406030204" pitchFamily="18" charset="0"/>
                                  </a:rPr>
                                </m:ctrlPr>
                              </m:dPr>
                              <m:e>
                                <m:r>
                                  <a:rPr lang="en-US" sz="1700" b="1" i="1">
                                    <a:solidFill>
                                      <a:srgbClr val="0070C0"/>
                                    </a:solidFill>
                                    <a:latin typeface="Cambria Math" panose="02040503050406030204" pitchFamily="18" charset="0"/>
                                  </a:rPr>
                                  <m:t>𝟏</m:t>
                                </m:r>
                                <m:r>
                                  <a:rPr lang="en-US" sz="1700" b="1" i="1">
                                    <a:solidFill>
                                      <a:srgbClr val="0070C0"/>
                                    </a:solidFill>
                                    <a:latin typeface="Cambria Math" panose="02040503050406030204" pitchFamily="18" charset="0"/>
                                  </a:rPr>
                                  <m:t>+</m:t>
                                </m:r>
                                <m:r>
                                  <a:rPr lang="en-US" sz="1700" b="1" i="1">
                                    <a:solidFill>
                                      <a:srgbClr val="0070C0"/>
                                    </a:solidFill>
                                    <a:latin typeface="Cambria Math" panose="02040503050406030204" pitchFamily="18" charset="0"/>
                                  </a:rPr>
                                  <m:t>𝒘𝒂𝒄𝒄</m:t>
                                </m:r>
                              </m:e>
                            </m:d>
                          </m:e>
                          <m:sup>
                            <m:r>
                              <a:rPr lang="en-US" sz="1700" b="1" i="1" smtClean="0">
                                <a:solidFill>
                                  <a:srgbClr val="0070C0"/>
                                </a:solidFill>
                                <a:latin typeface="Cambria Math" panose="02040503050406030204" pitchFamily="18" charset="0"/>
                              </a:rPr>
                              <m:t>𝟕</m:t>
                            </m:r>
                          </m:sup>
                        </m:sSup>
                      </m:den>
                    </m:f>
                    <m:r>
                      <a:rPr lang="en-US" sz="1700" b="1" i="1" dirty="0">
                        <a:solidFill>
                          <a:srgbClr val="0070C0"/>
                        </a:solidFill>
                        <a:latin typeface="Cambria Math" panose="02040503050406030204" pitchFamily="18" charset="0"/>
                      </a:rPr>
                      <m:t>+</m:t>
                    </m:r>
                  </m:oMath>
                </a14:m>
                <a:r>
                  <a:rPr lang="en-US" sz="1700" b="1" dirty="0">
                    <a:solidFill>
                      <a:srgbClr val="0070C0"/>
                    </a:solidFill>
                  </a:rPr>
                  <a:t>…</a:t>
                </a:r>
                <a:endParaRPr lang="en-US" sz="1700" b="1" dirty="0">
                  <a:solidFill>
                    <a:srgbClr val="002060"/>
                  </a:solidFill>
                </a:endParaRPr>
              </a:p>
            </p:txBody>
          </p:sp>
        </mc:Choice>
        <mc:Fallback xmlns="">
          <p:sp>
            <p:nvSpPr>
              <p:cNvPr id="5" name="Content Placeholder 4"/>
              <p:cNvSpPr txBox="1">
                <a:spLocks noGrp="1" noRot="1" noChangeAspect="1" noMove="1" noResize="1" noEditPoints="1" noAdjustHandles="1" noChangeArrowheads="1" noChangeShapeType="1" noTextEdit="1"/>
              </p:cNvSpPr>
              <p:nvPr>
                <p:ph idx="1"/>
              </p:nvPr>
            </p:nvSpPr>
            <p:spPr>
              <a:xfrm>
                <a:off x="762000" y="1865022"/>
                <a:ext cx="7696200" cy="1106778"/>
              </a:xfrm>
              <a:prstGeom prst="rect">
                <a:avLst/>
              </a:prstGeom>
              <a:blipFill>
                <a:blip r:embed="rId3"/>
                <a:stretch>
                  <a:fillRect/>
                </a:stretch>
              </a:blipFill>
              <a:ln>
                <a:solidFill>
                  <a:schemeClr val="tx1"/>
                </a:solidFill>
              </a:ln>
              <a:effectLst>
                <a:outerShdw blurRad="50800" dist="101600" dir="186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2837506" y="3214824"/>
                <a:ext cx="3720057" cy="805670"/>
              </a:xfrm>
              <a:prstGeom prst="rect">
                <a:avLst/>
              </a:prstGeom>
              <a:solidFill>
                <a:schemeClr val="bg2">
                  <a:lumMod val="20000"/>
                  <a:lumOff val="80000"/>
                </a:schemeClr>
              </a:solidFill>
              <a:ln>
                <a:solidFill>
                  <a:schemeClr val="tx1"/>
                </a:solidFill>
              </a:ln>
              <a:effectLst>
                <a:outerShdw blurRad="50800" dist="101600" dir="1800000" algn="ctr" rotWithShape="0">
                  <a:srgbClr val="000000">
                    <a:alpha val="43137"/>
                  </a:srgbClr>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700" i="1" dirty="0" smtClean="0">
                          <a:latin typeface="Cambria Math" panose="02040503050406030204" pitchFamily="18" charset="0"/>
                        </a:rPr>
                        <m:t>𝐸𝑛𝑡𝑒𝑟𝑝𝑟𝑖𝑠𝑒</m:t>
                      </m:r>
                      <m:r>
                        <a:rPr lang="en-US" sz="1700" i="1" dirty="0" smtClean="0">
                          <a:latin typeface="Cambria Math" panose="02040503050406030204" pitchFamily="18" charset="0"/>
                        </a:rPr>
                        <m:t> </m:t>
                      </m:r>
                      <m:r>
                        <a:rPr lang="en-US" sz="1700" i="1" dirty="0" smtClean="0">
                          <a:latin typeface="Cambria Math" panose="02040503050406030204" pitchFamily="18" charset="0"/>
                        </a:rPr>
                        <m:t>𝑉𝑎𝑙𝑢𝑒</m:t>
                      </m:r>
                      <m:r>
                        <a:rPr lang="en-US" sz="1700" i="1" smtClean="0">
                          <a:latin typeface="Cambria Math" panose="02040503050406030204" pitchFamily="18" charset="0"/>
                        </a:rPr>
                        <m:t>= </m:t>
                      </m:r>
                      <m:nary>
                        <m:naryPr>
                          <m:chr m:val="∑"/>
                          <m:ctrlPr>
                            <a:rPr lang="en-US" sz="1700" i="1">
                              <a:latin typeface="Cambria Math" panose="02040503050406030204" pitchFamily="18" charset="0"/>
                            </a:rPr>
                          </m:ctrlPr>
                        </m:naryPr>
                        <m:sub>
                          <m:r>
                            <m:rPr>
                              <m:brk m:alnAt="23"/>
                            </m:rPr>
                            <a:rPr lang="en-US" sz="1700" i="1">
                              <a:latin typeface="Cambria Math" panose="02040503050406030204" pitchFamily="18" charset="0"/>
                            </a:rPr>
                            <m:t>𝑡</m:t>
                          </m:r>
                          <m:r>
                            <a:rPr lang="en-US" sz="1700" i="1">
                              <a:latin typeface="Cambria Math" panose="02040503050406030204" pitchFamily="18" charset="0"/>
                            </a:rPr>
                            <m:t>=</m:t>
                          </m:r>
                          <m:r>
                            <a:rPr lang="en-US" sz="1700" b="0" i="1" smtClean="0">
                              <a:latin typeface="Cambria Math" panose="02040503050406030204" pitchFamily="18" charset="0"/>
                            </a:rPr>
                            <m:t>1</m:t>
                          </m:r>
                        </m:sub>
                        <m:sup>
                          <m:r>
                            <a:rPr lang="en-US" sz="1700" i="1">
                              <a:latin typeface="Cambria Math" panose="02040503050406030204" pitchFamily="18" charset="0"/>
                              <a:ea typeface="Cambria Math" panose="02040503050406030204" pitchFamily="18" charset="0"/>
                            </a:rPr>
                            <m:t>∞</m:t>
                          </m:r>
                        </m:sup>
                        <m:e>
                          <m:f>
                            <m:fPr>
                              <m:ctrlPr>
                                <a:rPr lang="en-US" sz="1700" i="1">
                                  <a:latin typeface="Cambria Math" panose="02040503050406030204" pitchFamily="18" charset="0"/>
                                </a:rPr>
                              </m:ctrlPr>
                            </m:fPr>
                            <m:num>
                              <m:sSub>
                                <m:sSubPr>
                                  <m:ctrlPr>
                                    <a:rPr lang="en-US" sz="1700" i="1" smtClean="0">
                                      <a:latin typeface="Cambria Math" panose="02040503050406030204" pitchFamily="18" charset="0"/>
                                    </a:rPr>
                                  </m:ctrlPr>
                                </m:sSubPr>
                                <m:e>
                                  <m:r>
                                    <a:rPr lang="en-US" sz="1700" b="0" i="1" smtClean="0">
                                      <a:latin typeface="Cambria Math" panose="02040503050406030204" pitchFamily="18" charset="0"/>
                                    </a:rPr>
                                    <m:t>𝐹𝐶𝐹</m:t>
                                  </m:r>
                                </m:e>
                                <m:sub>
                                  <m:r>
                                    <a:rPr lang="en-US" sz="1700" b="0" i="1" smtClean="0">
                                      <a:latin typeface="Cambria Math" panose="02040503050406030204" pitchFamily="18" charset="0"/>
                                    </a:rPr>
                                    <m:t>𝑡</m:t>
                                  </m:r>
                                </m:sub>
                              </m:sSub>
                            </m:num>
                            <m:den>
                              <m:sSup>
                                <m:sSupPr>
                                  <m:ctrlPr>
                                    <a:rPr lang="en-US" sz="1700" i="1">
                                      <a:latin typeface="Cambria Math" panose="02040503050406030204" pitchFamily="18" charset="0"/>
                                    </a:rPr>
                                  </m:ctrlPr>
                                </m:sSupPr>
                                <m:e>
                                  <m:d>
                                    <m:dPr>
                                      <m:ctrlPr>
                                        <a:rPr lang="en-US" sz="1700" i="1">
                                          <a:latin typeface="Cambria Math" panose="02040503050406030204" pitchFamily="18" charset="0"/>
                                        </a:rPr>
                                      </m:ctrlPr>
                                    </m:dPr>
                                    <m:e>
                                      <m:r>
                                        <a:rPr lang="en-US" sz="1700" i="1">
                                          <a:latin typeface="Cambria Math" panose="02040503050406030204" pitchFamily="18" charset="0"/>
                                        </a:rPr>
                                        <m:t>1+</m:t>
                                      </m:r>
                                      <m:r>
                                        <a:rPr lang="en-US" sz="1700" b="0" i="1" smtClean="0">
                                          <a:latin typeface="Cambria Math" panose="02040503050406030204" pitchFamily="18" charset="0"/>
                                        </a:rPr>
                                        <m:t>𝑤𝑎𝑐𝑐</m:t>
                                      </m:r>
                                    </m:e>
                                  </m:d>
                                </m:e>
                                <m:sup>
                                  <m:r>
                                    <a:rPr lang="en-US" sz="1700" i="1">
                                      <a:latin typeface="Cambria Math" panose="02040503050406030204" pitchFamily="18" charset="0"/>
                                    </a:rPr>
                                    <m:t>𝑡</m:t>
                                  </m:r>
                                </m:sup>
                              </m:sSup>
                            </m:den>
                          </m:f>
                        </m:e>
                      </m:nary>
                    </m:oMath>
                  </m:oMathPara>
                </a14:m>
                <a:endParaRPr lang="en-US" sz="1700" dirty="0"/>
              </a:p>
            </p:txBody>
          </p:sp>
        </mc:Choice>
        <mc:Fallback xmlns="">
          <p:sp>
            <p:nvSpPr>
              <p:cNvPr id="6" name="TextBox 5"/>
              <p:cNvSpPr txBox="1">
                <a:spLocks noRot="1" noChangeAspect="1" noMove="1" noResize="1" noEditPoints="1" noAdjustHandles="1" noChangeArrowheads="1" noChangeShapeType="1" noTextEdit="1"/>
              </p:cNvSpPr>
              <p:nvPr/>
            </p:nvSpPr>
            <p:spPr>
              <a:xfrm>
                <a:off x="2837506" y="3214824"/>
                <a:ext cx="3720057" cy="805670"/>
              </a:xfrm>
              <a:prstGeom prst="rect">
                <a:avLst/>
              </a:prstGeom>
              <a:blipFill>
                <a:blip r:embed="rId4"/>
                <a:stretch>
                  <a:fillRect/>
                </a:stretch>
              </a:blipFill>
              <a:ln>
                <a:solidFill>
                  <a:schemeClr val="tx1"/>
                </a:solidFill>
              </a:ln>
              <a:effectLst>
                <a:outerShdw blurRad="50800" dist="101600" dir="180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1600200" y="4191000"/>
                <a:ext cx="6156622" cy="934551"/>
              </a:xfrm>
              <a:prstGeom prst="rect">
                <a:avLst/>
              </a:prstGeom>
              <a:solidFill>
                <a:schemeClr val="bg2">
                  <a:lumMod val="20000"/>
                  <a:lumOff val="80000"/>
                </a:schemeClr>
              </a:solidFill>
              <a:ln>
                <a:solidFill>
                  <a:schemeClr val="tx1"/>
                </a:solidFill>
              </a:ln>
              <a:effectLst>
                <a:outerShdw blurRad="50800" dist="101600" dir="1800000" algn="ctr" rotWithShape="0">
                  <a:srgbClr val="000000">
                    <a:alpha val="43137"/>
                  </a:srgbClr>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700" i="1" dirty="0" smtClean="0">
                          <a:latin typeface="Cambria Math" panose="02040503050406030204" pitchFamily="18" charset="0"/>
                        </a:rPr>
                        <m:t>𝐸𝑛𝑡𝑒𝑟𝑝𝑟𝑖𝑠𝑒</m:t>
                      </m:r>
                      <m:r>
                        <a:rPr lang="en-US" sz="1700" i="1" dirty="0" smtClean="0">
                          <a:latin typeface="Cambria Math" panose="02040503050406030204" pitchFamily="18" charset="0"/>
                        </a:rPr>
                        <m:t> </m:t>
                      </m:r>
                      <m:r>
                        <a:rPr lang="en-US" sz="1700" i="1" dirty="0" smtClean="0">
                          <a:latin typeface="Cambria Math" panose="02040503050406030204" pitchFamily="18" charset="0"/>
                        </a:rPr>
                        <m:t>𝑉𝑎𝑙𝑢𝑒</m:t>
                      </m:r>
                      <m:r>
                        <a:rPr lang="en-US" sz="1700" i="1" smtClean="0">
                          <a:latin typeface="Cambria Math" panose="02040503050406030204" pitchFamily="18" charset="0"/>
                        </a:rPr>
                        <m:t>=</m:t>
                      </m:r>
                      <m:d>
                        <m:dPr>
                          <m:ctrlPr>
                            <a:rPr lang="en-US" sz="1700" i="1" smtClean="0">
                              <a:latin typeface="Cambria Math" panose="02040503050406030204" pitchFamily="18" charset="0"/>
                            </a:rPr>
                          </m:ctrlPr>
                        </m:dPr>
                        <m:e>
                          <m:nary>
                            <m:naryPr>
                              <m:chr m:val="∑"/>
                              <m:ctrlPr>
                                <a:rPr lang="en-US" sz="1700" i="1">
                                  <a:latin typeface="Cambria Math" panose="02040503050406030204" pitchFamily="18" charset="0"/>
                                </a:rPr>
                              </m:ctrlPr>
                            </m:naryPr>
                            <m:sub>
                              <m:r>
                                <m:rPr>
                                  <m:brk m:alnAt="23"/>
                                </m:rPr>
                                <a:rPr lang="en-US" sz="1700" i="1">
                                  <a:latin typeface="Cambria Math" panose="02040503050406030204" pitchFamily="18" charset="0"/>
                                </a:rPr>
                                <m:t>𝑡</m:t>
                              </m:r>
                              <m:r>
                                <a:rPr lang="en-US" sz="1700" i="1">
                                  <a:latin typeface="Cambria Math" panose="02040503050406030204" pitchFamily="18" charset="0"/>
                                </a:rPr>
                                <m:t>=</m:t>
                              </m:r>
                              <m:r>
                                <a:rPr lang="en-US" sz="1700" b="0" i="1" smtClean="0">
                                  <a:latin typeface="Cambria Math" panose="02040503050406030204" pitchFamily="18" charset="0"/>
                                </a:rPr>
                                <m:t>1</m:t>
                              </m:r>
                            </m:sub>
                            <m:sup>
                              <m:r>
                                <a:rPr lang="en-US" sz="1700" b="0" i="1" smtClean="0">
                                  <a:latin typeface="Cambria Math" panose="02040503050406030204" pitchFamily="18" charset="0"/>
                                </a:rPr>
                                <m:t>4</m:t>
                              </m:r>
                            </m:sup>
                            <m:e>
                              <m:f>
                                <m:fPr>
                                  <m:ctrlPr>
                                    <a:rPr lang="en-US" sz="1700" i="1">
                                      <a:latin typeface="Cambria Math" panose="02040503050406030204" pitchFamily="18" charset="0"/>
                                    </a:rPr>
                                  </m:ctrlPr>
                                </m:fPr>
                                <m:num>
                                  <m:sSub>
                                    <m:sSubPr>
                                      <m:ctrlPr>
                                        <a:rPr lang="en-US" sz="1700" i="1">
                                          <a:latin typeface="Cambria Math" panose="02040503050406030204" pitchFamily="18" charset="0"/>
                                        </a:rPr>
                                      </m:ctrlPr>
                                    </m:sSubPr>
                                    <m:e>
                                      <m:r>
                                        <a:rPr lang="en-US" sz="1700" i="1">
                                          <a:latin typeface="Cambria Math" panose="02040503050406030204" pitchFamily="18" charset="0"/>
                                        </a:rPr>
                                        <m:t>𝐹𝐶𝐹</m:t>
                                      </m:r>
                                    </m:e>
                                    <m:sub>
                                      <m:r>
                                        <a:rPr lang="en-US" sz="1700" i="1">
                                          <a:latin typeface="Cambria Math" panose="02040503050406030204" pitchFamily="18" charset="0"/>
                                        </a:rPr>
                                        <m:t>𝑡</m:t>
                                      </m:r>
                                    </m:sub>
                                  </m:sSub>
                                </m:num>
                                <m:den>
                                  <m:sSup>
                                    <m:sSupPr>
                                      <m:ctrlPr>
                                        <a:rPr lang="en-US" sz="1700" i="1">
                                          <a:latin typeface="Cambria Math" panose="02040503050406030204" pitchFamily="18" charset="0"/>
                                        </a:rPr>
                                      </m:ctrlPr>
                                    </m:sSupPr>
                                    <m:e>
                                      <m:d>
                                        <m:dPr>
                                          <m:ctrlPr>
                                            <a:rPr lang="en-US" sz="1700" i="1">
                                              <a:latin typeface="Cambria Math" panose="02040503050406030204" pitchFamily="18" charset="0"/>
                                            </a:rPr>
                                          </m:ctrlPr>
                                        </m:dPr>
                                        <m:e>
                                          <m:r>
                                            <a:rPr lang="en-US" sz="1700" i="1">
                                              <a:latin typeface="Cambria Math" panose="02040503050406030204" pitchFamily="18" charset="0"/>
                                            </a:rPr>
                                            <m:t>1+</m:t>
                                          </m:r>
                                          <m:r>
                                            <a:rPr lang="en-US" sz="1700" i="1">
                                              <a:latin typeface="Cambria Math" panose="02040503050406030204" pitchFamily="18" charset="0"/>
                                            </a:rPr>
                                            <m:t>𝑤𝑎𝑐𝑐</m:t>
                                          </m:r>
                                        </m:e>
                                      </m:d>
                                    </m:e>
                                    <m:sup>
                                      <m:r>
                                        <a:rPr lang="en-US" sz="1700" i="1">
                                          <a:latin typeface="Cambria Math" panose="02040503050406030204" pitchFamily="18" charset="0"/>
                                        </a:rPr>
                                        <m:t>𝑡</m:t>
                                      </m:r>
                                    </m:sup>
                                  </m:sSup>
                                </m:den>
                              </m:f>
                            </m:e>
                          </m:nary>
                        </m:e>
                      </m:d>
                      <m:r>
                        <a:rPr lang="en-US" sz="1700" b="0" i="1" smtClean="0">
                          <a:latin typeface="Cambria Math" panose="02040503050406030204" pitchFamily="18" charset="0"/>
                        </a:rPr>
                        <m:t>+</m:t>
                      </m:r>
                      <m:d>
                        <m:dPr>
                          <m:ctrlPr>
                            <a:rPr lang="en-US" sz="1700" b="1" i="1" smtClean="0">
                              <a:solidFill>
                                <a:srgbClr val="0070C0"/>
                              </a:solidFill>
                              <a:latin typeface="Cambria Math" panose="02040503050406030204" pitchFamily="18" charset="0"/>
                            </a:rPr>
                          </m:ctrlPr>
                        </m:dPr>
                        <m:e>
                          <m:f>
                            <m:fPr>
                              <m:ctrlPr>
                                <a:rPr lang="en-US" sz="1700" b="1" i="1" smtClean="0">
                                  <a:solidFill>
                                    <a:srgbClr val="0070C0"/>
                                  </a:solidFill>
                                  <a:latin typeface="Cambria Math" panose="02040503050406030204" pitchFamily="18" charset="0"/>
                                </a:rPr>
                              </m:ctrlPr>
                            </m:fPr>
                            <m:num>
                              <m:r>
                                <a:rPr lang="en-US" sz="1700" b="1" i="1" smtClean="0">
                                  <a:solidFill>
                                    <a:srgbClr val="0070C0"/>
                                  </a:solidFill>
                                  <a:latin typeface="Cambria Math" panose="02040503050406030204" pitchFamily="18" charset="0"/>
                                </a:rPr>
                                <m:t>𝑻𝒆𝒓𝒎𝒊𝒏𝒂𝒍</m:t>
                              </m:r>
                              <m:r>
                                <a:rPr lang="en-US" sz="1700" b="1" i="1" smtClean="0">
                                  <a:solidFill>
                                    <a:srgbClr val="0070C0"/>
                                  </a:solidFill>
                                  <a:latin typeface="Cambria Math" panose="02040503050406030204" pitchFamily="18" charset="0"/>
                                </a:rPr>
                                <m:t> </m:t>
                              </m:r>
                              <m:r>
                                <a:rPr lang="en-US" sz="1700" b="1" i="1" smtClean="0">
                                  <a:solidFill>
                                    <a:srgbClr val="0070C0"/>
                                  </a:solidFill>
                                  <a:latin typeface="Cambria Math" panose="02040503050406030204" pitchFamily="18" charset="0"/>
                                </a:rPr>
                                <m:t>𝑽𝒂𝒍𝒖𝒆</m:t>
                              </m:r>
                            </m:num>
                            <m:den>
                              <m:sSup>
                                <m:sSupPr>
                                  <m:ctrlPr>
                                    <a:rPr lang="en-US" sz="1700" b="1" i="1" smtClean="0">
                                      <a:solidFill>
                                        <a:srgbClr val="0070C0"/>
                                      </a:solidFill>
                                      <a:latin typeface="Cambria Math" panose="02040503050406030204" pitchFamily="18" charset="0"/>
                                    </a:rPr>
                                  </m:ctrlPr>
                                </m:sSupPr>
                                <m:e>
                                  <m:r>
                                    <a:rPr lang="en-US" sz="1700" b="1" i="1" smtClean="0">
                                      <a:solidFill>
                                        <a:srgbClr val="0070C0"/>
                                      </a:solidFill>
                                      <a:latin typeface="Cambria Math" panose="02040503050406030204" pitchFamily="18" charset="0"/>
                                    </a:rPr>
                                    <m:t>(</m:t>
                                  </m:r>
                                  <m:r>
                                    <a:rPr lang="en-US" sz="1700" b="1" i="1" smtClean="0">
                                      <a:solidFill>
                                        <a:srgbClr val="0070C0"/>
                                      </a:solidFill>
                                      <a:latin typeface="Cambria Math" panose="02040503050406030204" pitchFamily="18" charset="0"/>
                                    </a:rPr>
                                    <m:t>𝟏</m:t>
                                  </m:r>
                                  <m:r>
                                    <a:rPr lang="en-US" sz="1700" b="1" i="1" smtClean="0">
                                      <a:solidFill>
                                        <a:srgbClr val="0070C0"/>
                                      </a:solidFill>
                                      <a:latin typeface="Cambria Math" panose="02040503050406030204" pitchFamily="18" charset="0"/>
                                    </a:rPr>
                                    <m:t>+</m:t>
                                  </m:r>
                                  <m:r>
                                    <a:rPr lang="en-US" sz="1700" b="1" i="1" smtClean="0">
                                      <a:solidFill>
                                        <a:srgbClr val="0070C0"/>
                                      </a:solidFill>
                                      <a:latin typeface="Cambria Math" panose="02040503050406030204" pitchFamily="18" charset="0"/>
                                    </a:rPr>
                                    <m:t>𝒘𝒂𝒄𝒄</m:t>
                                  </m:r>
                                  <m:r>
                                    <a:rPr lang="en-US" sz="1700" b="1" i="1" smtClean="0">
                                      <a:solidFill>
                                        <a:srgbClr val="0070C0"/>
                                      </a:solidFill>
                                      <a:latin typeface="Cambria Math" panose="02040503050406030204" pitchFamily="18" charset="0"/>
                                    </a:rPr>
                                    <m:t>)</m:t>
                                  </m:r>
                                </m:e>
                                <m:sup>
                                  <m:r>
                                    <a:rPr lang="en-US" sz="1700" b="1" i="1" smtClean="0">
                                      <a:solidFill>
                                        <a:srgbClr val="0070C0"/>
                                      </a:solidFill>
                                      <a:latin typeface="Cambria Math" panose="02040503050406030204" pitchFamily="18" charset="0"/>
                                    </a:rPr>
                                    <m:t>𝟒</m:t>
                                  </m:r>
                                </m:sup>
                              </m:sSup>
                            </m:den>
                          </m:f>
                        </m:e>
                      </m:d>
                    </m:oMath>
                  </m:oMathPara>
                </a14:m>
                <a:endParaRPr lang="en-US" sz="1700" b="1" dirty="0"/>
              </a:p>
            </p:txBody>
          </p:sp>
        </mc:Choice>
        <mc:Fallback xmlns="">
          <p:sp>
            <p:nvSpPr>
              <p:cNvPr id="7" name="TextBox 6"/>
              <p:cNvSpPr txBox="1">
                <a:spLocks noRot="1" noChangeAspect="1" noMove="1" noResize="1" noEditPoints="1" noAdjustHandles="1" noChangeArrowheads="1" noChangeShapeType="1" noTextEdit="1"/>
              </p:cNvSpPr>
              <p:nvPr/>
            </p:nvSpPr>
            <p:spPr>
              <a:xfrm>
                <a:off x="1600200" y="4191000"/>
                <a:ext cx="6156622" cy="934551"/>
              </a:xfrm>
              <a:prstGeom prst="rect">
                <a:avLst/>
              </a:prstGeom>
              <a:blipFill>
                <a:blip r:embed="rId5"/>
                <a:stretch>
                  <a:fillRect/>
                </a:stretch>
              </a:blipFill>
              <a:ln>
                <a:solidFill>
                  <a:schemeClr val="tx1"/>
                </a:solidFill>
              </a:ln>
              <a:effectLst>
                <a:outerShdw blurRad="50800" dist="101600" dir="1800000" algn="ctr" rotWithShape="0">
                  <a:srgbClr val="000000">
                    <a:alpha val="43137"/>
                  </a:srgbClr>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609601" y="5228017"/>
                <a:ext cx="8382704" cy="1072858"/>
              </a:xfrm>
              <a:prstGeom prst="rect">
                <a:avLst/>
              </a:prstGeom>
              <a:noFill/>
            </p:spPr>
            <p:txBody>
              <a:bodyPr wrap="square" rtlCol="0">
                <a:spAutoFit/>
              </a:bodyPr>
              <a:lstStyle/>
              <a:p>
                <a:r>
                  <a:rPr lang="en-US" dirty="0"/>
                  <a:t>The terminal value can be modeled using a constant growth model.  In </a:t>
                </a:r>
              </a:p>
              <a:p>
                <a:r>
                  <a:rPr lang="en-US" dirty="0"/>
                  <a:t>this example the “Terminal Value” would be in year 4 dollars and the formula</a:t>
                </a:r>
              </a:p>
              <a:p>
                <a:r>
                  <a:rPr lang="en-US" dirty="0"/>
                  <a:t>would be </a:t>
                </a:r>
                <a14:m>
                  <m:oMath xmlns:m="http://schemas.openxmlformats.org/officeDocument/2006/math">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𝐹𝐶𝐹</m:t>
                            </m:r>
                          </m:e>
                          <m:sub>
                            <m:r>
                              <a:rPr lang="en-US" b="0" i="1" smtClean="0">
                                <a:latin typeface="Cambria Math" panose="02040503050406030204" pitchFamily="18" charset="0"/>
                              </a:rPr>
                              <m:t>5</m:t>
                            </m:r>
                          </m:sub>
                        </m:sSub>
                      </m:num>
                      <m:den>
                        <m:r>
                          <a:rPr lang="en-US" b="0" i="1" smtClean="0">
                            <a:latin typeface="Cambria Math" panose="02040503050406030204" pitchFamily="18" charset="0"/>
                          </a:rPr>
                          <m:t>𝑤𝑎𝑐𝑐</m:t>
                        </m:r>
                        <m:r>
                          <a:rPr lang="en-US" b="0" i="1" smtClean="0">
                            <a:latin typeface="Cambria Math" panose="02040503050406030204" pitchFamily="18" charset="0"/>
                          </a:rPr>
                          <m:t>−</m:t>
                        </m:r>
                        <m:r>
                          <a:rPr lang="en-US" b="0" i="1" smtClean="0">
                            <a:latin typeface="Cambria Math" panose="02040503050406030204" pitchFamily="18" charset="0"/>
                          </a:rPr>
                          <m:t>𝑔</m:t>
                        </m:r>
                      </m:den>
                    </m:f>
                  </m:oMath>
                </a14:m>
                <a:r>
                  <a:rPr lang="en-US" dirty="0"/>
                  <a:t>.  This needs to be divided by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(1+</m:t>
                        </m:r>
                        <m:r>
                          <a:rPr lang="en-US" b="0" i="1" smtClean="0">
                            <a:latin typeface="Cambria Math" panose="02040503050406030204" pitchFamily="18" charset="0"/>
                          </a:rPr>
                          <m:t>𝑤𝑎𝑐𝑐</m:t>
                        </m:r>
                        <m:r>
                          <a:rPr lang="en-US" b="0" i="1" smtClean="0">
                            <a:latin typeface="Cambria Math" panose="02040503050406030204" pitchFamily="18" charset="0"/>
                          </a:rPr>
                          <m:t>)</m:t>
                        </m:r>
                      </m:e>
                      <m:sup>
                        <m:r>
                          <a:rPr lang="en-US" b="0" i="1" smtClean="0">
                            <a:latin typeface="Cambria Math" panose="02040503050406030204" pitchFamily="18" charset="0"/>
                          </a:rPr>
                          <m:t>4</m:t>
                        </m:r>
                      </m:sup>
                    </m:sSup>
                  </m:oMath>
                </a14:m>
                <a:r>
                  <a:rPr lang="en-US" dirty="0"/>
                  <a:t> to bring it to year 0.</a:t>
                </a:r>
              </a:p>
            </p:txBody>
          </p:sp>
        </mc:Choice>
        <mc:Fallback xmlns="">
          <p:sp>
            <p:nvSpPr>
              <p:cNvPr id="8" name="TextBox 7"/>
              <p:cNvSpPr txBox="1">
                <a:spLocks noRot="1" noChangeAspect="1" noMove="1" noResize="1" noEditPoints="1" noAdjustHandles="1" noChangeArrowheads="1" noChangeShapeType="1" noTextEdit="1"/>
              </p:cNvSpPr>
              <p:nvPr/>
            </p:nvSpPr>
            <p:spPr>
              <a:xfrm>
                <a:off x="609601" y="5228017"/>
                <a:ext cx="8382704" cy="1072858"/>
              </a:xfrm>
              <a:prstGeom prst="rect">
                <a:avLst/>
              </a:prstGeom>
              <a:blipFill>
                <a:blip r:embed="rId6"/>
                <a:stretch>
                  <a:fillRect l="-582" t="-3409" b="-568"/>
                </a:stretch>
              </a:blipFill>
            </p:spPr>
            <p:txBody>
              <a:bodyPr/>
              <a:lstStyle/>
              <a:p>
                <a:r>
                  <a:rPr lang="en-US">
                    <a:noFill/>
                  </a:rPr>
                  <a:t> </a:t>
                </a:r>
              </a:p>
            </p:txBody>
          </p:sp>
        </mc:Fallback>
      </mc:AlternateContent>
    </p:spTree>
    <p:extLst>
      <p:ext uri="{BB962C8B-B14F-4D97-AF65-F5344CB8AC3E}">
        <p14:creationId xmlns:p14="http://schemas.microsoft.com/office/powerpoint/2010/main" val="13689227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Concept check - Firm value</a:t>
            </a:r>
          </a:p>
        </p:txBody>
      </p:sp>
      <p:sp>
        <p:nvSpPr>
          <p:cNvPr id="3" name="Content Placeholder 2"/>
          <p:cNvSpPr>
            <a:spLocks noGrp="1"/>
          </p:cNvSpPr>
          <p:nvPr>
            <p:ph idx="1"/>
          </p:nvPr>
        </p:nvSpPr>
        <p:spPr>
          <a:xfrm>
            <a:off x="762000" y="1905000"/>
            <a:ext cx="8001000" cy="4038600"/>
          </a:xfrm>
        </p:spPr>
        <p:txBody>
          <a:bodyPr/>
          <a:lstStyle/>
          <a:p>
            <a:pPr marL="514350" indent="-514350">
              <a:buFont typeface="+mj-lt"/>
              <a:buAutoNum type="arabicPeriod"/>
            </a:pPr>
            <a:r>
              <a:rPr lang="en-US" sz="2000" dirty="0"/>
              <a:t>The firm value is the present value of what types of cash flows?</a:t>
            </a:r>
          </a:p>
          <a:p>
            <a:pPr marL="514350" indent="-514350">
              <a:buFont typeface="+mj-lt"/>
              <a:buAutoNum type="arabicPeriod"/>
            </a:pPr>
            <a:r>
              <a:rPr lang="en-US" sz="2000" dirty="0"/>
              <a:t>What is the appropriate discount rate for these cash flows?</a:t>
            </a:r>
          </a:p>
          <a:p>
            <a:pPr marL="514350" indent="-514350">
              <a:buFont typeface="+mj-lt"/>
              <a:buAutoNum type="arabicPeriod"/>
            </a:pPr>
            <a:r>
              <a:rPr lang="en-US" sz="2000" dirty="0"/>
              <a:t>If a firm has no debt, is the firm value the same as the equity value?</a:t>
            </a:r>
          </a:p>
          <a:p>
            <a:pPr marL="514350" indent="-514350">
              <a:buFont typeface="+mj-lt"/>
              <a:buAutoNum type="arabicPeriod"/>
            </a:pPr>
            <a:r>
              <a:rPr lang="en-US" sz="2000" dirty="0"/>
              <a:t>How do you convert an earnings number to a free cash flow number?  What is the intuition behind the formula?</a:t>
            </a:r>
          </a:p>
          <a:p>
            <a:pPr marL="514350" indent="-514350">
              <a:buFont typeface="+mj-lt"/>
              <a:buAutoNum type="arabicPeriod"/>
            </a:pPr>
            <a:r>
              <a:rPr lang="en-US" sz="2000" dirty="0"/>
              <a:t>Free cash flows extend indefinitely into the future.  How do you model an infinite series of cash flows?</a:t>
            </a:r>
          </a:p>
          <a:p>
            <a:pPr marL="514350" indent="-514350">
              <a:buFont typeface="+mj-lt"/>
              <a:buAutoNum type="arabicPeriod"/>
            </a:pPr>
            <a:r>
              <a:rPr lang="en-US" sz="2000" dirty="0"/>
              <a:t>How do you choose a growth rate when forecasting cash flows?</a:t>
            </a:r>
          </a:p>
          <a:p>
            <a:pPr marL="514350" indent="-514350">
              <a:buFont typeface="+mj-lt"/>
              <a:buAutoNum type="arabicPeriod"/>
            </a:pPr>
            <a:r>
              <a:rPr lang="en-US" sz="2000" dirty="0"/>
              <a:t>What would you need to do to the firm value in order to use it to then calculate the value of a single share of stock?</a:t>
            </a:r>
          </a:p>
          <a:p>
            <a:pPr marL="514350" indent="-514350">
              <a:buFont typeface="+mj-lt"/>
              <a:buAutoNum type="arabicPeriod"/>
            </a:pPr>
            <a:endParaRPr lang="en-US" sz="2000" dirty="0"/>
          </a:p>
        </p:txBody>
      </p:sp>
      <p:sp>
        <p:nvSpPr>
          <p:cNvPr id="4" name="Slide Number Placeholder 3"/>
          <p:cNvSpPr>
            <a:spLocks noGrp="1"/>
          </p:cNvSpPr>
          <p:nvPr>
            <p:ph type="sldNum" sz="quarter" idx="12"/>
          </p:nvPr>
        </p:nvSpPr>
        <p:spPr/>
        <p:txBody>
          <a:bodyPr/>
          <a:lstStyle/>
          <a:p>
            <a:fld id="{83C23A22-75BA-450B-B90B-5FC4C9F9E5D8}" type="slidenum">
              <a:rPr lang="en-US" altLang="en-US" smtClean="0"/>
              <a:pPr/>
              <a:t>41</a:t>
            </a:fld>
            <a:endParaRPr lang="en-US" altLang="en-US"/>
          </a:p>
        </p:txBody>
      </p:sp>
    </p:spTree>
    <p:extLst>
      <p:ext uri="{BB962C8B-B14F-4D97-AF65-F5344CB8AC3E}">
        <p14:creationId xmlns:p14="http://schemas.microsoft.com/office/powerpoint/2010/main" val="3731818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230604B-6DFA-414C-AFAF-FB0B6DFB42C2}" type="slidenum">
              <a:rPr lang="en-US"/>
              <a:pPr/>
              <a:t>42</a:t>
            </a:fld>
            <a:endParaRPr lang="en-US"/>
          </a:p>
        </p:txBody>
      </p:sp>
      <p:sp>
        <p:nvSpPr>
          <p:cNvPr id="3074" name="Rectangle 2"/>
          <p:cNvSpPr>
            <a:spLocks noGrp="1" noChangeArrowheads="1"/>
          </p:cNvSpPr>
          <p:nvPr>
            <p:ph type="title"/>
          </p:nvPr>
        </p:nvSpPr>
        <p:spPr/>
        <p:txBody>
          <a:bodyPr/>
          <a:lstStyle/>
          <a:p>
            <a:r>
              <a:rPr lang="en-US" sz="2400" dirty="0"/>
              <a:t>Discussion Topics</a:t>
            </a:r>
          </a:p>
        </p:txBody>
      </p:sp>
      <p:sp>
        <p:nvSpPr>
          <p:cNvPr id="3075" name="Rectangle 3"/>
          <p:cNvSpPr>
            <a:spLocks noGrp="1" noChangeArrowheads="1"/>
          </p:cNvSpPr>
          <p:nvPr>
            <p:ph type="body" idx="1"/>
          </p:nvPr>
        </p:nvSpPr>
        <p:spPr/>
        <p:txBody>
          <a:bodyPr/>
          <a:lstStyle/>
          <a:p>
            <a:pPr>
              <a:lnSpc>
                <a:spcPct val="90000"/>
              </a:lnSpc>
            </a:pPr>
            <a:r>
              <a:rPr lang="en-US" sz="2000" dirty="0"/>
              <a:t>Background information related to equity ownership</a:t>
            </a:r>
          </a:p>
          <a:p>
            <a:pPr>
              <a:lnSpc>
                <a:spcPct val="90000"/>
              </a:lnSpc>
            </a:pPr>
            <a:r>
              <a:rPr lang="en-US" sz="2000" dirty="0"/>
              <a:t>DCF equity valuation models based on a…</a:t>
            </a:r>
          </a:p>
          <a:p>
            <a:pPr lvl="1">
              <a:lnSpc>
                <a:spcPct val="90000"/>
              </a:lnSpc>
            </a:pPr>
            <a:r>
              <a:rPr lang="en-US" sz="2000" dirty="0"/>
              <a:t>Dividend discount model</a:t>
            </a:r>
          </a:p>
          <a:p>
            <a:pPr lvl="1">
              <a:lnSpc>
                <a:spcPct val="90000"/>
              </a:lnSpc>
            </a:pPr>
            <a:r>
              <a:rPr lang="en-US" sz="2000" dirty="0"/>
              <a:t>Free cash flow model</a:t>
            </a:r>
          </a:p>
          <a:p>
            <a:pPr>
              <a:lnSpc>
                <a:spcPct val="90000"/>
              </a:lnSpc>
            </a:pPr>
            <a:r>
              <a:rPr lang="en-US" sz="2000" dirty="0"/>
              <a:t>Review problems</a:t>
            </a:r>
          </a:p>
          <a:p>
            <a:pPr>
              <a:lnSpc>
                <a:spcPct val="90000"/>
              </a:lnSpc>
            </a:pPr>
            <a:r>
              <a:rPr lang="en-US" sz="2000" dirty="0"/>
              <a:t>Terminal growth assumption in DCF models.  </a:t>
            </a:r>
          </a:p>
          <a:p>
            <a:pPr>
              <a:lnSpc>
                <a:spcPct val="90000"/>
              </a:lnSpc>
            </a:pPr>
            <a:r>
              <a:rPr lang="en-US" sz="2000" dirty="0"/>
              <a:t>Discuss the intuition in the P/E ratio.  </a:t>
            </a:r>
          </a:p>
          <a:p>
            <a:pPr marL="590550" indent="-590550">
              <a:lnSpc>
                <a:spcPct val="90000"/>
              </a:lnSpc>
              <a:buFont typeface="Wingdings" pitchFamily="2" charset="2"/>
              <a:buAutoNum type="arabicPeriod"/>
            </a:pPr>
            <a:endParaRPr lang="en-US" sz="2000" dirty="0"/>
          </a:p>
          <a:p>
            <a:pPr marL="590550" indent="-590550">
              <a:lnSpc>
                <a:spcPct val="90000"/>
              </a:lnSpc>
              <a:buFont typeface="Wingdings" pitchFamily="2" charset="2"/>
              <a:buAutoNum type="arabicPeriod"/>
            </a:pPr>
            <a:endParaRPr lang="en-US" sz="2000" dirty="0"/>
          </a:p>
          <a:p>
            <a:pPr marL="590550" indent="-590550">
              <a:lnSpc>
                <a:spcPct val="90000"/>
              </a:lnSpc>
            </a:pPr>
            <a:endParaRPr lang="en-US" sz="2000" dirty="0"/>
          </a:p>
        </p:txBody>
      </p:sp>
      <p:sp>
        <p:nvSpPr>
          <p:cNvPr id="5" name="Right Arrow 4" title="Arrow showing which discussion point we will be discussing next">
            <a:extLst>
              <a:ext uri="{FF2B5EF4-FFF2-40B4-BE49-F238E27FC236}">
                <a16:creationId xmlns:a16="http://schemas.microsoft.com/office/drawing/2014/main" id="{2ECD0698-9E75-434E-841A-F4252FF68974}"/>
              </a:ext>
            </a:extLst>
          </p:cNvPr>
          <p:cNvSpPr/>
          <p:nvPr/>
        </p:nvSpPr>
        <p:spPr bwMode="auto">
          <a:xfrm>
            <a:off x="381000" y="4000500"/>
            <a:ext cx="304800" cy="240507"/>
          </a:xfrm>
          <a:prstGeom prst="rightArrow">
            <a:avLst/>
          </a:prstGeom>
          <a:solidFill>
            <a:srgbClr val="0070C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7316531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solidFill>
                  <a:srgbClr val="0070C0"/>
                </a:solidFill>
              </a:rPr>
              <a:t>P/E ratio</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752600"/>
                <a:ext cx="8153400" cy="4038600"/>
              </a:xfrm>
            </p:spPr>
            <p:txBody>
              <a:bodyPr/>
              <a:lstStyle/>
              <a:p>
                <a:pPr marL="0" indent="0">
                  <a:buNone/>
                </a:pPr>
                <a:r>
                  <a:rPr lang="en-US" sz="2000" dirty="0"/>
                  <a:t>     Two common types of PE ratios:</a:t>
                </a:r>
              </a:p>
              <a:p>
                <a:pPr lvl="1"/>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a:rPr>
                          <m:t>𝑃𝑟𝑖𝑐𝑒</m:t>
                        </m:r>
                        <m:r>
                          <a:rPr lang="en-US" sz="2400" b="0" i="1" smtClean="0">
                            <a:latin typeface="Cambria Math"/>
                          </a:rPr>
                          <m:t> </m:t>
                        </m:r>
                        <m:r>
                          <a:rPr lang="en-US" sz="2400" b="0" i="1" smtClean="0">
                            <a:latin typeface="Cambria Math"/>
                          </a:rPr>
                          <m:t>𝑝𝑒𝑟</m:t>
                        </m:r>
                        <m:r>
                          <a:rPr lang="en-US" sz="2400" b="0" i="1" smtClean="0">
                            <a:latin typeface="Cambria Math"/>
                          </a:rPr>
                          <m:t> </m:t>
                        </m:r>
                        <m:r>
                          <a:rPr lang="en-US" sz="2400" b="0" i="1" smtClean="0">
                            <a:latin typeface="Cambria Math"/>
                          </a:rPr>
                          <m:t>𝑠h𝑎𝑟𝑒</m:t>
                        </m:r>
                      </m:num>
                      <m:den>
                        <m:r>
                          <a:rPr lang="en-US" sz="2400" b="0" i="1" smtClean="0">
                            <a:latin typeface="Cambria Math"/>
                          </a:rPr>
                          <m:t>𝐿𝑒𝑎𝑑𝑖𝑛𝑔</m:t>
                        </m:r>
                        <m:r>
                          <a:rPr lang="en-US" sz="2400" b="0" i="1" smtClean="0">
                            <a:latin typeface="Cambria Math"/>
                          </a:rPr>
                          <m:t> </m:t>
                        </m:r>
                        <m:r>
                          <a:rPr lang="en-US" sz="2400" b="0" i="1" smtClean="0">
                            <a:latin typeface="Cambria Math"/>
                          </a:rPr>
                          <m:t>𝑒𝑎𝑟𝑛𝑖𝑛𝑔𝑠</m:t>
                        </m:r>
                        <m:r>
                          <a:rPr lang="en-US" sz="2400" b="0" i="1" smtClean="0">
                            <a:latin typeface="Cambria Math"/>
                          </a:rPr>
                          <m:t> </m:t>
                        </m:r>
                        <m:r>
                          <a:rPr lang="en-US" sz="2400" b="0" i="1" smtClean="0">
                            <a:latin typeface="Cambria Math"/>
                          </a:rPr>
                          <m:t>𝑝𝑒𝑟</m:t>
                        </m:r>
                        <m:r>
                          <a:rPr lang="en-US" sz="2400" b="0" i="1" smtClean="0">
                            <a:latin typeface="Cambria Math"/>
                          </a:rPr>
                          <m:t> </m:t>
                        </m:r>
                        <m:r>
                          <a:rPr lang="en-US" sz="2400" b="0" i="1" smtClean="0">
                            <a:latin typeface="Cambria Math"/>
                          </a:rPr>
                          <m:t>𝑠h𝑎𝑟𝑒</m:t>
                        </m:r>
                      </m:den>
                    </m:f>
                  </m:oMath>
                </a14:m>
                <a:endParaRPr lang="en-US" sz="2400" dirty="0"/>
              </a:p>
              <a:p>
                <a:pPr lvl="1"/>
                <a14:m>
                  <m:oMath xmlns:m="http://schemas.openxmlformats.org/officeDocument/2006/math">
                    <m:f>
                      <m:fPr>
                        <m:ctrlPr>
                          <a:rPr lang="en-US" sz="2400" i="1">
                            <a:latin typeface="Cambria Math" panose="02040503050406030204" pitchFamily="18" charset="0"/>
                          </a:rPr>
                        </m:ctrlPr>
                      </m:fPr>
                      <m:num>
                        <m:r>
                          <a:rPr lang="en-US" sz="2400" i="1">
                            <a:latin typeface="Cambria Math"/>
                          </a:rPr>
                          <m:t>𝑃𝑟𝑖𝑐𝑒</m:t>
                        </m:r>
                        <m:r>
                          <a:rPr lang="en-US" sz="2400" i="1">
                            <a:latin typeface="Cambria Math"/>
                          </a:rPr>
                          <m:t> </m:t>
                        </m:r>
                        <m:r>
                          <a:rPr lang="en-US" sz="2400" i="1">
                            <a:latin typeface="Cambria Math"/>
                          </a:rPr>
                          <m:t>𝑝𝑒𝑟</m:t>
                        </m:r>
                        <m:r>
                          <a:rPr lang="en-US" sz="2400" i="1">
                            <a:latin typeface="Cambria Math"/>
                          </a:rPr>
                          <m:t> </m:t>
                        </m:r>
                        <m:r>
                          <a:rPr lang="en-US" sz="2400" i="1">
                            <a:latin typeface="Cambria Math"/>
                          </a:rPr>
                          <m:t>𝑠h𝑎𝑟𝑒</m:t>
                        </m:r>
                      </m:num>
                      <m:den>
                        <m:r>
                          <a:rPr lang="en-US" sz="2400" b="0" i="1" smtClean="0">
                            <a:latin typeface="Cambria Math"/>
                          </a:rPr>
                          <m:t>𝑇𝑟𝑎𝑖𝑙𝑖𝑛𝑔</m:t>
                        </m:r>
                        <m:r>
                          <a:rPr lang="en-US" sz="2400" i="1">
                            <a:latin typeface="Cambria Math"/>
                          </a:rPr>
                          <m:t> </m:t>
                        </m:r>
                        <m:r>
                          <a:rPr lang="en-US" sz="2400" i="1">
                            <a:latin typeface="Cambria Math"/>
                          </a:rPr>
                          <m:t>𝑒𝑎𝑟𝑛𝑖𝑛𝑔𝑠</m:t>
                        </m:r>
                        <m:r>
                          <a:rPr lang="en-US" sz="2400" i="1">
                            <a:latin typeface="Cambria Math"/>
                          </a:rPr>
                          <m:t> </m:t>
                        </m:r>
                        <m:r>
                          <a:rPr lang="en-US" sz="2400" i="1">
                            <a:latin typeface="Cambria Math"/>
                          </a:rPr>
                          <m:t>𝑝𝑒𝑟</m:t>
                        </m:r>
                        <m:r>
                          <a:rPr lang="en-US" sz="2400" i="1">
                            <a:latin typeface="Cambria Math"/>
                          </a:rPr>
                          <m:t> </m:t>
                        </m:r>
                        <m:r>
                          <a:rPr lang="en-US" sz="2400" i="1">
                            <a:latin typeface="Cambria Math"/>
                          </a:rPr>
                          <m:t>𝑠h𝑎𝑟𝑒</m:t>
                        </m:r>
                      </m:den>
                    </m:f>
                  </m:oMath>
                </a14:m>
                <a:endParaRPr lang="en-US" sz="2000" dirty="0"/>
              </a:p>
              <a:p>
                <a:pPr lvl="1"/>
                <a:endParaRPr lang="en-US" sz="2000" dirty="0"/>
              </a:p>
              <a:p>
                <a:pPr marL="457200" lvl="1" indent="0">
                  <a:buNone/>
                </a:pPr>
                <a:endParaRPr lang="en-US" sz="2000" dirty="0"/>
              </a:p>
              <a:p>
                <a:pPr marL="457200" lvl="1" indent="0">
                  <a:buNone/>
                </a:pPr>
                <a:r>
                  <a:rPr lang="en-US" sz="2000" dirty="0"/>
                  <a:t>Price is a forward-looking measure (i.e., price is the present value of all future expected cash flows to shareholder), while earnings is a byproduct of accounting rules.  </a:t>
                </a:r>
                <a:r>
                  <a:rPr lang="en-US" sz="2000" b="1" dirty="0">
                    <a:solidFill>
                      <a:srgbClr val="0070C0"/>
                    </a:solidFill>
                  </a:rPr>
                  <a:t>Trailing EPS </a:t>
                </a:r>
                <a:r>
                  <a:rPr lang="en-US" sz="2000" dirty="0"/>
                  <a:t>is historical.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752600"/>
                <a:ext cx="8153400" cy="4038600"/>
              </a:xfrm>
              <a:blipFill>
                <a:blip r:embed="rId3"/>
                <a:stretch>
                  <a:fillRect t="-755" r="-224"/>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9643DB6B-51D7-4D98-93AE-45AE8DE2B2D5}" type="slidenum">
              <a:rPr lang="en-US" smtClean="0"/>
              <a:pPr/>
              <a:t>43</a:t>
            </a:fld>
            <a:endParaRPr lang="en-US"/>
          </a:p>
        </p:txBody>
      </p:sp>
    </p:spTree>
    <p:extLst>
      <p:ext uri="{BB962C8B-B14F-4D97-AF65-F5344CB8AC3E}">
        <p14:creationId xmlns:p14="http://schemas.microsoft.com/office/powerpoint/2010/main" val="34206883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What does the P/E ratio mean?</a:t>
            </a:r>
          </a:p>
        </p:txBody>
      </p:sp>
      <p:sp>
        <p:nvSpPr>
          <p:cNvPr id="3" name="Content Placeholder 2"/>
          <p:cNvSpPr>
            <a:spLocks noGrp="1"/>
          </p:cNvSpPr>
          <p:nvPr>
            <p:ph idx="1"/>
          </p:nvPr>
        </p:nvSpPr>
        <p:spPr/>
        <p:txBody>
          <a:bodyPr/>
          <a:lstStyle/>
          <a:p>
            <a:pPr marL="0" indent="0">
              <a:buNone/>
            </a:pPr>
            <a:r>
              <a:rPr lang="en-US" sz="2000" dirty="0"/>
              <a:t>A high P/E ratio is generally interpreted as suggesting that the market expects relatively high growth in the firm’s future earnings.</a:t>
            </a:r>
          </a:p>
          <a:p>
            <a:pPr marL="0" indent="0">
              <a:buNone/>
            </a:pPr>
            <a:endParaRPr lang="en-US" sz="2000" dirty="0"/>
          </a:p>
        </p:txBody>
      </p:sp>
      <p:sp>
        <p:nvSpPr>
          <p:cNvPr id="4" name="Slide Number Placeholder 3"/>
          <p:cNvSpPr>
            <a:spLocks noGrp="1"/>
          </p:cNvSpPr>
          <p:nvPr>
            <p:ph type="sldNum" sz="quarter" idx="12"/>
          </p:nvPr>
        </p:nvSpPr>
        <p:spPr/>
        <p:txBody>
          <a:bodyPr/>
          <a:lstStyle/>
          <a:p>
            <a:fld id="{9643DB6B-51D7-4D98-93AE-45AE8DE2B2D5}" type="slidenum">
              <a:rPr lang="en-US" smtClean="0"/>
              <a:pPr/>
              <a:t>44</a:t>
            </a:fld>
            <a:endParaRPr lang="en-US"/>
          </a:p>
        </p:txBody>
      </p:sp>
    </p:spTree>
    <p:extLst>
      <p:ext uri="{BB962C8B-B14F-4D97-AF65-F5344CB8AC3E}">
        <p14:creationId xmlns:p14="http://schemas.microsoft.com/office/powerpoint/2010/main" val="31953689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r>
              <a:rPr lang="en-US" sz="2400" dirty="0"/>
              <a:t>If a high P/E ratio implies expected high growth, what are the underlying implications for the firm?</a:t>
            </a:r>
          </a:p>
        </p:txBody>
      </p:sp>
      <p:sp>
        <p:nvSpPr>
          <p:cNvPr id="3" name="Content Placeholder 2"/>
          <p:cNvSpPr>
            <a:spLocks noGrp="1"/>
          </p:cNvSpPr>
          <p:nvPr>
            <p:ph idx="1"/>
          </p:nvPr>
        </p:nvSpPr>
        <p:spPr/>
        <p:txBody>
          <a:bodyPr/>
          <a:lstStyle/>
          <a:p>
            <a:pPr marL="0" indent="0">
              <a:buNone/>
            </a:pPr>
            <a:r>
              <a:rPr lang="en-US" sz="2000" dirty="0"/>
              <a:t>Why do dividends and earnings grow through time?</a:t>
            </a:r>
          </a:p>
          <a:p>
            <a:pPr marL="0" indent="0">
              <a:buNone/>
            </a:pPr>
            <a:endParaRPr lang="en-US" sz="1400" dirty="0"/>
          </a:p>
          <a:p>
            <a:pPr marL="0" indent="0">
              <a:buNone/>
            </a:pPr>
            <a:r>
              <a:rPr lang="en-US" sz="2000" dirty="0"/>
              <a:t>If firms have a </a:t>
            </a:r>
            <a:r>
              <a:rPr lang="en-US" sz="2000" b="1" dirty="0">
                <a:solidFill>
                  <a:srgbClr val="0070C0"/>
                </a:solidFill>
              </a:rPr>
              <a:t>plowback ratio </a:t>
            </a:r>
            <a:r>
              <a:rPr lang="en-US" sz="2000" dirty="0"/>
              <a:t>greater than 0 (i.e., </a:t>
            </a:r>
            <a:r>
              <a:rPr lang="en-US" sz="2000" b="1" dirty="0">
                <a:solidFill>
                  <a:srgbClr val="0070C0"/>
                </a:solidFill>
              </a:rPr>
              <a:t>b</a:t>
            </a:r>
            <a:r>
              <a:rPr lang="en-US" sz="2000" dirty="0"/>
              <a:t>&gt;0 on next couple slides), then some portion of each period’s earnings are being reinvested and not distributed as dividends.  Plowback is required in order to have earnings growth.</a:t>
            </a:r>
          </a:p>
          <a:p>
            <a:pPr marL="0" indent="0">
              <a:buNone/>
            </a:pPr>
            <a:endParaRPr lang="en-US" sz="2000" dirty="0"/>
          </a:p>
        </p:txBody>
      </p:sp>
      <p:sp>
        <p:nvSpPr>
          <p:cNvPr id="4" name="Slide Number Placeholder 3"/>
          <p:cNvSpPr>
            <a:spLocks noGrp="1"/>
          </p:cNvSpPr>
          <p:nvPr>
            <p:ph type="sldNum" sz="quarter" idx="12"/>
          </p:nvPr>
        </p:nvSpPr>
        <p:spPr/>
        <p:txBody>
          <a:bodyPr/>
          <a:lstStyle/>
          <a:p>
            <a:fld id="{9643DB6B-51D7-4D98-93AE-45AE8DE2B2D5}" type="slidenum">
              <a:rPr lang="en-US" smtClean="0"/>
              <a:pPr/>
              <a:t>45</a:t>
            </a:fld>
            <a:endParaRPr lang="en-US"/>
          </a:p>
        </p:txBody>
      </p:sp>
    </p:spTree>
    <p:extLst>
      <p:ext uri="{BB962C8B-B14F-4D97-AF65-F5344CB8AC3E}">
        <p14:creationId xmlns:p14="http://schemas.microsoft.com/office/powerpoint/2010/main" val="20804683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dirty="0">
                <a:latin typeface="+mn-lt"/>
              </a:rPr>
              <a:t>Additional review terminology for your personal study</a:t>
            </a:r>
            <a:br>
              <a:rPr lang="en-US" sz="2000" b="1" dirty="0">
                <a:latin typeface="+mn-lt"/>
              </a:rPr>
            </a:br>
            <a:r>
              <a:rPr lang="en-US" sz="2000" b="1" dirty="0">
                <a:latin typeface="+mn-lt"/>
              </a:rPr>
              <a:t>(some of these terms are in the assigned reading)</a:t>
            </a:r>
          </a:p>
        </p:txBody>
      </p:sp>
      <p:sp>
        <p:nvSpPr>
          <p:cNvPr id="4" name="Slide Number Placeholder 3"/>
          <p:cNvSpPr>
            <a:spLocks noGrp="1"/>
          </p:cNvSpPr>
          <p:nvPr>
            <p:ph type="sldNum" sz="quarter" idx="12"/>
          </p:nvPr>
        </p:nvSpPr>
        <p:spPr/>
        <p:txBody>
          <a:bodyPr/>
          <a:lstStyle/>
          <a:p>
            <a:pPr>
              <a:defRPr/>
            </a:pPr>
            <a:fld id="{CBEBA416-A61F-4136-B836-68920B2DB59B}" type="slidenum">
              <a:rPr lang="en-US" altLang="en-US" smtClean="0"/>
              <a:pPr>
                <a:defRPr/>
              </a:pPr>
              <a:t>46</a:t>
            </a:fld>
            <a:endParaRPr lang="en-US" altLang="en-US" dirty="0"/>
          </a:p>
        </p:txBody>
      </p:sp>
      <p:graphicFrame>
        <p:nvGraphicFramePr>
          <p:cNvPr id="6" name="Content Placeholder 6"/>
          <p:cNvGraphicFramePr>
            <a:graphicFrameLocks noGrp="1"/>
          </p:cNvGraphicFramePr>
          <p:nvPr>
            <p:ph idx="1"/>
          </p:nvPr>
        </p:nvGraphicFramePr>
        <p:xfrm>
          <a:off x="762000" y="1905000"/>
          <a:ext cx="7696200" cy="347472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370840">
                <a:tc gridSpan="2">
                  <a:txBody>
                    <a:bodyPr/>
                    <a:lstStyle/>
                    <a:p>
                      <a:r>
                        <a:rPr lang="en-US" dirty="0">
                          <a:solidFill>
                            <a:schemeClr val="tx1"/>
                          </a:solidFill>
                        </a:rPr>
                        <a:t>You</a:t>
                      </a:r>
                      <a:r>
                        <a:rPr lang="en-US" baseline="0" dirty="0">
                          <a:solidFill>
                            <a:schemeClr val="tx1"/>
                          </a:solidFill>
                        </a:rPr>
                        <a:t> should be able to give a 1-2 sentence description, or formula, of each of these terms.</a:t>
                      </a:r>
                      <a:endParaRPr lang="en-US" dirty="0">
                        <a:solidFill>
                          <a:schemeClr val="tx1"/>
                        </a:solidFill>
                      </a:endParaRP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dirty="0"/>
                        <a:t>How</a:t>
                      </a:r>
                      <a:r>
                        <a:rPr lang="en-US" baseline="0" dirty="0"/>
                        <a:t> do you write </a:t>
                      </a:r>
                      <a:r>
                        <a:rPr lang="en-US" dirty="0"/>
                        <a:t>a DCF</a:t>
                      </a:r>
                      <a:r>
                        <a:rPr lang="en-US" baseline="0" dirty="0"/>
                        <a:t> formula using dividends?</a:t>
                      </a:r>
                    </a:p>
                    <a:p>
                      <a:endParaRPr lang="en-US" baseline="0" dirty="0"/>
                    </a:p>
                    <a:p>
                      <a:r>
                        <a:rPr lang="en-US" baseline="0" dirty="0"/>
                        <a:t>How do you write a DCF formula using FCFs?</a:t>
                      </a:r>
                    </a:p>
                    <a:p>
                      <a:endParaRPr lang="en-US" baseline="0" dirty="0"/>
                    </a:p>
                    <a:p>
                      <a:r>
                        <a:rPr lang="en-US" baseline="0" dirty="0"/>
                        <a:t>How are these formulas similar? Different?</a:t>
                      </a:r>
                    </a:p>
                    <a:p>
                      <a:endParaRPr lang="en-US" baseline="0" dirty="0"/>
                    </a:p>
                    <a:p>
                      <a:r>
                        <a:rPr lang="en-US" baseline="0" dirty="0"/>
                        <a:t>What is a terminal value? </a:t>
                      </a:r>
                      <a:endParaRPr lang="en-US" dirty="0"/>
                    </a:p>
                  </a:txBody>
                  <a:tcPr/>
                </a:tc>
                <a:tc>
                  <a:txBody>
                    <a:bodyPr/>
                    <a:lstStyle/>
                    <a:p>
                      <a:r>
                        <a:rPr lang="en-US" baseline="0" dirty="0"/>
                        <a:t>What assumptions go into DCF models?</a:t>
                      </a:r>
                    </a:p>
                    <a:p>
                      <a:endParaRPr lang="en-US" baseline="0" dirty="0"/>
                    </a:p>
                    <a:p>
                      <a:r>
                        <a:rPr lang="en-US" baseline="0" dirty="0"/>
                        <a:t>What assumptions go into relative valuation?</a:t>
                      </a:r>
                    </a:p>
                    <a:p>
                      <a:endParaRPr lang="en-US" baseline="0" dirty="0"/>
                    </a:p>
                    <a:p>
                      <a:r>
                        <a:rPr lang="en-US" baseline="0" dirty="0"/>
                        <a:t>How do you calculate firm value using </a:t>
                      </a:r>
                      <a:r>
                        <a:rPr lang="en-US" baseline="0" dirty="0" err="1"/>
                        <a:t>comparables</a:t>
                      </a:r>
                      <a:r>
                        <a:rPr lang="en-US" baseline="0" dirty="0"/>
                        <a:t>?</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64708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63B8D3-497E-4C74-90B9-7F50C2F74664}"/>
              </a:ext>
            </a:extLst>
          </p:cNvPr>
          <p:cNvSpPr>
            <a:spLocks noGrp="1"/>
          </p:cNvSpPr>
          <p:nvPr>
            <p:ph type="body" sz="quarter" idx="14"/>
          </p:nvPr>
        </p:nvSpPr>
        <p:spPr>
          <a:xfrm>
            <a:off x="685800" y="1908464"/>
            <a:ext cx="7961243" cy="1696362"/>
          </a:xfrm>
        </p:spPr>
        <p:txBody>
          <a:bodyPr/>
          <a:lstStyle/>
          <a:p>
            <a:r>
              <a:rPr lang="en-US" dirty="0"/>
              <a:t>Common shares grant ownership claims to all future residual cash flows.</a:t>
            </a:r>
          </a:p>
          <a:p>
            <a:r>
              <a:rPr lang="en-US" dirty="0"/>
              <a:t>Common shares have no maturity.</a:t>
            </a:r>
          </a:p>
          <a:p>
            <a:r>
              <a:rPr lang="en-US" dirty="0"/>
              <a:t>Mangers can choose to distribute residual cash flows in the form of dividends or to retain the cash for future use. </a:t>
            </a:r>
          </a:p>
          <a:p>
            <a:r>
              <a:rPr lang="en-US" dirty="0"/>
              <a:t>Common shares generally grant voting rights. Voting rights have value.</a:t>
            </a:r>
          </a:p>
        </p:txBody>
      </p:sp>
      <p:sp>
        <p:nvSpPr>
          <p:cNvPr id="3" name="Text Placeholder 2">
            <a:extLst>
              <a:ext uri="{FF2B5EF4-FFF2-40B4-BE49-F238E27FC236}">
                <a16:creationId xmlns:a16="http://schemas.microsoft.com/office/drawing/2014/main" id="{B0882062-ADCA-4663-A2C7-0827443154E4}"/>
              </a:ext>
            </a:extLst>
          </p:cNvPr>
          <p:cNvSpPr>
            <a:spLocks noGrp="1"/>
          </p:cNvSpPr>
          <p:nvPr>
            <p:ph type="title" idx="4294967295"/>
          </p:nvPr>
        </p:nvSpPr>
        <p:spPr bwMode="auto">
          <a:xfrm>
            <a:off x="685800" y="936625"/>
            <a:ext cx="8162925" cy="81597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228600" tIns="228600" rIns="228600" bIns="22860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defRPr/>
            </a:pPr>
            <a:r>
              <a:rPr kumimoji="0" lang="en-US" sz="2300" b="1" i="0" u="none" strike="noStrike" kern="0" cap="none" spc="0" normalizeH="0" baseline="0" noProof="0" dirty="0">
                <a:ln>
                  <a:noFill/>
                </a:ln>
                <a:solidFill>
                  <a:schemeClr val="tx2"/>
                </a:solidFill>
                <a:effectLst/>
                <a:uLnTx/>
                <a:uFillTx/>
                <a:latin typeface="+mj-lt"/>
                <a:ea typeface="+mn-ea"/>
                <a:cs typeface="+mn-cs"/>
              </a:rPr>
              <a:t>Key ideas related to </a:t>
            </a:r>
            <a:r>
              <a:rPr kumimoji="0" lang="en-US" sz="2300" b="1" i="0" u="none" strike="noStrike" kern="0" cap="none" spc="0" normalizeH="0" baseline="0" noProof="0" dirty="0">
                <a:ln>
                  <a:noFill/>
                </a:ln>
                <a:solidFill>
                  <a:srgbClr val="0070C0"/>
                </a:solidFill>
                <a:effectLst/>
                <a:uLnTx/>
                <a:uFillTx/>
                <a:latin typeface="+mj-lt"/>
                <a:ea typeface="+mn-ea"/>
                <a:cs typeface="+mn-cs"/>
              </a:rPr>
              <a:t>common stock </a:t>
            </a:r>
            <a:r>
              <a:rPr kumimoji="0" lang="en-US" sz="2300" b="1" i="0" u="none" strike="noStrike" kern="0" cap="none" spc="0" normalizeH="0" baseline="0" noProof="0" dirty="0">
                <a:ln>
                  <a:noFill/>
                </a:ln>
                <a:solidFill>
                  <a:schemeClr val="tx2"/>
                </a:solidFill>
                <a:effectLst/>
                <a:uLnTx/>
                <a:uFillTx/>
                <a:latin typeface="+mj-lt"/>
                <a:ea typeface="+mn-ea"/>
                <a:cs typeface="+mn-cs"/>
              </a:rPr>
              <a:t>ownership</a:t>
            </a:r>
            <a:endParaRPr kumimoji="0" lang="en-US" sz="2300" b="0" i="0" u="none" strike="noStrike" kern="0" cap="none" spc="0" normalizeH="0" baseline="0" noProof="0" dirty="0">
              <a:ln>
                <a:noFill/>
              </a:ln>
              <a:solidFill>
                <a:schemeClr val="tx2"/>
              </a:solidFill>
              <a:effectLst/>
              <a:uLnTx/>
              <a:uFillTx/>
              <a:latin typeface="+mj-lt"/>
              <a:ea typeface="+mn-ea"/>
              <a:cs typeface="+mn-cs"/>
            </a:endParaRPr>
          </a:p>
        </p:txBody>
      </p:sp>
      <p:sp>
        <p:nvSpPr>
          <p:cNvPr id="4" name="Slide Number Placeholder 3">
            <a:extLst>
              <a:ext uri="{FF2B5EF4-FFF2-40B4-BE49-F238E27FC236}">
                <a16:creationId xmlns:a16="http://schemas.microsoft.com/office/drawing/2014/main" id="{EB059648-C7DE-4D5D-B517-26663FD52DC3}"/>
              </a:ext>
            </a:extLst>
          </p:cNvPr>
          <p:cNvSpPr>
            <a:spLocks noGrp="1"/>
          </p:cNvSpPr>
          <p:nvPr>
            <p:ph type="sldNum" sz="quarter" idx="15"/>
          </p:nvPr>
        </p:nvSpPr>
        <p:spPr/>
        <p:txBody>
          <a:bodyPr/>
          <a:lstStyle/>
          <a:p>
            <a:fld id="{BFEE8A3B-91D4-480B-8F57-F565765E4202}" type="slidenum">
              <a:rPr lang="en-US" smtClean="0"/>
              <a:pPr/>
              <a:t>5</a:t>
            </a:fld>
            <a:endParaRPr lang="en-US" dirty="0"/>
          </a:p>
        </p:txBody>
      </p:sp>
      <p:sp>
        <p:nvSpPr>
          <p:cNvPr id="5" name="TextBox 4">
            <a:extLst>
              <a:ext uri="{FF2B5EF4-FFF2-40B4-BE49-F238E27FC236}">
                <a16:creationId xmlns:a16="http://schemas.microsoft.com/office/drawing/2014/main" id="{3EFB535D-F224-49F3-BF27-D18EA375A205}"/>
              </a:ext>
            </a:extLst>
          </p:cNvPr>
          <p:cNvSpPr txBox="1"/>
          <p:nvPr/>
        </p:nvSpPr>
        <p:spPr>
          <a:xfrm>
            <a:off x="662035" y="4178720"/>
            <a:ext cx="7961243" cy="1644746"/>
          </a:xfrm>
          <a:prstGeom prst="rect">
            <a:avLst/>
          </a:prstGeom>
          <a:solidFill>
            <a:schemeClr val="bg2">
              <a:lumMod val="20000"/>
              <a:lumOff val="80000"/>
            </a:schemeClr>
          </a:solidFill>
          <a:ln>
            <a:solidFill>
              <a:schemeClr val="tx1"/>
            </a:solidFill>
          </a:ln>
          <a:effectLst>
            <a:outerShdw blurRad="50800" dist="101600" dir="1980000" algn="ctr" rotWithShape="0">
              <a:srgbClr val="000000">
                <a:alpha val="43137"/>
              </a:srgbClr>
            </a:outerShdw>
          </a:effectLst>
        </p:spPr>
        <p:txBody>
          <a:bodyPr wrap="square" rtlCol="0">
            <a:spAutoFit/>
          </a:bodyPr>
          <a:lstStyle/>
          <a:p>
            <a:r>
              <a:rPr lang="en-US" b="1" dirty="0"/>
              <a:t>Important intuition: </a:t>
            </a:r>
            <a:r>
              <a:rPr lang="en-US" dirty="0"/>
              <a:t>The value of a share today can be modeled as the present value of all future residual cash flows and voting rights.  If you assume that “dividends” encompass the future residual cash flows then….</a:t>
            </a:r>
          </a:p>
          <a:p>
            <a:endParaRPr lang="en-US" sz="1100" dirty="0"/>
          </a:p>
          <a:p>
            <a:endParaRPr lang="en-US" sz="900" dirty="0"/>
          </a:p>
          <a:p>
            <a:r>
              <a:rPr lang="en-US" b="1" dirty="0"/>
              <a:t>    Share price today = PV(all future dividends) + value of voting rights</a:t>
            </a:r>
          </a:p>
          <a:p>
            <a:endParaRPr lang="en-US" sz="788" b="1" dirty="0"/>
          </a:p>
        </p:txBody>
      </p:sp>
    </p:spTree>
    <p:extLst>
      <p:ext uri="{BB962C8B-B14F-4D97-AF65-F5344CB8AC3E}">
        <p14:creationId xmlns:p14="http://schemas.microsoft.com/office/powerpoint/2010/main" val="1320761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0DEDB3-9944-42BC-AA32-F598893849E1}"/>
              </a:ext>
            </a:extLst>
          </p:cNvPr>
          <p:cNvSpPr>
            <a:spLocks noGrp="1"/>
          </p:cNvSpPr>
          <p:nvPr>
            <p:ph type="title" idx="4294967295"/>
          </p:nvPr>
        </p:nvSpPr>
        <p:spPr bwMode="auto">
          <a:xfrm>
            <a:off x="685800" y="1077913"/>
            <a:ext cx="7772400" cy="46196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400" b="0" i="0" u="none" strike="noStrike" kern="0" cap="none" spc="0" normalizeH="0" baseline="0" noProof="0" dirty="0">
                <a:ln>
                  <a:noFill/>
                </a:ln>
                <a:solidFill>
                  <a:schemeClr val="tx2"/>
                </a:solidFill>
                <a:effectLst/>
                <a:uLnTx/>
                <a:uFillTx/>
                <a:latin typeface="+mj-lt"/>
                <a:ea typeface="+mj-ea"/>
                <a:cs typeface="+mj-cs"/>
              </a:rPr>
              <a:t> Firms issue shares to raise capital</a:t>
            </a:r>
          </a:p>
        </p:txBody>
      </p:sp>
      <p:sp>
        <p:nvSpPr>
          <p:cNvPr id="2" name="Text Placeholder 1">
            <a:extLst>
              <a:ext uri="{FF2B5EF4-FFF2-40B4-BE49-F238E27FC236}">
                <a16:creationId xmlns:a16="http://schemas.microsoft.com/office/drawing/2014/main" id="{C5088AD9-FF3C-4E09-9B8A-7421E831BA9D}"/>
              </a:ext>
            </a:extLst>
          </p:cNvPr>
          <p:cNvSpPr>
            <a:spLocks noGrp="1"/>
          </p:cNvSpPr>
          <p:nvPr>
            <p:ph type="body" sz="quarter" idx="14"/>
          </p:nvPr>
        </p:nvSpPr>
        <p:spPr>
          <a:xfrm>
            <a:off x="761999" y="1771105"/>
            <a:ext cx="7772401" cy="2256352"/>
          </a:xfrm>
        </p:spPr>
        <p:txBody>
          <a:bodyPr/>
          <a:lstStyle/>
          <a:p>
            <a:r>
              <a:rPr lang="en-US" dirty="0"/>
              <a:t>Managers often need additional capital to fund new projects.  One way to obtain this capital is to issue (i.e., “sell” or “float”) new equity or debt securities in the </a:t>
            </a:r>
            <a:r>
              <a:rPr lang="en-US" b="1" dirty="0">
                <a:solidFill>
                  <a:srgbClr val="0070C0"/>
                </a:solidFill>
              </a:rPr>
              <a:t>primary market</a:t>
            </a:r>
            <a:r>
              <a:rPr lang="en-US" dirty="0"/>
              <a:t>. This is normally done with the help of investment banks. </a:t>
            </a:r>
          </a:p>
          <a:p>
            <a:endParaRPr lang="en-US" sz="900" dirty="0"/>
          </a:p>
          <a:p>
            <a:r>
              <a:rPr lang="en-US" dirty="0"/>
              <a:t>The number of </a:t>
            </a:r>
            <a:r>
              <a:rPr lang="en-US" b="1" dirty="0">
                <a:solidFill>
                  <a:srgbClr val="0070C0"/>
                </a:solidFill>
              </a:rPr>
              <a:t>shares outstanding </a:t>
            </a:r>
            <a:r>
              <a:rPr lang="en-US" dirty="0"/>
              <a:t>changes when the firm issues new shares and when the firm repurchases shares (“</a:t>
            </a:r>
            <a:r>
              <a:rPr lang="en-US" b="1" dirty="0">
                <a:solidFill>
                  <a:srgbClr val="0070C0"/>
                </a:solidFill>
              </a:rPr>
              <a:t>share buybacks</a:t>
            </a:r>
            <a:r>
              <a:rPr lang="en-US" dirty="0"/>
              <a:t>”)</a:t>
            </a:r>
          </a:p>
          <a:p>
            <a:pPr marL="0" indent="0">
              <a:buNone/>
            </a:pPr>
            <a:endParaRPr lang="en-US" sz="1500"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4E953D3F-3196-4137-874F-BF604DBA479E}"/>
              </a:ext>
            </a:extLst>
          </p:cNvPr>
          <p:cNvSpPr>
            <a:spLocks noGrp="1"/>
          </p:cNvSpPr>
          <p:nvPr>
            <p:ph type="sldNum" sz="quarter" idx="15"/>
          </p:nvPr>
        </p:nvSpPr>
        <p:spPr/>
        <p:txBody>
          <a:bodyPr/>
          <a:lstStyle/>
          <a:p>
            <a:fld id="{BFEE8A3B-91D4-480B-8F57-F565765E4202}" type="slidenum">
              <a:rPr lang="en-US" smtClean="0"/>
              <a:pPr/>
              <a:t>6</a:t>
            </a:fld>
            <a:endParaRPr lang="en-US" dirty="0"/>
          </a:p>
        </p:txBody>
      </p:sp>
      <p:sp>
        <p:nvSpPr>
          <p:cNvPr id="5" name="TextBox 4">
            <a:extLst>
              <a:ext uri="{FF2B5EF4-FFF2-40B4-BE49-F238E27FC236}">
                <a16:creationId xmlns:a16="http://schemas.microsoft.com/office/drawing/2014/main" id="{33E3BC5A-826D-4B17-9442-473FD2401964}"/>
              </a:ext>
            </a:extLst>
          </p:cNvPr>
          <p:cNvSpPr txBox="1"/>
          <p:nvPr/>
        </p:nvSpPr>
        <p:spPr>
          <a:xfrm>
            <a:off x="761999" y="4195960"/>
            <a:ext cx="7696201" cy="1661993"/>
          </a:xfrm>
          <a:prstGeom prst="rect">
            <a:avLst/>
          </a:prstGeom>
          <a:solidFill>
            <a:schemeClr val="bg2">
              <a:lumMod val="20000"/>
              <a:lumOff val="80000"/>
            </a:schemeClr>
          </a:solidFill>
          <a:ln>
            <a:solidFill>
              <a:schemeClr val="tx1"/>
            </a:solidFill>
          </a:ln>
          <a:effectLst>
            <a:outerShdw blurRad="50800" dist="101600" dir="2280000" algn="ctr" rotWithShape="0">
              <a:srgbClr val="000000">
                <a:alpha val="43137"/>
              </a:srgbClr>
            </a:outerShdw>
          </a:effectLst>
        </p:spPr>
        <p:txBody>
          <a:bodyPr wrap="square" rtlCol="0">
            <a:spAutoFit/>
          </a:bodyPr>
          <a:lstStyle/>
          <a:p>
            <a:r>
              <a:rPr lang="en-US" altLang="en-US" b="1" dirty="0"/>
              <a:t>Important Intuition:  </a:t>
            </a:r>
            <a:r>
              <a:rPr lang="en-US" altLang="en-US" dirty="0"/>
              <a:t>Assuming only one class of common shares (and assuming no preferred stock) the market value of equity at the firm is equal to:</a:t>
            </a:r>
          </a:p>
          <a:p>
            <a:endParaRPr lang="en-US" altLang="en-US" sz="1200" dirty="0"/>
          </a:p>
          <a:p>
            <a:r>
              <a:rPr lang="en-US" altLang="en-US" dirty="0"/>
              <a:t>                   </a:t>
            </a:r>
            <a:r>
              <a:rPr lang="en-US" altLang="en-US" b="1" dirty="0">
                <a:solidFill>
                  <a:srgbClr val="0070C0"/>
                </a:solidFill>
              </a:rPr>
              <a:t>MCAP</a:t>
            </a:r>
            <a:r>
              <a:rPr lang="en-US" altLang="en-US" b="1" dirty="0"/>
              <a:t> = </a:t>
            </a:r>
            <a:r>
              <a:rPr lang="en-US" altLang="en-US" b="1" dirty="0">
                <a:solidFill>
                  <a:srgbClr val="0070C0"/>
                </a:solidFill>
              </a:rPr>
              <a:t>MVE</a:t>
            </a:r>
            <a:r>
              <a:rPr lang="en-US" altLang="en-US" b="1" dirty="0"/>
              <a:t> = # of </a:t>
            </a:r>
            <a:r>
              <a:rPr lang="en-US" altLang="en-US" b="1" dirty="0">
                <a:solidFill>
                  <a:srgbClr val="0070C0"/>
                </a:solidFill>
              </a:rPr>
              <a:t>shares outstanding </a:t>
            </a:r>
            <a:r>
              <a:rPr lang="en-US" altLang="en-US" b="1" dirty="0"/>
              <a:t>* share price</a:t>
            </a:r>
          </a:p>
          <a:p>
            <a:endParaRPr lang="en-US" altLang="en-US" b="1" dirty="0"/>
          </a:p>
        </p:txBody>
      </p:sp>
    </p:spTree>
    <p:extLst>
      <p:ext uri="{BB962C8B-B14F-4D97-AF65-F5344CB8AC3E}">
        <p14:creationId xmlns:p14="http://schemas.microsoft.com/office/powerpoint/2010/main" val="469901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10503F7-32A2-4F96-8E43-D678E4B2D15E}"/>
              </a:ext>
            </a:extLst>
          </p:cNvPr>
          <p:cNvSpPr>
            <a:spLocks noGrp="1"/>
          </p:cNvSpPr>
          <p:nvPr>
            <p:ph type="title" idx="4294967295"/>
          </p:nvPr>
        </p:nvSpPr>
        <p:spPr bwMode="auto">
          <a:xfrm>
            <a:off x="685800" y="1073150"/>
            <a:ext cx="7696200" cy="461963"/>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400" b="0" i="0" u="none" strike="noStrike" kern="0" cap="none" spc="0" normalizeH="0" baseline="0" noProof="0" dirty="0">
                <a:ln>
                  <a:noFill/>
                </a:ln>
                <a:solidFill>
                  <a:schemeClr val="tx2"/>
                </a:solidFill>
                <a:effectLst/>
                <a:uLnTx/>
                <a:uFillTx/>
                <a:latin typeface="+mj-lt"/>
                <a:ea typeface="+mj-ea"/>
                <a:cs typeface="+mj-cs"/>
              </a:rPr>
              <a:t> Stocks are traded via exchanges</a:t>
            </a:r>
          </a:p>
        </p:txBody>
      </p:sp>
      <p:sp>
        <p:nvSpPr>
          <p:cNvPr id="6" name="Text Placeholder 5">
            <a:extLst>
              <a:ext uri="{FF2B5EF4-FFF2-40B4-BE49-F238E27FC236}">
                <a16:creationId xmlns:a16="http://schemas.microsoft.com/office/drawing/2014/main" id="{0B323917-27E3-4166-A191-3BB728AB6CCA}"/>
              </a:ext>
            </a:extLst>
          </p:cNvPr>
          <p:cNvSpPr>
            <a:spLocks noGrp="1"/>
          </p:cNvSpPr>
          <p:nvPr>
            <p:ph type="body" sz="quarter" idx="14"/>
          </p:nvPr>
        </p:nvSpPr>
        <p:spPr>
          <a:xfrm>
            <a:off x="762000" y="1965895"/>
            <a:ext cx="7885043" cy="1945106"/>
          </a:xfrm>
        </p:spPr>
        <p:txBody>
          <a:bodyPr/>
          <a:lstStyle/>
          <a:p>
            <a:r>
              <a:rPr lang="en-US" dirty="0"/>
              <a:t>In the US most stocks are traded online on either the </a:t>
            </a:r>
            <a:r>
              <a:rPr lang="en-US" b="1" dirty="0">
                <a:solidFill>
                  <a:srgbClr val="0070C0"/>
                </a:solidFill>
              </a:rPr>
              <a:t>NYSE</a:t>
            </a:r>
            <a:r>
              <a:rPr lang="en-US" dirty="0"/>
              <a:t> or the </a:t>
            </a:r>
            <a:r>
              <a:rPr lang="en-US" b="1" dirty="0">
                <a:solidFill>
                  <a:srgbClr val="0070C0"/>
                </a:solidFill>
              </a:rPr>
              <a:t>Nasdaq</a:t>
            </a:r>
            <a:r>
              <a:rPr lang="en-US" dirty="0"/>
              <a:t> during market hours and on ECNs after hours.</a:t>
            </a:r>
          </a:p>
          <a:p>
            <a:r>
              <a:rPr lang="en-US" dirty="0"/>
              <a:t>Many firms have active daily trading in their shares.</a:t>
            </a:r>
          </a:p>
          <a:p>
            <a:r>
              <a:rPr lang="en-US" dirty="0"/>
              <a:t>This means that the current traded price reflects the current knowledge/opinions of thousands of traders each day.  The market price is “information rich”.</a:t>
            </a:r>
          </a:p>
          <a:p>
            <a:pPr marL="0" indent="0">
              <a:buNone/>
            </a:pPr>
            <a:endParaRPr lang="en-US" dirty="0"/>
          </a:p>
        </p:txBody>
      </p:sp>
      <p:sp>
        <p:nvSpPr>
          <p:cNvPr id="4" name="Slide Number Placeholder 3">
            <a:extLst>
              <a:ext uri="{FF2B5EF4-FFF2-40B4-BE49-F238E27FC236}">
                <a16:creationId xmlns:a16="http://schemas.microsoft.com/office/drawing/2014/main" id="{410DCAEF-365C-47DF-A492-F59A1686B6D4}"/>
              </a:ext>
            </a:extLst>
          </p:cNvPr>
          <p:cNvSpPr>
            <a:spLocks noGrp="1"/>
          </p:cNvSpPr>
          <p:nvPr>
            <p:ph type="sldNum" sz="quarter" idx="15"/>
          </p:nvPr>
        </p:nvSpPr>
        <p:spPr/>
        <p:txBody>
          <a:bodyPr/>
          <a:lstStyle/>
          <a:p>
            <a:fld id="{BFEE8A3B-91D4-480B-8F57-F565765E4202}" type="slidenum">
              <a:rPr lang="en-US" smtClean="0"/>
              <a:pPr/>
              <a:t>7</a:t>
            </a:fld>
            <a:endParaRPr lang="en-US" dirty="0"/>
          </a:p>
        </p:txBody>
      </p:sp>
      <p:sp>
        <p:nvSpPr>
          <p:cNvPr id="7" name="TextBox 6">
            <a:extLst>
              <a:ext uri="{FF2B5EF4-FFF2-40B4-BE49-F238E27FC236}">
                <a16:creationId xmlns:a16="http://schemas.microsoft.com/office/drawing/2014/main" id="{05ADA5C9-564F-4256-849F-8081A1DE442D}"/>
              </a:ext>
            </a:extLst>
          </p:cNvPr>
          <p:cNvSpPr txBox="1"/>
          <p:nvPr/>
        </p:nvSpPr>
        <p:spPr>
          <a:xfrm>
            <a:off x="762000" y="4342108"/>
            <a:ext cx="7885044" cy="1200329"/>
          </a:xfrm>
          <a:prstGeom prst="rect">
            <a:avLst/>
          </a:prstGeom>
          <a:solidFill>
            <a:schemeClr val="bg2">
              <a:lumMod val="20000"/>
              <a:lumOff val="80000"/>
            </a:schemeClr>
          </a:solidFill>
          <a:ln>
            <a:solidFill>
              <a:schemeClr val="tx1"/>
            </a:solidFill>
          </a:ln>
          <a:effectLst>
            <a:outerShdw blurRad="50800" dist="101600" dir="1500000" algn="ctr" rotWithShape="0">
              <a:srgbClr val="000000">
                <a:alpha val="43137"/>
              </a:srgbClr>
            </a:outerShdw>
          </a:effectLst>
        </p:spPr>
        <p:txBody>
          <a:bodyPr wrap="square" rtlCol="0">
            <a:spAutoFit/>
          </a:bodyPr>
          <a:lstStyle/>
          <a:p>
            <a:r>
              <a:rPr lang="en-US" altLang="en-US" b="1" dirty="0"/>
              <a:t>Important Intuition:  </a:t>
            </a:r>
            <a:r>
              <a:rPr lang="en-US" altLang="en-US" dirty="0"/>
              <a:t>You can see the “market’s” valuation of shares of stock by looking at the most recent traded prices.</a:t>
            </a:r>
          </a:p>
          <a:p>
            <a:endParaRPr lang="en-US" altLang="en-US" b="1" dirty="0"/>
          </a:p>
          <a:p>
            <a:r>
              <a:rPr lang="en-US" altLang="en-US" b="1" dirty="0"/>
              <a:t>Question: </a:t>
            </a:r>
            <a:r>
              <a:rPr lang="en-US" altLang="en-US" dirty="0"/>
              <a:t>What information does the “market” use to value the shares?</a:t>
            </a:r>
          </a:p>
        </p:txBody>
      </p:sp>
    </p:spTree>
    <p:extLst>
      <p:ext uri="{BB962C8B-B14F-4D97-AF65-F5344CB8AC3E}">
        <p14:creationId xmlns:p14="http://schemas.microsoft.com/office/powerpoint/2010/main" val="154712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0F767E-3888-4B8C-9BDE-F8E2F1D4A32E}"/>
              </a:ext>
            </a:extLst>
          </p:cNvPr>
          <p:cNvSpPr>
            <a:spLocks noGrp="1"/>
          </p:cNvSpPr>
          <p:nvPr>
            <p:ph type="title" idx="4294967295"/>
          </p:nvPr>
        </p:nvSpPr>
        <p:spPr bwMode="auto">
          <a:xfrm>
            <a:off x="685800" y="1089025"/>
            <a:ext cx="7848600" cy="461963"/>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
                <a:schemeClr val="bg2"/>
              </a:buClr>
              <a:buSzPct val="70000"/>
              <a:buFont typeface="Wingdings" pitchFamily="2" charset="2"/>
              <a:buNone/>
              <a:tabLst/>
              <a:defRPr/>
            </a:pPr>
            <a:r>
              <a:rPr kumimoji="0" lang="en-US" sz="2400" b="0" i="0" u="none" strike="noStrike" kern="0" cap="none" spc="0" normalizeH="0" baseline="0" noProof="0" dirty="0">
                <a:ln>
                  <a:noFill/>
                </a:ln>
                <a:solidFill>
                  <a:schemeClr val="tx2"/>
                </a:solidFill>
                <a:effectLst/>
                <a:uLnTx/>
                <a:uFillTx/>
                <a:latin typeface="+mj-lt"/>
                <a:ea typeface="+mj-ea"/>
                <a:cs typeface="+mj-cs"/>
              </a:rPr>
              <a:t> What does it mean to own equity?</a:t>
            </a:r>
          </a:p>
        </p:txBody>
      </p:sp>
      <p:sp>
        <p:nvSpPr>
          <p:cNvPr id="2" name="Text Placeholder 1">
            <a:extLst>
              <a:ext uri="{FF2B5EF4-FFF2-40B4-BE49-F238E27FC236}">
                <a16:creationId xmlns:a16="http://schemas.microsoft.com/office/drawing/2014/main" id="{AC2DBF25-84E9-463D-B89A-E847D18B5F88}"/>
              </a:ext>
            </a:extLst>
          </p:cNvPr>
          <p:cNvSpPr>
            <a:spLocks noGrp="1"/>
          </p:cNvSpPr>
          <p:nvPr>
            <p:ph type="body" sz="quarter" idx="14"/>
          </p:nvPr>
        </p:nvSpPr>
        <p:spPr>
          <a:xfrm>
            <a:off x="490745" y="1854603"/>
            <a:ext cx="8162511" cy="3695833"/>
          </a:xfrm>
        </p:spPr>
        <p:txBody>
          <a:bodyPr/>
          <a:lstStyle/>
          <a:p>
            <a:r>
              <a:rPr lang="en-US" dirty="0"/>
              <a:t>Public equity represents ownership in a company. Managers have a fiduciary duty to work on behalf of shareholders’ interests.</a:t>
            </a:r>
          </a:p>
          <a:p>
            <a:endParaRPr lang="en-US" sz="750" dirty="0"/>
          </a:p>
          <a:p>
            <a:r>
              <a:rPr lang="en-US" dirty="0"/>
              <a:t>Common stock typically gives you the ability to vote for </a:t>
            </a:r>
            <a:r>
              <a:rPr lang="en-US" b="1" dirty="0">
                <a:solidFill>
                  <a:srgbClr val="0070C0"/>
                </a:solidFill>
              </a:rPr>
              <a:t>directors</a:t>
            </a:r>
            <a:r>
              <a:rPr lang="en-US" dirty="0"/>
              <a:t> and gives you claim to future </a:t>
            </a:r>
            <a:r>
              <a:rPr lang="en-US" b="1" dirty="0">
                <a:solidFill>
                  <a:srgbClr val="0070C0"/>
                </a:solidFill>
              </a:rPr>
              <a:t>residual cash flows</a:t>
            </a:r>
            <a:r>
              <a:rPr lang="en-US" dirty="0"/>
              <a:t>.</a:t>
            </a:r>
          </a:p>
          <a:p>
            <a:endParaRPr lang="en-US" sz="788" dirty="0"/>
          </a:p>
          <a:p>
            <a:r>
              <a:rPr lang="en-US" dirty="0"/>
              <a:t>The board of directors hires and fires CEOs.  The stockholders pick the directors by voting.  </a:t>
            </a:r>
          </a:p>
          <a:p>
            <a:endParaRPr lang="en-US" sz="788" dirty="0"/>
          </a:p>
          <a:p>
            <a:r>
              <a:rPr lang="en-US" dirty="0"/>
              <a:t>Each year firms need to pay certain bills, make payments on the outstanding debt, and pay government taxes before reporting net income. The “residual cash flow” is related to the cash flows each year that remain after making the above-mentioned payments.  </a:t>
            </a:r>
            <a:r>
              <a:rPr lang="en-US" b="1" dirty="0">
                <a:solidFill>
                  <a:srgbClr val="0070C0"/>
                </a:solidFill>
              </a:rPr>
              <a:t>Dividend</a:t>
            </a:r>
            <a:r>
              <a:rPr lang="en-US" dirty="0"/>
              <a:t> payments are made out of this residual cash flow.</a:t>
            </a:r>
          </a:p>
        </p:txBody>
      </p:sp>
      <p:sp>
        <p:nvSpPr>
          <p:cNvPr id="4" name="Slide Number Placeholder 3">
            <a:extLst>
              <a:ext uri="{FF2B5EF4-FFF2-40B4-BE49-F238E27FC236}">
                <a16:creationId xmlns:a16="http://schemas.microsoft.com/office/drawing/2014/main" id="{C02C6015-FED9-497F-8FBC-0F86BC232C0F}"/>
              </a:ext>
            </a:extLst>
          </p:cNvPr>
          <p:cNvSpPr>
            <a:spLocks noGrp="1"/>
          </p:cNvSpPr>
          <p:nvPr>
            <p:ph type="sldNum" sz="quarter" idx="15"/>
          </p:nvPr>
        </p:nvSpPr>
        <p:spPr/>
        <p:txBody>
          <a:bodyPr/>
          <a:lstStyle/>
          <a:p>
            <a:fld id="{BFEE8A3B-91D4-480B-8F57-F565765E4202}" type="slidenum">
              <a:rPr lang="en-US" smtClean="0"/>
              <a:pPr/>
              <a:t>8</a:t>
            </a:fld>
            <a:endParaRPr lang="en-US" dirty="0"/>
          </a:p>
        </p:txBody>
      </p:sp>
    </p:spTree>
    <p:extLst>
      <p:ext uri="{BB962C8B-B14F-4D97-AF65-F5344CB8AC3E}">
        <p14:creationId xmlns:p14="http://schemas.microsoft.com/office/powerpoint/2010/main" val="3056516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545A120-1462-4FF5-9237-AFBC9658670C}" type="slidenum">
              <a:rPr lang="en-US"/>
              <a:pPr/>
              <a:t>9</a:t>
            </a:fld>
            <a:endParaRPr lang="en-US"/>
          </a:p>
        </p:txBody>
      </p:sp>
      <p:sp>
        <p:nvSpPr>
          <p:cNvPr id="9218" name="Rectangle 2"/>
          <p:cNvSpPr>
            <a:spLocks noGrp="1" noChangeArrowheads="1"/>
          </p:cNvSpPr>
          <p:nvPr>
            <p:ph type="title"/>
          </p:nvPr>
        </p:nvSpPr>
        <p:spPr/>
        <p:txBody>
          <a:bodyPr/>
          <a:lstStyle/>
          <a:p>
            <a:r>
              <a:rPr lang="en-US" sz="2400" dirty="0">
                <a:solidFill>
                  <a:srgbClr val="0070C0"/>
                </a:solidFill>
              </a:rPr>
              <a:t>Preferred Stock</a:t>
            </a:r>
          </a:p>
        </p:txBody>
      </p:sp>
      <p:sp>
        <p:nvSpPr>
          <p:cNvPr id="9219" name="Rectangle 3"/>
          <p:cNvSpPr>
            <a:spLocks noGrp="1" noChangeArrowheads="1"/>
          </p:cNvSpPr>
          <p:nvPr>
            <p:ph type="body" idx="1"/>
          </p:nvPr>
        </p:nvSpPr>
        <p:spPr/>
        <p:txBody>
          <a:bodyPr/>
          <a:lstStyle/>
          <a:p>
            <a:r>
              <a:rPr lang="en-US" sz="2000" dirty="0"/>
              <a:t>Preferred stock has no maturity but receives a pre-specified regular dividend.</a:t>
            </a:r>
          </a:p>
          <a:p>
            <a:endParaRPr lang="en-US" sz="2000" dirty="0"/>
          </a:p>
          <a:p>
            <a:r>
              <a:rPr lang="en-US" sz="2000" dirty="0"/>
              <a:t>A share of preferred stock tends to pay a fixed dividend. </a:t>
            </a:r>
          </a:p>
        </p:txBody>
      </p:sp>
    </p:spTree>
  </p:cSld>
  <p:clrMapOvr>
    <a:masterClrMapping/>
  </p:clrMapOvr>
</p:sld>
</file>

<file path=ppt/theme/theme1.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8938</TotalTime>
  <Words>4708</Words>
  <Application>Microsoft Office PowerPoint</Application>
  <PresentationFormat>On-screen Show (4:3)</PresentationFormat>
  <Paragraphs>527</Paragraphs>
  <Slides>46</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Arial</vt:lpstr>
      <vt:lpstr>Arial Black</vt:lpstr>
      <vt:lpstr>Cambria Math</vt:lpstr>
      <vt:lpstr>Monotype Sorts</vt:lpstr>
      <vt:lpstr>Times New Roman</vt:lpstr>
      <vt:lpstr>Wingdings</vt:lpstr>
      <vt:lpstr>Studio</vt:lpstr>
      <vt:lpstr>Equity Valuation</vt:lpstr>
      <vt:lpstr>Discussion Topics</vt:lpstr>
      <vt:lpstr>Real versus financial assets</vt:lpstr>
      <vt:lpstr>How are debt and equity claims similar?  How do they differ?</vt:lpstr>
      <vt:lpstr>Key ideas related to common stock ownership</vt:lpstr>
      <vt:lpstr> Firms issue shares to raise capital</vt:lpstr>
      <vt:lpstr> Stocks are traded via exchanges</vt:lpstr>
      <vt:lpstr> What does it mean to own equity?</vt:lpstr>
      <vt:lpstr>Preferred Stock</vt:lpstr>
      <vt:lpstr>What is value?</vt:lpstr>
      <vt:lpstr>Borrowing intuition from bond valuation …</vt:lpstr>
      <vt:lpstr>When valuing stock, which discount rate should be used for the cash flows?</vt:lpstr>
      <vt:lpstr>Three ways to calculate rE</vt:lpstr>
      <vt:lpstr>Share price=〖Div〗_0+(〖E[Div〗_1])/(1+r)^1 +(E[〖Div〗_2])/(1+r)^2 +(〖E[Div〗_3])/(1+r)^3 +…  This is known as the dividend discount model </vt:lpstr>
      <vt:lpstr>Key question for stock valuation:   What will the future dividends be?</vt:lpstr>
      <vt:lpstr>General Approach: Stock price today = present value of all (expected) future dividends</vt:lpstr>
      <vt:lpstr>Value = ∑▒" of PV of future expected cash flows" </vt:lpstr>
      <vt:lpstr>Example 1:   Using the constant-growth dividend discount model </vt:lpstr>
      <vt:lpstr>General comments on the no growth example</vt:lpstr>
      <vt:lpstr>Example 2: Caterpillar </vt:lpstr>
      <vt:lpstr>Example valuation using Caterpillar dividends and a constant growth model.  Assume today is Jan 1, 2023.</vt:lpstr>
      <vt:lpstr>Value = ∑▒" of PV of future expected cash flows" </vt:lpstr>
      <vt:lpstr>23</vt:lpstr>
      <vt:lpstr>Concept check answers</vt:lpstr>
      <vt:lpstr>These 3 expressions for the share value are equivalent if the projected future dividends are the same</vt:lpstr>
      <vt:lpstr>Concept checks - stock</vt:lpstr>
      <vt:lpstr>Wait!  What if there are no dividends? </vt:lpstr>
      <vt:lpstr>Dividend discount model vs discounted free cash flow model</vt:lpstr>
      <vt:lpstr>Ideas you already know…</vt:lpstr>
      <vt:lpstr>Bond and stock valuation using DCF approaches…</vt:lpstr>
      <vt:lpstr>Discounted free cash flow model</vt:lpstr>
      <vt:lpstr>Ideas you already know…</vt:lpstr>
      <vt:lpstr>Review terminology so far for your personal study (some of these terms are in the assigned reading)</vt:lpstr>
      <vt:lpstr>Review problem #1</vt:lpstr>
      <vt:lpstr>Answer to review problem #1</vt:lpstr>
      <vt:lpstr>Discussion Topics</vt:lpstr>
      <vt:lpstr>Big picture summary of DCF equity valuation</vt:lpstr>
      <vt:lpstr>Big picture summary of DCF firm valuation</vt:lpstr>
      <vt:lpstr>Infinite cash flows in both equity and firm DCF models…</vt:lpstr>
      <vt:lpstr>All 3 of these firm value expressions are the same if the projected future FCFs are the same</vt:lpstr>
      <vt:lpstr>Concept check - Firm value</vt:lpstr>
      <vt:lpstr>Discussion Topics</vt:lpstr>
      <vt:lpstr>P/E ratio</vt:lpstr>
      <vt:lpstr>What does the P/E ratio mean?</vt:lpstr>
      <vt:lpstr>If a high P/E ratio implies expected high growth, what are the underlying implications for the firm?</vt:lpstr>
      <vt:lpstr>Additional review terminology for your personal study (some of these terms are in the assigned reading)</vt:lpstr>
    </vt:vector>
  </TitlesOfParts>
  <Company>University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 300</dc:title>
  <dc:creator>Rob Schonlau</dc:creator>
  <cp:lastModifiedBy>Schonlau,Rob</cp:lastModifiedBy>
  <cp:revision>162</cp:revision>
  <cp:lastPrinted>2015-11-10T22:47:46Z</cp:lastPrinted>
  <dcterms:created xsi:type="dcterms:W3CDTF">2007-02-08T04:28:57Z</dcterms:created>
  <dcterms:modified xsi:type="dcterms:W3CDTF">2026-04-16T18:58:51Z</dcterms:modified>
</cp:coreProperties>
</file>