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4"/>
    <p:sldMasterId id="2147483800" r:id="rId5"/>
    <p:sldMasterId id="2147483806" r:id="rId6"/>
  </p:sldMasterIdLst>
  <p:notesMasterIdLst>
    <p:notesMasterId r:id="rId27"/>
  </p:notesMasterIdLst>
  <p:handoutMasterIdLst>
    <p:handoutMasterId r:id="rId28"/>
  </p:handoutMasterIdLst>
  <p:sldIdLst>
    <p:sldId id="630" r:id="rId7"/>
    <p:sldId id="361" r:id="rId8"/>
    <p:sldId id="729" r:id="rId9"/>
    <p:sldId id="730" r:id="rId10"/>
    <p:sldId id="734" r:id="rId11"/>
    <p:sldId id="736" r:id="rId12"/>
    <p:sldId id="749" r:id="rId13"/>
    <p:sldId id="738" r:id="rId14"/>
    <p:sldId id="741" r:id="rId15"/>
    <p:sldId id="742" r:id="rId16"/>
    <p:sldId id="743" r:id="rId17"/>
    <p:sldId id="744" r:id="rId18"/>
    <p:sldId id="745" r:id="rId19"/>
    <p:sldId id="746" r:id="rId20"/>
    <p:sldId id="747" r:id="rId21"/>
    <p:sldId id="561" r:id="rId22"/>
    <p:sldId id="748" r:id="rId23"/>
    <p:sldId id="560" r:id="rId24"/>
    <p:sldId id="358" r:id="rId25"/>
    <p:sldId id="5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DE"/>
    <a:srgbClr val="22B5D8"/>
    <a:srgbClr val="008000"/>
    <a:srgbClr val="0065B0"/>
    <a:srgbClr val="00589A"/>
    <a:srgbClr val="39393B"/>
    <a:srgbClr val="1F471F"/>
    <a:srgbClr val="FF9900"/>
    <a:srgbClr val="E8FAFC"/>
    <a:srgbClr val="DAF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77" autoAdjust="0"/>
    <p:restoredTop sz="71579" autoAdjust="0"/>
  </p:normalViewPr>
  <p:slideViewPr>
    <p:cSldViewPr snapToGrid="0">
      <p:cViewPr varScale="1">
        <p:scale>
          <a:sx n="87" d="100"/>
          <a:sy n="87" d="100"/>
        </p:scale>
        <p:origin x="510" y="84"/>
      </p:cViewPr>
      <p:guideLst/>
    </p:cSldViewPr>
  </p:slideViewPr>
  <p:outlineViewPr>
    <p:cViewPr>
      <p:scale>
        <a:sx n="33" d="100"/>
        <a:sy n="33" d="100"/>
      </p:scale>
      <p:origin x="0" y="-14440"/>
    </p:cViewPr>
  </p:outlineViewPr>
  <p:notesTextViewPr>
    <p:cViewPr>
      <p:scale>
        <a:sx n="125" d="100"/>
        <a:sy n="125" d="100"/>
      </p:scale>
      <p:origin x="0" y="0"/>
    </p:cViewPr>
  </p:notesTextViewPr>
  <p:sorterViewPr>
    <p:cViewPr varScale="1">
      <p:scale>
        <a:sx n="67" d="100"/>
        <a:sy n="67" d="100"/>
      </p:scale>
      <p:origin x="0" y="0"/>
    </p:cViewPr>
  </p:sorterViewPr>
  <p:notesViewPr>
    <p:cSldViewPr snapToGrid="0">
      <p:cViewPr varScale="1">
        <p:scale>
          <a:sx n="68" d="100"/>
          <a:sy n="68" d="100"/>
        </p:scale>
        <p:origin x="249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js26\Desktop\410\rob_2013\lectures\07%20-%20stocks%20bonds%20and%20risk%20free.xlsm"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rjs26\Desktop\410\rob_2013\lectures\07%20-%20stocks%20bonds%20and%20risk%20free.xlsm"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rjs26\Desktop\410\rob_2013\lectures\07%20-%20stocks%20bonds%20and%20risk%20free.xlsm"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rjs26\Desktop\410\rob_2013\lectures\07%20-%20stocks%20bonds%20and%20risk%20free.xlsm"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rjs26\Desktop\410\rob_2013\lectures\07%20-%20stocks%20bonds%20and%20risk%20free.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js26\Desktop\410\rob_2013\lectures\07%20-%20stocks%20bonds%20and%20risk%20free.xlsm"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js26\Desktop\410\rob_2013\lectures\07%20-%20stocks%20bonds%20and%20risk%20free.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js26\Desktop\410\rob_2013\lectures\07%20-%20stocks%20bonds%20and%20risk%20free.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js26\Desktop\410\rob_2013\lectures\07%20-%20stocks%20bonds%20and%20risk%20free.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js26\Desktop\410\rob_2013\lectures\07%20-%20stocks%20bonds%20and%20risk%20free.xlsm"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js26\Desktop\410\rob_2013\lectures\07%20-%20stocks%20bonds%20and%20risk%20free.xlsm"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js26\Desktop\410\rob_2013\lectures\07%20-%20stocks%20bonds%20and%20risk%20free.xlsm"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rjs26\Desktop\410\rob_2013\lectures\07%20-%20stocks%20bonds%20and%20risk%20free.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6907261592301"/>
          <c:y val="6.6980850335428707E-2"/>
          <c:w val="0.84449052306349481"/>
          <c:h val="0.85640859416162241"/>
        </c:manualLayout>
      </c:layout>
      <c:scatterChart>
        <c:scatterStyle val="smoothMarker"/>
        <c:varyColors val="0"/>
        <c:ser>
          <c:idx val="0"/>
          <c:order val="0"/>
          <c:tx>
            <c:v>Investment Opportunity Set</c:v>
          </c:tx>
          <c:spPr>
            <a:ln w="25400">
              <a:solidFill>
                <a:srgbClr val="0070C0"/>
              </a:solidFill>
            </a:ln>
          </c:spPr>
          <c:dPt>
            <c:idx val="1"/>
            <c:marker>
              <c:symbol val="circle"/>
              <c:size val="13"/>
              <c:spPr>
                <a:solidFill>
                  <a:srgbClr val="C00000"/>
                </a:solidFill>
              </c:spPr>
            </c:marker>
            <c:bubble3D val="0"/>
            <c:extLst>
              <c:ext xmlns:c16="http://schemas.microsoft.com/office/drawing/2014/chart" uri="{C3380CC4-5D6E-409C-BE32-E72D297353CC}">
                <c16:uniqueId val="{00000000-A016-4BA1-BD81-315B59000CAE}"/>
              </c:ext>
            </c:extLst>
          </c:dPt>
          <c:dPt>
            <c:idx val="11"/>
            <c:marker>
              <c:symbol val="square"/>
              <c:size val="12"/>
              <c:spPr>
                <a:solidFill>
                  <a:srgbClr val="00B050"/>
                </a:solidFill>
              </c:spPr>
            </c:marker>
            <c:bubble3D val="0"/>
            <c:extLst>
              <c:ext xmlns:c16="http://schemas.microsoft.com/office/drawing/2014/chart" uri="{C3380CC4-5D6E-409C-BE32-E72D297353CC}">
                <c16:uniqueId val="{00000001-A016-4BA1-BD81-315B59000CAE}"/>
              </c:ext>
            </c:extLst>
          </c:dPt>
          <c:dLbls>
            <c:dLbl>
              <c:idx val="0"/>
              <c:delete val="1"/>
              <c:extLst>
                <c:ext xmlns:c15="http://schemas.microsoft.com/office/drawing/2012/chart" uri="{CE6537A1-D6FC-4f65-9D91-7224C49458BB}"/>
                <c:ext xmlns:c16="http://schemas.microsoft.com/office/drawing/2014/chart" uri="{C3380CC4-5D6E-409C-BE32-E72D297353CC}">
                  <c16:uniqueId val="{00000002-A016-4BA1-BD81-315B59000CAE}"/>
                </c:ext>
              </c:extLst>
            </c:dLbl>
            <c:dLbl>
              <c:idx val="1"/>
              <c:layout>
                <c:manualLayout>
                  <c:x val="8.3333333333333332E-3"/>
                  <c:y val="1.3888888888888931E-2"/>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016-4BA1-BD81-315B59000CAE}"/>
                </c:ext>
              </c:extLst>
            </c:dLbl>
            <c:dLbl>
              <c:idx val="2"/>
              <c:layout>
                <c:manualLayout>
                  <c:x val="1.9363152472341067E-2"/>
                  <c:y val="9.1407052379321018E-3"/>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016-4BA1-BD81-315B59000CAE}"/>
                </c:ext>
              </c:extLst>
            </c:dLbl>
            <c:dLbl>
              <c:idx val="3"/>
              <c:delete val="1"/>
              <c:extLst>
                <c:ext xmlns:c15="http://schemas.microsoft.com/office/drawing/2012/chart" uri="{CE6537A1-D6FC-4f65-9D91-7224C49458BB}"/>
                <c:ext xmlns:c16="http://schemas.microsoft.com/office/drawing/2014/chart" uri="{C3380CC4-5D6E-409C-BE32-E72D297353CC}">
                  <c16:uniqueId val="{00000004-A016-4BA1-BD81-315B59000CAE}"/>
                </c:ext>
              </c:extLst>
            </c:dLbl>
            <c:dLbl>
              <c:idx val="4"/>
              <c:delete val="1"/>
              <c:extLst>
                <c:ext xmlns:c15="http://schemas.microsoft.com/office/drawing/2012/chart" uri="{CE6537A1-D6FC-4f65-9D91-7224C49458BB}"/>
                <c:ext xmlns:c16="http://schemas.microsoft.com/office/drawing/2014/chart" uri="{C3380CC4-5D6E-409C-BE32-E72D297353CC}">
                  <c16:uniqueId val="{00000005-A016-4BA1-BD81-315B59000CAE}"/>
                </c:ext>
              </c:extLst>
            </c:dLbl>
            <c:dLbl>
              <c:idx val="5"/>
              <c:delete val="1"/>
              <c:extLst>
                <c:ext xmlns:c15="http://schemas.microsoft.com/office/drawing/2012/chart" uri="{CE6537A1-D6FC-4f65-9D91-7224C49458BB}"/>
                <c:ext xmlns:c16="http://schemas.microsoft.com/office/drawing/2014/chart" uri="{C3380CC4-5D6E-409C-BE32-E72D297353CC}">
                  <c16:uniqueId val="{00000006-A016-4BA1-BD81-315B59000CAE}"/>
                </c:ext>
              </c:extLst>
            </c:dLbl>
            <c:dLbl>
              <c:idx val="6"/>
              <c:delete val="1"/>
              <c:extLst>
                <c:ext xmlns:c15="http://schemas.microsoft.com/office/drawing/2012/chart" uri="{CE6537A1-D6FC-4f65-9D91-7224C49458BB}"/>
                <c:ext xmlns:c16="http://schemas.microsoft.com/office/drawing/2014/chart" uri="{C3380CC4-5D6E-409C-BE32-E72D297353CC}">
                  <c16:uniqueId val="{00000007-A016-4BA1-BD81-315B59000CAE}"/>
                </c:ext>
              </c:extLst>
            </c:dLbl>
            <c:dLbl>
              <c:idx val="7"/>
              <c:delete val="1"/>
              <c:extLst>
                <c:ext xmlns:c15="http://schemas.microsoft.com/office/drawing/2012/chart" uri="{CE6537A1-D6FC-4f65-9D91-7224C49458BB}"/>
                <c:ext xmlns:c16="http://schemas.microsoft.com/office/drawing/2014/chart" uri="{C3380CC4-5D6E-409C-BE32-E72D297353CC}">
                  <c16:uniqueId val="{00000008-A016-4BA1-BD81-315B59000CAE}"/>
                </c:ext>
              </c:extLst>
            </c:dLbl>
            <c:dLbl>
              <c:idx val="8"/>
              <c:delete val="1"/>
              <c:extLst>
                <c:ext xmlns:c15="http://schemas.microsoft.com/office/drawing/2012/chart" uri="{CE6537A1-D6FC-4f65-9D91-7224C49458BB}"/>
                <c:ext xmlns:c16="http://schemas.microsoft.com/office/drawing/2014/chart" uri="{C3380CC4-5D6E-409C-BE32-E72D297353CC}">
                  <c16:uniqueId val="{00000009-A016-4BA1-BD81-315B59000CAE}"/>
                </c:ext>
              </c:extLst>
            </c:dLbl>
            <c:dLbl>
              <c:idx val="9"/>
              <c:delete val="1"/>
              <c:extLst>
                <c:ext xmlns:c15="http://schemas.microsoft.com/office/drawing/2012/chart" uri="{CE6537A1-D6FC-4f65-9D91-7224C49458BB}"/>
                <c:ext xmlns:c16="http://schemas.microsoft.com/office/drawing/2014/chart" uri="{C3380CC4-5D6E-409C-BE32-E72D297353CC}">
                  <c16:uniqueId val="{0000000A-A016-4BA1-BD81-315B59000CAE}"/>
                </c:ext>
              </c:extLst>
            </c:dLbl>
            <c:dLbl>
              <c:idx val="10"/>
              <c:delete val="1"/>
              <c:extLst>
                <c:ext xmlns:c15="http://schemas.microsoft.com/office/drawing/2012/chart" uri="{CE6537A1-D6FC-4f65-9D91-7224C49458BB}"/>
                <c:ext xmlns:c16="http://schemas.microsoft.com/office/drawing/2014/chart" uri="{C3380CC4-5D6E-409C-BE32-E72D297353CC}">
                  <c16:uniqueId val="{0000000B-A016-4BA1-BD81-315B59000CAE}"/>
                </c:ext>
              </c:extLst>
            </c:dLbl>
            <c:dLbl>
              <c:idx val="1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016-4BA1-BD81-315B59000CAE}"/>
                </c:ext>
              </c:extLst>
            </c:dLbl>
            <c:dLbl>
              <c:idx val="1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016-4BA1-BD81-315B59000CAE}"/>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Sheet1!$G$9:$G$21</c:f>
              <c:numCache>
                <c:formatCode>0.000</c:formatCode>
                <c:ptCount val="13"/>
                <c:pt idx="0">
                  <c:v>9.3131519905991014E-2</c:v>
                </c:pt>
                <c:pt idx="1">
                  <c:v>0.08</c:v>
                </c:pt>
                <c:pt idx="2">
                  <c:v>7.1273276899550514E-2</c:v>
                </c:pt>
                <c:pt idx="3">
                  <c:v>6.865216675386146E-2</c:v>
                </c:pt>
                <c:pt idx="4">
                  <c:v>7.3959024466254283E-2</c:v>
                </c:pt>
                <c:pt idx="5">
                  <c:v>8.270235788658023E-2</c:v>
                </c:pt>
                <c:pt idx="6">
                  <c:v>9.7379113263574138E-2</c:v>
                </c:pt>
                <c:pt idx="7">
                  <c:v>0.11304724675992778</c:v>
                </c:pt>
                <c:pt idx="8">
                  <c:v>0.13107143090696766</c:v>
                </c:pt>
                <c:pt idx="9">
                  <c:v>0.15011035940267414</c:v>
                </c:pt>
                <c:pt idx="10">
                  <c:v>0.16982308441433988</c:v>
                </c:pt>
                <c:pt idx="11">
                  <c:v>0.19</c:v>
                </c:pt>
                <c:pt idx="12">
                  <c:v>0.21050767206921464</c:v>
                </c:pt>
              </c:numCache>
            </c:numRef>
          </c:xVal>
          <c:yVal>
            <c:numRef>
              <c:f>Sheet1!$E$9:$E$21</c:f>
              <c:numCache>
                <c:formatCode>0.000</c:formatCode>
                <c:ptCount val="13"/>
                <c:pt idx="0">
                  <c:v>6.7000000000000004E-2</c:v>
                </c:pt>
                <c:pt idx="1">
                  <c:v>7.0000000000000007E-2</c:v>
                </c:pt>
                <c:pt idx="2">
                  <c:v>7.3000000000000009E-2</c:v>
                </c:pt>
                <c:pt idx="3">
                  <c:v>7.6000000000000012E-2</c:v>
                </c:pt>
                <c:pt idx="4">
                  <c:v>7.9450000000000007E-2</c:v>
                </c:pt>
                <c:pt idx="5">
                  <c:v>8.2000000000000017E-2</c:v>
                </c:pt>
                <c:pt idx="6">
                  <c:v>8.5150000000000003E-2</c:v>
                </c:pt>
                <c:pt idx="7">
                  <c:v>8.7999999999999995E-2</c:v>
                </c:pt>
                <c:pt idx="8">
                  <c:v>9.0999999999999998E-2</c:v>
                </c:pt>
                <c:pt idx="9">
                  <c:v>9.4000000000000014E-2</c:v>
                </c:pt>
                <c:pt idx="10">
                  <c:v>9.7000000000000003E-2</c:v>
                </c:pt>
                <c:pt idx="11">
                  <c:v>0.1</c:v>
                </c:pt>
                <c:pt idx="12" formatCode="General">
                  <c:v>0.10300000000000001</c:v>
                </c:pt>
              </c:numCache>
            </c:numRef>
          </c:yVal>
          <c:smooth val="1"/>
          <c:extLst>
            <c:ext xmlns:c16="http://schemas.microsoft.com/office/drawing/2014/chart" uri="{C3380CC4-5D6E-409C-BE32-E72D297353CC}">
              <c16:uniqueId val="{0000000D-A016-4BA1-BD81-315B59000CAE}"/>
            </c:ext>
          </c:extLst>
        </c:ser>
        <c:dLbls>
          <c:showLegendKey val="0"/>
          <c:showVal val="0"/>
          <c:showCatName val="0"/>
          <c:showSerName val="0"/>
          <c:showPercent val="0"/>
          <c:showBubbleSize val="0"/>
        </c:dLbls>
        <c:axId val="405263856"/>
        <c:axId val="405264248"/>
      </c:scatterChart>
      <c:valAx>
        <c:axId val="405263856"/>
        <c:scaling>
          <c:orientation val="minMax"/>
          <c:min val="0"/>
        </c:scaling>
        <c:delete val="0"/>
        <c:axPos val="b"/>
        <c:numFmt formatCode="0.000" sourceLinked="1"/>
        <c:majorTickMark val="out"/>
        <c:minorTickMark val="none"/>
        <c:tickLblPos val="nextTo"/>
        <c:txPr>
          <a:bodyPr/>
          <a:lstStyle/>
          <a:p>
            <a:pPr>
              <a:defRPr sz="1200">
                <a:solidFill>
                  <a:schemeClr val="tx1">
                    <a:lumMod val="50000"/>
                  </a:schemeClr>
                </a:solidFill>
              </a:defRPr>
            </a:pPr>
            <a:endParaRPr lang="en-US"/>
          </a:p>
        </c:txPr>
        <c:crossAx val="405264248"/>
        <c:crosses val="autoZero"/>
        <c:crossBetween val="midCat"/>
      </c:valAx>
      <c:valAx>
        <c:axId val="405264248"/>
        <c:scaling>
          <c:orientation val="minMax"/>
          <c:max val="0.11000000000000001"/>
          <c:min val="4.0000000000000008E-2"/>
        </c:scaling>
        <c:delete val="0"/>
        <c:axPos val="l"/>
        <c:numFmt formatCode="0.000" sourceLinked="1"/>
        <c:majorTickMark val="out"/>
        <c:minorTickMark val="none"/>
        <c:tickLblPos val="nextTo"/>
        <c:txPr>
          <a:bodyPr/>
          <a:lstStyle/>
          <a:p>
            <a:pPr>
              <a:defRPr sz="1400">
                <a:solidFill>
                  <a:schemeClr val="tx1">
                    <a:lumMod val="50000"/>
                  </a:schemeClr>
                </a:solidFill>
              </a:defRPr>
            </a:pPr>
            <a:endParaRPr lang="en-US"/>
          </a:p>
        </c:txPr>
        <c:crossAx val="405263856"/>
        <c:crosses val="autoZero"/>
        <c:crossBetween val="midCat"/>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6907261592301"/>
          <c:y val="6.6980850335428707E-2"/>
          <c:w val="0.84449052306349481"/>
          <c:h val="0.85640859416162241"/>
        </c:manualLayout>
      </c:layout>
      <c:scatterChart>
        <c:scatterStyle val="smoothMarker"/>
        <c:varyColors val="0"/>
        <c:ser>
          <c:idx val="0"/>
          <c:order val="0"/>
          <c:tx>
            <c:v>Investment Opportunity Set</c:v>
          </c:tx>
          <c:spPr>
            <a:ln w="25400">
              <a:solidFill>
                <a:srgbClr val="0070C0"/>
              </a:solidFill>
            </a:ln>
          </c:spPr>
          <c:dPt>
            <c:idx val="1"/>
            <c:marker>
              <c:symbol val="circle"/>
              <c:size val="13"/>
              <c:spPr>
                <a:solidFill>
                  <a:srgbClr val="C00000"/>
                </a:solidFill>
              </c:spPr>
            </c:marker>
            <c:bubble3D val="0"/>
            <c:extLst>
              <c:ext xmlns:c16="http://schemas.microsoft.com/office/drawing/2014/chart" uri="{C3380CC4-5D6E-409C-BE32-E72D297353CC}">
                <c16:uniqueId val="{00000000-F0C5-46B6-861E-BA7AD8157339}"/>
              </c:ext>
            </c:extLst>
          </c:dPt>
          <c:dPt>
            <c:idx val="11"/>
            <c:marker>
              <c:symbol val="square"/>
              <c:size val="12"/>
              <c:spPr>
                <a:solidFill>
                  <a:srgbClr val="00B050"/>
                </a:solidFill>
              </c:spPr>
            </c:marker>
            <c:bubble3D val="0"/>
            <c:extLst>
              <c:ext xmlns:c16="http://schemas.microsoft.com/office/drawing/2014/chart" uri="{C3380CC4-5D6E-409C-BE32-E72D297353CC}">
                <c16:uniqueId val="{00000001-F0C5-46B6-861E-BA7AD8157339}"/>
              </c:ext>
            </c:extLst>
          </c:dPt>
          <c:dLbls>
            <c:dLbl>
              <c:idx val="0"/>
              <c:delete val="1"/>
              <c:extLst>
                <c:ext xmlns:c15="http://schemas.microsoft.com/office/drawing/2012/chart" uri="{CE6537A1-D6FC-4f65-9D91-7224C49458BB}"/>
                <c:ext xmlns:c16="http://schemas.microsoft.com/office/drawing/2014/chart" uri="{C3380CC4-5D6E-409C-BE32-E72D297353CC}">
                  <c16:uniqueId val="{00000002-F0C5-46B6-861E-BA7AD8157339}"/>
                </c:ext>
              </c:extLst>
            </c:dLbl>
            <c:dLbl>
              <c:idx val="1"/>
              <c:layout>
                <c:manualLayout>
                  <c:x val="8.3333333333333332E-3"/>
                  <c:y val="1.3888888888888931E-2"/>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0C5-46B6-861E-BA7AD8157339}"/>
                </c:ext>
              </c:extLst>
            </c:dLbl>
            <c:dLbl>
              <c:idx val="2"/>
              <c:layout>
                <c:manualLayout>
                  <c:x val="1.9363152472341067E-2"/>
                  <c:y val="9.1407052379321018E-3"/>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0C5-46B6-861E-BA7AD8157339}"/>
                </c:ext>
              </c:extLst>
            </c:dLbl>
            <c:dLbl>
              <c:idx val="3"/>
              <c:delete val="1"/>
              <c:extLst>
                <c:ext xmlns:c15="http://schemas.microsoft.com/office/drawing/2012/chart" uri="{CE6537A1-D6FC-4f65-9D91-7224C49458BB}"/>
                <c:ext xmlns:c16="http://schemas.microsoft.com/office/drawing/2014/chart" uri="{C3380CC4-5D6E-409C-BE32-E72D297353CC}">
                  <c16:uniqueId val="{00000004-F0C5-46B6-861E-BA7AD8157339}"/>
                </c:ext>
              </c:extLst>
            </c:dLbl>
            <c:dLbl>
              <c:idx val="4"/>
              <c:delete val="1"/>
              <c:extLst>
                <c:ext xmlns:c15="http://schemas.microsoft.com/office/drawing/2012/chart" uri="{CE6537A1-D6FC-4f65-9D91-7224C49458BB}"/>
                <c:ext xmlns:c16="http://schemas.microsoft.com/office/drawing/2014/chart" uri="{C3380CC4-5D6E-409C-BE32-E72D297353CC}">
                  <c16:uniqueId val="{00000005-F0C5-46B6-861E-BA7AD8157339}"/>
                </c:ext>
              </c:extLst>
            </c:dLbl>
            <c:dLbl>
              <c:idx val="5"/>
              <c:delete val="1"/>
              <c:extLst>
                <c:ext xmlns:c15="http://schemas.microsoft.com/office/drawing/2012/chart" uri="{CE6537A1-D6FC-4f65-9D91-7224C49458BB}"/>
                <c:ext xmlns:c16="http://schemas.microsoft.com/office/drawing/2014/chart" uri="{C3380CC4-5D6E-409C-BE32-E72D297353CC}">
                  <c16:uniqueId val="{00000006-F0C5-46B6-861E-BA7AD8157339}"/>
                </c:ext>
              </c:extLst>
            </c:dLbl>
            <c:dLbl>
              <c:idx val="6"/>
              <c:delete val="1"/>
              <c:extLst>
                <c:ext xmlns:c15="http://schemas.microsoft.com/office/drawing/2012/chart" uri="{CE6537A1-D6FC-4f65-9D91-7224C49458BB}"/>
                <c:ext xmlns:c16="http://schemas.microsoft.com/office/drawing/2014/chart" uri="{C3380CC4-5D6E-409C-BE32-E72D297353CC}">
                  <c16:uniqueId val="{00000007-F0C5-46B6-861E-BA7AD8157339}"/>
                </c:ext>
              </c:extLst>
            </c:dLbl>
            <c:dLbl>
              <c:idx val="7"/>
              <c:delete val="1"/>
              <c:extLst>
                <c:ext xmlns:c15="http://schemas.microsoft.com/office/drawing/2012/chart" uri="{CE6537A1-D6FC-4f65-9D91-7224C49458BB}"/>
                <c:ext xmlns:c16="http://schemas.microsoft.com/office/drawing/2014/chart" uri="{C3380CC4-5D6E-409C-BE32-E72D297353CC}">
                  <c16:uniqueId val="{00000008-F0C5-46B6-861E-BA7AD8157339}"/>
                </c:ext>
              </c:extLst>
            </c:dLbl>
            <c:dLbl>
              <c:idx val="8"/>
              <c:delete val="1"/>
              <c:extLst>
                <c:ext xmlns:c15="http://schemas.microsoft.com/office/drawing/2012/chart" uri="{CE6537A1-D6FC-4f65-9D91-7224C49458BB}"/>
                <c:ext xmlns:c16="http://schemas.microsoft.com/office/drawing/2014/chart" uri="{C3380CC4-5D6E-409C-BE32-E72D297353CC}">
                  <c16:uniqueId val="{00000009-F0C5-46B6-861E-BA7AD8157339}"/>
                </c:ext>
              </c:extLst>
            </c:dLbl>
            <c:dLbl>
              <c:idx val="9"/>
              <c:delete val="1"/>
              <c:extLst>
                <c:ext xmlns:c15="http://schemas.microsoft.com/office/drawing/2012/chart" uri="{CE6537A1-D6FC-4f65-9D91-7224C49458BB}"/>
                <c:ext xmlns:c16="http://schemas.microsoft.com/office/drawing/2014/chart" uri="{C3380CC4-5D6E-409C-BE32-E72D297353CC}">
                  <c16:uniqueId val="{0000000A-F0C5-46B6-861E-BA7AD8157339}"/>
                </c:ext>
              </c:extLst>
            </c:dLbl>
            <c:dLbl>
              <c:idx val="10"/>
              <c:delete val="1"/>
              <c:extLst>
                <c:ext xmlns:c15="http://schemas.microsoft.com/office/drawing/2012/chart" uri="{CE6537A1-D6FC-4f65-9D91-7224C49458BB}"/>
                <c:ext xmlns:c16="http://schemas.microsoft.com/office/drawing/2014/chart" uri="{C3380CC4-5D6E-409C-BE32-E72D297353CC}">
                  <c16:uniqueId val="{0000000B-F0C5-46B6-861E-BA7AD8157339}"/>
                </c:ext>
              </c:extLst>
            </c:dLbl>
            <c:dLbl>
              <c:idx val="1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C5-46B6-861E-BA7AD8157339}"/>
                </c:ext>
              </c:extLst>
            </c:dLbl>
            <c:dLbl>
              <c:idx val="1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0C5-46B6-861E-BA7AD8157339}"/>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Sheet1!$G$9:$G$21</c:f>
              <c:numCache>
                <c:formatCode>0.000</c:formatCode>
                <c:ptCount val="13"/>
                <c:pt idx="0">
                  <c:v>9.3131519905991014E-2</c:v>
                </c:pt>
                <c:pt idx="1">
                  <c:v>0.08</c:v>
                </c:pt>
                <c:pt idx="2">
                  <c:v>7.1273276899550514E-2</c:v>
                </c:pt>
                <c:pt idx="3">
                  <c:v>6.865216675386146E-2</c:v>
                </c:pt>
                <c:pt idx="4">
                  <c:v>7.3959024466254283E-2</c:v>
                </c:pt>
                <c:pt idx="5">
                  <c:v>8.270235788658023E-2</c:v>
                </c:pt>
                <c:pt idx="6">
                  <c:v>9.7379113263574138E-2</c:v>
                </c:pt>
                <c:pt idx="7">
                  <c:v>0.11304724675992778</c:v>
                </c:pt>
                <c:pt idx="8">
                  <c:v>0.13107143090696766</c:v>
                </c:pt>
                <c:pt idx="9">
                  <c:v>0.15011035940267414</c:v>
                </c:pt>
                <c:pt idx="10">
                  <c:v>0.16982308441433988</c:v>
                </c:pt>
                <c:pt idx="11">
                  <c:v>0.19</c:v>
                </c:pt>
                <c:pt idx="12">
                  <c:v>0.21050767206921464</c:v>
                </c:pt>
              </c:numCache>
            </c:numRef>
          </c:xVal>
          <c:yVal>
            <c:numRef>
              <c:f>Sheet1!$E$9:$E$21</c:f>
              <c:numCache>
                <c:formatCode>0.000</c:formatCode>
                <c:ptCount val="13"/>
                <c:pt idx="0">
                  <c:v>6.7000000000000004E-2</c:v>
                </c:pt>
                <c:pt idx="1">
                  <c:v>7.0000000000000007E-2</c:v>
                </c:pt>
                <c:pt idx="2">
                  <c:v>7.3000000000000009E-2</c:v>
                </c:pt>
                <c:pt idx="3">
                  <c:v>7.6000000000000012E-2</c:v>
                </c:pt>
                <c:pt idx="4">
                  <c:v>7.9450000000000007E-2</c:v>
                </c:pt>
                <c:pt idx="5">
                  <c:v>8.2000000000000017E-2</c:v>
                </c:pt>
                <c:pt idx="6">
                  <c:v>8.5150000000000003E-2</c:v>
                </c:pt>
                <c:pt idx="7">
                  <c:v>8.7999999999999995E-2</c:v>
                </c:pt>
                <c:pt idx="8">
                  <c:v>9.0999999999999998E-2</c:v>
                </c:pt>
                <c:pt idx="9">
                  <c:v>9.4000000000000014E-2</c:v>
                </c:pt>
                <c:pt idx="10">
                  <c:v>9.7000000000000003E-2</c:v>
                </c:pt>
                <c:pt idx="11">
                  <c:v>0.1</c:v>
                </c:pt>
                <c:pt idx="12" formatCode="General">
                  <c:v>0.10300000000000001</c:v>
                </c:pt>
              </c:numCache>
            </c:numRef>
          </c:yVal>
          <c:smooth val="1"/>
          <c:extLst>
            <c:ext xmlns:c16="http://schemas.microsoft.com/office/drawing/2014/chart" uri="{C3380CC4-5D6E-409C-BE32-E72D297353CC}">
              <c16:uniqueId val="{0000000D-F0C5-46B6-861E-BA7AD8157339}"/>
            </c:ext>
          </c:extLst>
        </c:ser>
        <c:dLbls>
          <c:showLegendKey val="0"/>
          <c:showVal val="0"/>
          <c:showCatName val="0"/>
          <c:showSerName val="0"/>
          <c:showPercent val="0"/>
          <c:showBubbleSize val="0"/>
        </c:dLbls>
        <c:axId val="405263856"/>
        <c:axId val="405264248"/>
      </c:scatterChart>
      <c:valAx>
        <c:axId val="405263856"/>
        <c:scaling>
          <c:orientation val="minMax"/>
          <c:min val="0"/>
        </c:scaling>
        <c:delete val="0"/>
        <c:axPos val="b"/>
        <c:numFmt formatCode="0.000" sourceLinked="1"/>
        <c:majorTickMark val="out"/>
        <c:minorTickMark val="none"/>
        <c:tickLblPos val="nextTo"/>
        <c:txPr>
          <a:bodyPr/>
          <a:lstStyle/>
          <a:p>
            <a:pPr>
              <a:defRPr sz="1200">
                <a:solidFill>
                  <a:schemeClr val="tx1">
                    <a:lumMod val="50000"/>
                  </a:schemeClr>
                </a:solidFill>
              </a:defRPr>
            </a:pPr>
            <a:endParaRPr lang="en-US"/>
          </a:p>
        </c:txPr>
        <c:crossAx val="405264248"/>
        <c:crosses val="autoZero"/>
        <c:crossBetween val="midCat"/>
      </c:valAx>
      <c:valAx>
        <c:axId val="405264248"/>
        <c:scaling>
          <c:orientation val="minMax"/>
          <c:max val="0.11000000000000001"/>
          <c:min val="4.0000000000000008E-2"/>
        </c:scaling>
        <c:delete val="0"/>
        <c:axPos val="l"/>
        <c:numFmt formatCode="0.000" sourceLinked="1"/>
        <c:majorTickMark val="out"/>
        <c:minorTickMark val="none"/>
        <c:tickLblPos val="nextTo"/>
        <c:txPr>
          <a:bodyPr/>
          <a:lstStyle/>
          <a:p>
            <a:pPr>
              <a:defRPr sz="1400">
                <a:solidFill>
                  <a:schemeClr val="tx1">
                    <a:lumMod val="50000"/>
                  </a:schemeClr>
                </a:solidFill>
              </a:defRPr>
            </a:pPr>
            <a:endParaRPr lang="en-US"/>
          </a:p>
        </c:txPr>
        <c:crossAx val="405263856"/>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6907261592301"/>
          <c:y val="6.6980850335428707E-2"/>
          <c:w val="0.84449052306349481"/>
          <c:h val="0.85640859416162241"/>
        </c:manualLayout>
      </c:layout>
      <c:scatterChart>
        <c:scatterStyle val="smoothMarker"/>
        <c:varyColors val="0"/>
        <c:ser>
          <c:idx val="0"/>
          <c:order val="0"/>
          <c:tx>
            <c:v>Investment Opportunity Set</c:v>
          </c:tx>
          <c:spPr>
            <a:ln w="25400">
              <a:solidFill>
                <a:srgbClr val="0070C0"/>
              </a:solidFill>
            </a:ln>
          </c:spPr>
          <c:dPt>
            <c:idx val="1"/>
            <c:marker>
              <c:symbol val="circle"/>
              <c:size val="13"/>
              <c:spPr>
                <a:solidFill>
                  <a:srgbClr val="C00000"/>
                </a:solidFill>
              </c:spPr>
            </c:marker>
            <c:bubble3D val="0"/>
            <c:extLst>
              <c:ext xmlns:c16="http://schemas.microsoft.com/office/drawing/2014/chart" uri="{C3380CC4-5D6E-409C-BE32-E72D297353CC}">
                <c16:uniqueId val="{00000000-F0C5-46B6-861E-BA7AD8157339}"/>
              </c:ext>
            </c:extLst>
          </c:dPt>
          <c:dPt>
            <c:idx val="11"/>
            <c:marker>
              <c:symbol val="square"/>
              <c:size val="12"/>
              <c:spPr>
                <a:solidFill>
                  <a:srgbClr val="00B050"/>
                </a:solidFill>
              </c:spPr>
            </c:marker>
            <c:bubble3D val="0"/>
            <c:extLst>
              <c:ext xmlns:c16="http://schemas.microsoft.com/office/drawing/2014/chart" uri="{C3380CC4-5D6E-409C-BE32-E72D297353CC}">
                <c16:uniqueId val="{00000001-F0C5-46B6-861E-BA7AD8157339}"/>
              </c:ext>
            </c:extLst>
          </c:dPt>
          <c:dLbls>
            <c:dLbl>
              <c:idx val="0"/>
              <c:delete val="1"/>
              <c:extLst>
                <c:ext xmlns:c15="http://schemas.microsoft.com/office/drawing/2012/chart" uri="{CE6537A1-D6FC-4f65-9D91-7224C49458BB}"/>
                <c:ext xmlns:c16="http://schemas.microsoft.com/office/drawing/2014/chart" uri="{C3380CC4-5D6E-409C-BE32-E72D297353CC}">
                  <c16:uniqueId val="{00000002-F0C5-46B6-861E-BA7AD8157339}"/>
                </c:ext>
              </c:extLst>
            </c:dLbl>
            <c:dLbl>
              <c:idx val="1"/>
              <c:layout>
                <c:manualLayout>
                  <c:x val="8.3333333333333332E-3"/>
                  <c:y val="1.3888888888888931E-2"/>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0C5-46B6-861E-BA7AD8157339}"/>
                </c:ext>
              </c:extLst>
            </c:dLbl>
            <c:dLbl>
              <c:idx val="2"/>
              <c:layout>
                <c:manualLayout>
                  <c:x val="1.9363152472341067E-2"/>
                  <c:y val="9.1407052379321018E-3"/>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0C5-46B6-861E-BA7AD8157339}"/>
                </c:ext>
              </c:extLst>
            </c:dLbl>
            <c:dLbl>
              <c:idx val="3"/>
              <c:delete val="1"/>
              <c:extLst>
                <c:ext xmlns:c15="http://schemas.microsoft.com/office/drawing/2012/chart" uri="{CE6537A1-D6FC-4f65-9D91-7224C49458BB}"/>
                <c:ext xmlns:c16="http://schemas.microsoft.com/office/drawing/2014/chart" uri="{C3380CC4-5D6E-409C-BE32-E72D297353CC}">
                  <c16:uniqueId val="{00000004-F0C5-46B6-861E-BA7AD8157339}"/>
                </c:ext>
              </c:extLst>
            </c:dLbl>
            <c:dLbl>
              <c:idx val="4"/>
              <c:delete val="1"/>
              <c:extLst>
                <c:ext xmlns:c15="http://schemas.microsoft.com/office/drawing/2012/chart" uri="{CE6537A1-D6FC-4f65-9D91-7224C49458BB}"/>
                <c:ext xmlns:c16="http://schemas.microsoft.com/office/drawing/2014/chart" uri="{C3380CC4-5D6E-409C-BE32-E72D297353CC}">
                  <c16:uniqueId val="{00000005-F0C5-46B6-861E-BA7AD8157339}"/>
                </c:ext>
              </c:extLst>
            </c:dLbl>
            <c:dLbl>
              <c:idx val="5"/>
              <c:delete val="1"/>
              <c:extLst>
                <c:ext xmlns:c15="http://schemas.microsoft.com/office/drawing/2012/chart" uri="{CE6537A1-D6FC-4f65-9D91-7224C49458BB}"/>
                <c:ext xmlns:c16="http://schemas.microsoft.com/office/drawing/2014/chart" uri="{C3380CC4-5D6E-409C-BE32-E72D297353CC}">
                  <c16:uniqueId val="{00000006-F0C5-46B6-861E-BA7AD8157339}"/>
                </c:ext>
              </c:extLst>
            </c:dLbl>
            <c:dLbl>
              <c:idx val="6"/>
              <c:delete val="1"/>
              <c:extLst>
                <c:ext xmlns:c15="http://schemas.microsoft.com/office/drawing/2012/chart" uri="{CE6537A1-D6FC-4f65-9D91-7224C49458BB}"/>
                <c:ext xmlns:c16="http://schemas.microsoft.com/office/drawing/2014/chart" uri="{C3380CC4-5D6E-409C-BE32-E72D297353CC}">
                  <c16:uniqueId val="{00000007-F0C5-46B6-861E-BA7AD8157339}"/>
                </c:ext>
              </c:extLst>
            </c:dLbl>
            <c:dLbl>
              <c:idx val="7"/>
              <c:delete val="1"/>
              <c:extLst>
                <c:ext xmlns:c15="http://schemas.microsoft.com/office/drawing/2012/chart" uri="{CE6537A1-D6FC-4f65-9D91-7224C49458BB}"/>
                <c:ext xmlns:c16="http://schemas.microsoft.com/office/drawing/2014/chart" uri="{C3380CC4-5D6E-409C-BE32-E72D297353CC}">
                  <c16:uniqueId val="{00000008-F0C5-46B6-861E-BA7AD8157339}"/>
                </c:ext>
              </c:extLst>
            </c:dLbl>
            <c:dLbl>
              <c:idx val="8"/>
              <c:delete val="1"/>
              <c:extLst>
                <c:ext xmlns:c15="http://schemas.microsoft.com/office/drawing/2012/chart" uri="{CE6537A1-D6FC-4f65-9D91-7224C49458BB}"/>
                <c:ext xmlns:c16="http://schemas.microsoft.com/office/drawing/2014/chart" uri="{C3380CC4-5D6E-409C-BE32-E72D297353CC}">
                  <c16:uniqueId val="{00000009-F0C5-46B6-861E-BA7AD8157339}"/>
                </c:ext>
              </c:extLst>
            </c:dLbl>
            <c:dLbl>
              <c:idx val="9"/>
              <c:delete val="1"/>
              <c:extLst>
                <c:ext xmlns:c15="http://schemas.microsoft.com/office/drawing/2012/chart" uri="{CE6537A1-D6FC-4f65-9D91-7224C49458BB}"/>
                <c:ext xmlns:c16="http://schemas.microsoft.com/office/drawing/2014/chart" uri="{C3380CC4-5D6E-409C-BE32-E72D297353CC}">
                  <c16:uniqueId val="{0000000A-F0C5-46B6-861E-BA7AD8157339}"/>
                </c:ext>
              </c:extLst>
            </c:dLbl>
            <c:dLbl>
              <c:idx val="10"/>
              <c:delete val="1"/>
              <c:extLst>
                <c:ext xmlns:c15="http://schemas.microsoft.com/office/drawing/2012/chart" uri="{CE6537A1-D6FC-4f65-9D91-7224C49458BB}"/>
                <c:ext xmlns:c16="http://schemas.microsoft.com/office/drawing/2014/chart" uri="{C3380CC4-5D6E-409C-BE32-E72D297353CC}">
                  <c16:uniqueId val="{0000000B-F0C5-46B6-861E-BA7AD8157339}"/>
                </c:ext>
              </c:extLst>
            </c:dLbl>
            <c:dLbl>
              <c:idx val="1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C5-46B6-861E-BA7AD8157339}"/>
                </c:ext>
              </c:extLst>
            </c:dLbl>
            <c:dLbl>
              <c:idx val="1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0C5-46B6-861E-BA7AD8157339}"/>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Sheet1!$G$9:$G$21</c:f>
              <c:numCache>
                <c:formatCode>0.000</c:formatCode>
                <c:ptCount val="13"/>
                <c:pt idx="0">
                  <c:v>9.3131519905991014E-2</c:v>
                </c:pt>
                <c:pt idx="1">
                  <c:v>0.08</c:v>
                </c:pt>
                <c:pt idx="2">
                  <c:v>7.1273276899550514E-2</c:v>
                </c:pt>
                <c:pt idx="3">
                  <c:v>6.865216675386146E-2</c:v>
                </c:pt>
                <c:pt idx="4">
                  <c:v>7.3959024466254283E-2</c:v>
                </c:pt>
                <c:pt idx="5">
                  <c:v>8.270235788658023E-2</c:v>
                </c:pt>
                <c:pt idx="6">
                  <c:v>9.7379113263574138E-2</c:v>
                </c:pt>
                <c:pt idx="7">
                  <c:v>0.11304724675992778</c:v>
                </c:pt>
                <c:pt idx="8">
                  <c:v>0.13107143090696766</c:v>
                </c:pt>
                <c:pt idx="9">
                  <c:v>0.15011035940267414</c:v>
                </c:pt>
                <c:pt idx="10">
                  <c:v>0.16982308441433988</c:v>
                </c:pt>
                <c:pt idx="11">
                  <c:v>0.19</c:v>
                </c:pt>
                <c:pt idx="12">
                  <c:v>0.21050767206921464</c:v>
                </c:pt>
              </c:numCache>
            </c:numRef>
          </c:xVal>
          <c:yVal>
            <c:numRef>
              <c:f>Sheet1!$E$9:$E$21</c:f>
              <c:numCache>
                <c:formatCode>0.000</c:formatCode>
                <c:ptCount val="13"/>
                <c:pt idx="0">
                  <c:v>6.7000000000000004E-2</c:v>
                </c:pt>
                <c:pt idx="1">
                  <c:v>7.0000000000000007E-2</c:v>
                </c:pt>
                <c:pt idx="2">
                  <c:v>7.3000000000000009E-2</c:v>
                </c:pt>
                <c:pt idx="3">
                  <c:v>7.6000000000000012E-2</c:v>
                </c:pt>
                <c:pt idx="4">
                  <c:v>7.9450000000000007E-2</c:v>
                </c:pt>
                <c:pt idx="5">
                  <c:v>8.2000000000000017E-2</c:v>
                </c:pt>
                <c:pt idx="6">
                  <c:v>8.5150000000000003E-2</c:v>
                </c:pt>
                <c:pt idx="7">
                  <c:v>8.7999999999999995E-2</c:v>
                </c:pt>
                <c:pt idx="8">
                  <c:v>9.0999999999999998E-2</c:v>
                </c:pt>
                <c:pt idx="9">
                  <c:v>9.4000000000000014E-2</c:v>
                </c:pt>
                <c:pt idx="10">
                  <c:v>9.7000000000000003E-2</c:v>
                </c:pt>
                <c:pt idx="11">
                  <c:v>0.1</c:v>
                </c:pt>
                <c:pt idx="12" formatCode="General">
                  <c:v>0.10300000000000001</c:v>
                </c:pt>
              </c:numCache>
            </c:numRef>
          </c:yVal>
          <c:smooth val="1"/>
          <c:extLst>
            <c:ext xmlns:c16="http://schemas.microsoft.com/office/drawing/2014/chart" uri="{C3380CC4-5D6E-409C-BE32-E72D297353CC}">
              <c16:uniqueId val="{0000000D-F0C5-46B6-861E-BA7AD8157339}"/>
            </c:ext>
          </c:extLst>
        </c:ser>
        <c:dLbls>
          <c:showLegendKey val="0"/>
          <c:showVal val="0"/>
          <c:showCatName val="0"/>
          <c:showSerName val="0"/>
          <c:showPercent val="0"/>
          <c:showBubbleSize val="0"/>
        </c:dLbls>
        <c:axId val="405263856"/>
        <c:axId val="405264248"/>
      </c:scatterChart>
      <c:valAx>
        <c:axId val="405263856"/>
        <c:scaling>
          <c:orientation val="minMax"/>
          <c:min val="0"/>
        </c:scaling>
        <c:delete val="0"/>
        <c:axPos val="b"/>
        <c:numFmt formatCode="0.000" sourceLinked="1"/>
        <c:majorTickMark val="out"/>
        <c:minorTickMark val="none"/>
        <c:tickLblPos val="nextTo"/>
        <c:txPr>
          <a:bodyPr/>
          <a:lstStyle/>
          <a:p>
            <a:pPr>
              <a:defRPr sz="1200">
                <a:solidFill>
                  <a:schemeClr val="tx1">
                    <a:lumMod val="50000"/>
                  </a:schemeClr>
                </a:solidFill>
              </a:defRPr>
            </a:pPr>
            <a:endParaRPr lang="en-US"/>
          </a:p>
        </c:txPr>
        <c:crossAx val="405264248"/>
        <c:crosses val="autoZero"/>
        <c:crossBetween val="midCat"/>
      </c:valAx>
      <c:valAx>
        <c:axId val="405264248"/>
        <c:scaling>
          <c:orientation val="minMax"/>
          <c:max val="0.11000000000000001"/>
          <c:min val="4.0000000000000008E-2"/>
        </c:scaling>
        <c:delete val="0"/>
        <c:axPos val="l"/>
        <c:numFmt formatCode="0.000" sourceLinked="1"/>
        <c:majorTickMark val="out"/>
        <c:minorTickMark val="none"/>
        <c:tickLblPos val="nextTo"/>
        <c:txPr>
          <a:bodyPr/>
          <a:lstStyle/>
          <a:p>
            <a:pPr>
              <a:defRPr sz="1400">
                <a:solidFill>
                  <a:schemeClr val="tx1">
                    <a:lumMod val="50000"/>
                  </a:schemeClr>
                </a:solidFill>
              </a:defRPr>
            </a:pPr>
            <a:endParaRPr lang="en-US"/>
          </a:p>
        </c:txPr>
        <c:crossAx val="405263856"/>
        <c:crosses val="autoZero"/>
        <c:crossBetween val="midCat"/>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6907261592301"/>
          <c:y val="6.6980850335428707E-2"/>
          <c:w val="0.84449052306349481"/>
          <c:h val="0.85640859416162241"/>
        </c:manualLayout>
      </c:layout>
      <c:scatterChart>
        <c:scatterStyle val="smoothMarker"/>
        <c:varyColors val="0"/>
        <c:ser>
          <c:idx val="0"/>
          <c:order val="0"/>
          <c:tx>
            <c:v>Investment Opportunity Set</c:v>
          </c:tx>
          <c:spPr>
            <a:ln w="25400">
              <a:solidFill>
                <a:srgbClr val="0070C0"/>
              </a:solidFill>
            </a:ln>
          </c:spPr>
          <c:dPt>
            <c:idx val="1"/>
            <c:marker>
              <c:symbol val="circle"/>
              <c:size val="13"/>
              <c:spPr>
                <a:solidFill>
                  <a:srgbClr val="C00000"/>
                </a:solidFill>
              </c:spPr>
            </c:marker>
            <c:bubble3D val="0"/>
            <c:extLst>
              <c:ext xmlns:c16="http://schemas.microsoft.com/office/drawing/2014/chart" uri="{C3380CC4-5D6E-409C-BE32-E72D297353CC}">
                <c16:uniqueId val="{00000000-F0C5-46B6-861E-BA7AD8157339}"/>
              </c:ext>
            </c:extLst>
          </c:dPt>
          <c:dPt>
            <c:idx val="11"/>
            <c:marker>
              <c:symbol val="square"/>
              <c:size val="12"/>
              <c:spPr>
                <a:solidFill>
                  <a:srgbClr val="00B050"/>
                </a:solidFill>
              </c:spPr>
            </c:marker>
            <c:bubble3D val="0"/>
            <c:extLst>
              <c:ext xmlns:c16="http://schemas.microsoft.com/office/drawing/2014/chart" uri="{C3380CC4-5D6E-409C-BE32-E72D297353CC}">
                <c16:uniqueId val="{00000001-F0C5-46B6-861E-BA7AD8157339}"/>
              </c:ext>
            </c:extLst>
          </c:dPt>
          <c:dLbls>
            <c:dLbl>
              <c:idx val="0"/>
              <c:delete val="1"/>
              <c:extLst>
                <c:ext xmlns:c15="http://schemas.microsoft.com/office/drawing/2012/chart" uri="{CE6537A1-D6FC-4f65-9D91-7224C49458BB}"/>
                <c:ext xmlns:c16="http://schemas.microsoft.com/office/drawing/2014/chart" uri="{C3380CC4-5D6E-409C-BE32-E72D297353CC}">
                  <c16:uniqueId val="{00000002-F0C5-46B6-861E-BA7AD8157339}"/>
                </c:ext>
              </c:extLst>
            </c:dLbl>
            <c:dLbl>
              <c:idx val="1"/>
              <c:layout>
                <c:manualLayout>
                  <c:x val="8.3333333333333332E-3"/>
                  <c:y val="1.3888888888888931E-2"/>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0C5-46B6-861E-BA7AD8157339}"/>
                </c:ext>
              </c:extLst>
            </c:dLbl>
            <c:dLbl>
              <c:idx val="2"/>
              <c:layout>
                <c:manualLayout>
                  <c:x val="1.9363152472341067E-2"/>
                  <c:y val="9.1407052379321018E-3"/>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0C5-46B6-861E-BA7AD8157339}"/>
                </c:ext>
              </c:extLst>
            </c:dLbl>
            <c:dLbl>
              <c:idx val="3"/>
              <c:delete val="1"/>
              <c:extLst>
                <c:ext xmlns:c15="http://schemas.microsoft.com/office/drawing/2012/chart" uri="{CE6537A1-D6FC-4f65-9D91-7224C49458BB}"/>
                <c:ext xmlns:c16="http://schemas.microsoft.com/office/drawing/2014/chart" uri="{C3380CC4-5D6E-409C-BE32-E72D297353CC}">
                  <c16:uniqueId val="{00000004-F0C5-46B6-861E-BA7AD8157339}"/>
                </c:ext>
              </c:extLst>
            </c:dLbl>
            <c:dLbl>
              <c:idx val="4"/>
              <c:delete val="1"/>
              <c:extLst>
                <c:ext xmlns:c15="http://schemas.microsoft.com/office/drawing/2012/chart" uri="{CE6537A1-D6FC-4f65-9D91-7224C49458BB}"/>
                <c:ext xmlns:c16="http://schemas.microsoft.com/office/drawing/2014/chart" uri="{C3380CC4-5D6E-409C-BE32-E72D297353CC}">
                  <c16:uniqueId val="{00000005-F0C5-46B6-861E-BA7AD8157339}"/>
                </c:ext>
              </c:extLst>
            </c:dLbl>
            <c:dLbl>
              <c:idx val="5"/>
              <c:delete val="1"/>
              <c:extLst>
                <c:ext xmlns:c15="http://schemas.microsoft.com/office/drawing/2012/chart" uri="{CE6537A1-D6FC-4f65-9D91-7224C49458BB}"/>
                <c:ext xmlns:c16="http://schemas.microsoft.com/office/drawing/2014/chart" uri="{C3380CC4-5D6E-409C-BE32-E72D297353CC}">
                  <c16:uniqueId val="{00000006-F0C5-46B6-861E-BA7AD8157339}"/>
                </c:ext>
              </c:extLst>
            </c:dLbl>
            <c:dLbl>
              <c:idx val="6"/>
              <c:delete val="1"/>
              <c:extLst>
                <c:ext xmlns:c15="http://schemas.microsoft.com/office/drawing/2012/chart" uri="{CE6537A1-D6FC-4f65-9D91-7224C49458BB}"/>
                <c:ext xmlns:c16="http://schemas.microsoft.com/office/drawing/2014/chart" uri="{C3380CC4-5D6E-409C-BE32-E72D297353CC}">
                  <c16:uniqueId val="{00000007-F0C5-46B6-861E-BA7AD8157339}"/>
                </c:ext>
              </c:extLst>
            </c:dLbl>
            <c:dLbl>
              <c:idx val="7"/>
              <c:delete val="1"/>
              <c:extLst>
                <c:ext xmlns:c15="http://schemas.microsoft.com/office/drawing/2012/chart" uri="{CE6537A1-D6FC-4f65-9D91-7224C49458BB}"/>
                <c:ext xmlns:c16="http://schemas.microsoft.com/office/drawing/2014/chart" uri="{C3380CC4-5D6E-409C-BE32-E72D297353CC}">
                  <c16:uniqueId val="{00000008-F0C5-46B6-861E-BA7AD8157339}"/>
                </c:ext>
              </c:extLst>
            </c:dLbl>
            <c:dLbl>
              <c:idx val="8"/>
              <c:delete val="1"/>
              <c:extLst>
                <c:ext xmlns:c15="http://schemas.microsoft.com/office/drawing/2012/chart" uri="{CE6537A1-D6FC-4f65-9D91-7224C49458BB}"/>
                <c:ext xmlns:c16="http://schemas.microsoft.com/office/drawing/2014/chart" uri="{C3380CC4-5D6E-409C-BE32-E72D297353CC}">
                  <c16:uniqueId val="{00000009-F0C5-46B6-861E-BA7AD8157339}"/>
                </c:ext>
              </c:extLst>
            </c:dLbl>
            <c:dLbl>
              <c:idx val="9"/>
              <c:delete val="1"/>
              <c:extLst>
                <c:ext xmlns:c15="http://schemas.microsoft.com/office/drawing/2012/chart" uri="{CE6537A1-D6FC-4f65-9D91-7224C49458BB}"/>
                <c:ext xmlns:c16="http://schemas.microsoft.com/office/drawing/2014/chart" uri="{C3380CC4-5D6E-409C-BE32-E72D297353CC}">
                  <c16:uniqueId val="{0000000A-F0C5-46B6-861E-BA7AD8157339}"/>
                </c:ext>
              </c:extLst>
            </c:dLbl>
            <c:dLbl>
              <c:idx val="10"/>
              <c:delete val="1"/>
              <c:extLst>
                <c:ext xmlns:c15="http://schemas.microsoft.com/office/drawing/2012/chart" uri="{CE6537A1-D6FC-4f65-9D91-7224C49458BB}"/>
                <c:ext xmlns:c16="http://schemas.microsoft.com/office/drawing/2014/chart" uri="{C3380CC4-5D6E-409C-BE32-E72D297353CC}">
                  <c16:uniqueId val="{0000000B-F0C5-46B6-861E-BA7AD8157339}"/>
                </c:ext>
              </c:extLst>
            </c:dLbl>
            <c:dLbl>
              <c:idx val="1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C5-46B6-861E-BA7AD8157339}"/>
                </c:ext>
              </c:extLst>
            </c:dLbl>
            <c:dLbl>
              <c:idx val="1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0C5-46B6-861E-BA7AD8157339}"/>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Sheet1!$G$9:$G$21</c:f>
              <c:numCache>
                <c:formatCode>0.000</c:formatCode>
                <c:ptCount val="13"/>
                <c:pt idx="0">
                  <c:v>9.3131519905991014E-2</c:v>
                </c:pt>
                <c:pt idx="1">
                  <c:v>0.08</c:v>
                </c:pt>
                <c:pt idx="2">
                  <c:v>7.1273276899550514E-2</c:v>
                </c:pt>
                <c:pt idx="3">
                  <c:v>6.865216675386146E-2</c:v>
                </c:pt>
                <c:pt idx="4">
                  <c:v>7.3959024466254283E-2</c:v>
                </c:pt>
                <c:pt idx="5">
                  <c:v>8.270235788658023E-2</c:v>
                </c:pt>
                <c:pt idx="6">
                  <c:v>9.7379113263574138E-2</c:v>
                </c:pt>
                <c:pt idx="7">
                  <c:v>0.11304724675992778</c:v>
                </c:pt>
                <c:pt idx="8">
                  <c:v>0.13107143090696766</c:v>
                </c:pt>
                <c:pt idx="9">
                  <c:v>0.15011035940267414</c:v>
                </c:pt>
                <c:pt idx="10">
                  <c:v>0.16982308441433988</c:v>
                </c:pt>
                <c:pt idx="11">
                  <c:v>0.19</c:v>
                </c:pt>
                <c:pt idx="12">
                  <c:v>0.21050767206921464</c:v>
                </c:pt>
              </c:numCache>
            </c:numRef>
          </c:xVal>
          <c:yVal>
            <c:numRef>
              <c:f>Sheet1!$E$9:$E$21</c:f>
              <c:numCache>
                <c:formatCode>0.000</c:formatCode>
                <c:ptCount val="13"/>
                <c:pt idx="0">
                  <c:v>6.7000000000000004E-2</c:v>
                </c:pt>
                <c:pt idx="1">
                  <c:v>7.0000000000000007E-2</c:v>
                </c:pt>
                <c:pt idx="2">
                  <c:v>7.3000000000000009E-2</c:v>
                </c:pt>
                <c:pt idx="3">
                  <c:v>7.6000000000000012E-2</c:v>
                </c:pt>
                <c:pt idx="4">
                  <c:v>7.9450000000000007E-2</c:v>
                </c:pt>
                <c:pt idx="5">
                  <c:v>8.2000000000000017E-2</c:v>
                </c:pt>
                <c:pt idx="6">
                  <c:v>8.5150000000000003E-2</c:v>
                </c:pt>
                <c:pt idx="7">
                  <c:v>8.7999999999999995E-2</c:v>
                </c:pt>
                <c:pt idx="8">
                  <c:v>9.0999999999999998E-2</c:v>
                </c:pt>
                <c:pt idx="9">
                  <c:v>9.4000000000000014E-2</c:v>
                </c:pt>
                <c:pt idx="10">
                  <c:v>9.7000000000000003E-2</c:v>
                </c:pt>
                <c:pt idx="11">
                  <c:v>0.1</c:v>
                </c:pt>
                <c:pt idx="12" formatCode="General">
                  <c:v>0.10300000000000001</c:v>
                </c:pt>
              </c:numCache>
            </c:numRef>
          </c:yVal>
          <c:smooth val="1"/>
          <c:extLst>
            <c:ext xmlns:c16="http://schemas.microsoft.com/office/drawing/2014/chart" uri="{C3380CC4-5D6E-409C-BE32-E72D297353CC}">
              <c16:uniqueId val="{0000000D-F0C5-46B6-861E-BA7AD8157339}"/>
            </c:ext>
          </c:extLst>
        </c:ser>
        <c:dLbls>
          <c:showLegendKey val="0"/>
          <c:showVal val="0"/>
          <c:showCatName val="0"/>
          <c:showSerName val="0"/>
          <c:showPercent val="0"/>
          <c:showBubbleSize val="0"/>
        </c:dLbls>
        <c:axId val="405263856"/>
        <c:axId val="405264248"/>
      </c:scatterChart>
      <c:valAx>
        <c:axId val="405263856"/>
        <c:scaling>
          <c:orientation val="minMax"/>
          <c:min val="0"/>
        </c:scaling>
        <c:delete val="0"/>
        <c:axPos val="b"/>
        <c:numFmt formatCode="0.000" sourceLinked="1"/>
        <c:majorTickMark val="out"/>
        <c:minorTickMark val="none"/>
        <c:tickLblPos val="nextTo"/>
        <c:txPr>
          <a:bodyPr/>
          <a:lstStyle/>
          <a:p>
            <a:pPr>
              <a:defRPr sz="1200">
                <a:solidFill>
                  <a:schemeClr val="tx1">
                    <a:lumMod val="50000"/>
                  </a:schemeClr>
                </a:solidFill>
              </a:defRPr>
            </a:pPr>
            <a:endParaRPr lang="en-US"/>
          </a:p>
        </c:txPr>
        <c:crossAx val="405264248"/>
        <c:crosses val="autoZero"/>
        <c:crossBetween val="midCat"/>
      </c:valAx>
      <c:valAx>
        <c:axId val="405264248"/>
        <c:scaling>
          <c:orientation val="minMax"/>
          <c:max val="0.11000000000000001"/>
          <c:min val="4.0000000000000008E-2"/>
        </c:scaling>
        <c:delete val="0"/>
        <c:axPos val="l"/>
        <c:numFmt formatCode="0.000" sourceLinked="1"/>
        <c:majorTickMark val="out"/>
        <c:minorTickMark val="none"/>
        <c:tickLblPos val="nextTo"/>
        <c:txPr>
          <a:bodyPr/>
          <a:lstStyle/>
          <a:p>
            <a:pPr>
              <a:defRPr sz="1400">
                <a:solidFill>
                  <a:schemeClr val="tx1">
                    <a:lumMod val="50000"/>
                  </a:schemeClr>
                </a:solidFill>
              </a:defRPr>
            </a:pPr>
            <a:endParaRPr lang="en-US"/>
          </a:p>
        </c:txPr>
        <c:crossAx val="405263856"/>
        <c:crosses val="autoZero"/>
        <c:crossBetween val="midCat"/>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6907261592301"/>
          <c:y val="6.6980850335428707E-2"/>
          <c:w val="0.84449052306349481"/>
          <c:h val="0.85640859416162241"/>
        </c:manualLayout>
      </c:layout>
      <c:scatterChart>
        <c:scatterStyle val="smoothMarker"/>
        <c:varyColors val="0"/>
        <c:ser>
          <c:idx val="0"/>
          <c:order val="0"/>
          <c:tx>
            <c:v>Investment Opportunity Set</c:v>
          </c:tx>
          <c:spPr>
            <a:ln w="25400">
              <a:solidFill>
                <a:srgbClr val="0070C0"/>
              </a:solidFill>
            </a:ln>
          </c:spPr>
          <c:dPt>
            <c:idx val="1"/>
            <c:marker>
              <c:symbol val="circle"/>
              <c:size val="13"/>
              <c:spPr>
                <a:solidFill>
                  <a:srgbClr val="C00000"/>
                </a:solidFill>
              </c:spPr>
            </c:marker>
            <c:bubble3D val="0"/>
            <c:extLst>
              <c:ext xmlns:c16="http://schemas.microsoft.com/office/drawing/2014/chart" uri="{C3380CC4-5D6E-409C-BE32-E72D297353CC}">
                <c16:uniqueId val="{00000000-F0C5-46B6-861E-BA7AD8157339}"/>
              </c:ext>
            </c:extLst>
          </c:dPt>
          <c:dPt>
            <c:idx val="11"/>
            <c:marker>
              <c:symbol val="square"/>
              <c:size val="12"/>
              <c:spPr>
                <a:solidFill>
                  <a:srgbClr val="00B050"/>
                </a:solidFill>
              </c:spPr>
            </c:marker>
            <c:bubble3D val="0"/>
            <c:extLst>
              <c:ext xmlns:c16="http://schemas.microsoft.com/office/drawing/2014/chart" uri="{C3380CC4-5D6E-409C-BE32-E72D297353CC}">
                <c16:uniqueId val="{00000001-F0C5-46B6-861E-BA7AD8157339}"/>
              </c:ext>
            </c:extLst>
          </c:dPt>
          <c:dLbls>
            <c:dLbl>
              <c:idx val="0"/>
              <c:delete val="1"/>
              <c:extLst>
                <c:ext xmlns:c15="http://schemas.microsoft.com/office/drawing/2012/chart" uri="{CE6537A1-D6FC-4f65-9D91-7224C49458BB}"/>
                <c:ext xmlns:c16="http://schemas.microsoft.com/office/drawing/2014/chart" uri="{C3380CC4-5D6E-409C-BE32-E72D297353CC}">
                  <c16:uniqueId val="{00000002-F0C5-46B6-861E-BA7AD8157339}"/>
                </c:ext>
              </c:extLst>
            </c:dLbl>
            <c:dLbl>
              <c:idx val="1"/>
              <c:layout>
                <c:manualLayout>
                  <c:x val="8.3333333333333332E-3"/>
                  <c:y val="1.3888888888888931E-2"/>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0C5-46B6-861E-BA7AD8157339}"/>
                </c:ext>
              </c:extLst>
            </c:dLbl>
            <c:dLbl>
              <c:idx val="2"/>
              <c:layout>
                <c:manualLayout>
                  <c:x val="1.9363152472341067E-2"/>
                  <c:y val="9.1407052379321018E-3"/>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0C5-46B6-861E-BA7AD8157339}"/>
                </c:ext>
              </c:extLst>
            </c:dLbl>
            <c:dLbl>
              <c:idx val="3"/>
              <c:delete val="1"/>
              <c:extLst>
                <c:ext xmlns:c15="http://schemas.microsoft.com/office/drawing/2012/chart" uri="{CE6537A1-D6FC-4f65-9D91-7224C49458BB}"/>
                <c:ext xmlns:c16="http://schemas.microsoft.com/office/drawing/2014/chart" uri="{C3380CC4-5D6E-409C-BE32-E72D297353CC}">
                  <c16:uniqueId val="{00000004-F0C5-46B6-861E-BA7AD8157339}"/>
                </c:ext>
              </c:extLst>
            </c:dLbl>
            <c:dLbl>
              <c:idx val="4"/>
              <c:delete val="1"/>
              <c:extLst>
                <c:ext xmlns:c15="http://schemas.microsoft.com/office/drawing/2012/chart" uri="{CE6537A1-D6FC-4f65-9D91-7224C49458BB}"/>
                <c:ext xmlns:c16="http://schemas.microsoft.com/office/drawing/2014/chart" uri="{C3380CC4-5D6E-409C-BE32-E72D297353CC}">
                  <c16:uniqueId val="{00000005-F0C5-46B6-861E-BA7AD8157339}"/>
                </c:ext>
              </c:extLst>
            </c:dLbl>
            <c:dLbl>
              <c:idx val="5"/>
              <c:delete val="1"/>
              <c:extLst>
                <c:ext xmlns:c15="http://schemas.microsoft.com/office/drawing/2012/chart" uri="{CE6537A1-D6FC-4f65-9D91-7224C49458BB}"/>
                <c:ext xmlns:c16="http://schemas.microsoft.com/office/drawing/2014/chart" uri="{C3380CC4-5D6E-409C-BE32-E72D297353CC}">
                  <c16:uniqueId val="{00000006-F0C5-46B6-861E-BA7AD8157339}"/>
                </c:ext>
              </c:extLst>
            </c:dLbl>
            <c:dLbl>
              <c:idx val="6"/>
              <c:delete val="1"/>
              <c:extLst>
                <c:ext xmlns:c15="http://schemas.microsoft.com/office/drawing/2012/chart" uri="{CE6537A1-D6FC-4f65-9D91-7224C49458BB}"/>
                <c:ext xmlns:c16="http://schemas.microsoft.com/office/drawing/2014/chart" uri="{C3380CC4-5D6E-409C-BE32-E72D297353CC}">
                  <c16:uniqueId val="{00000007-F0C5-46B6-861E-BA7AD8157339}"/>
                </c:ext>
              </c:extLst>
            </c:dLbl>
            <c:dLbl>
              <c:idx val="7"/>
              <c:delete val="1"/>
              <c:extLst>
                <c:ext xmlns:c15="http://schemas.microsoft.com/office/drawing/2012/chart" uri="{CE6537A1-D6FC-4f65-9D91-7224C49458BB}"/>
                <c:ext xmlns:c16="http://schemas.microsoft.com/office/drawing/2014/chart" uri="{C3380CC4-5D6E-409C-BE32-E72D297353CC}">
                  <c16:uniqueId val="{00000008-F0C5-46B6-861E-BA7AD8157339}"/>
                </c:ext>
              </c:extLst>
            </c:dLbl>
            <c:dLbl>
              <c:idx val="8"/>
              <c:delete val="1"/>
              <c:extLst>
                <c:ext xmlns:c15="http://schemas.microsoft.com/office/drawing/2012/chart" uri="{CE6537A1-D6FC-4f65-9D91-7224C49458BB}"/>
                <c:ext xmlns:c16="http://schemas.microsoft.com/office/drawing/2014/chart" uri="{C3380CC4-5D6E-409C-BE32-E72D297353CC}">
                  <c16:uniqueId val="{00000009-F0C5-46B6-861E-BA7AD8157339}"/>
                </c:ext>
              </c:extLst>
            </c:dLbl>
            <c:dLbl>
              <c:idx val="9"/>
              <c:delete val="1"/>
              <c:extLst>
                <c:ext xmlns:c15="http://schemas.microsoft.com/office/drawing/2012/chart" uri="{CE6537A1-D6FC-4f65-9D91-7224C49458BB}"/>
                <c:ext xmlns:c16="http://schemas.microsoft.com/office/drawing/2014/chart" uri="{C3380CC4-5D6E-409C-BE32-E72D297353CC}">
                  <c16:uniqueId val="{0000000A-F0C5-46B6-861E-BA7AD8157339}"/>
                </c:ext>
              </c:extLst>
            </c:dLbl>
            <c:dLbl>
              <c:idx val="10"/>
              <c:delete val="1"/>
              <c:extLst>
                <c:ext xmlns:c15="http://schemas.microsoft.com/office/drawing/2012/chart" uri="{CE6537A1-D6FC-4f65-9D91-7224C49458BB}"/>
                <c:ext xmlns:c16="http://schemas.microsoft.com/office/drawing/2014/chart" uri="{C3380CC4-5D6E-409C-BE32-E72D297353CC}">
                  <c16:uniqueId val="{0000000B-F0C5-46B6-861E-BA7AD8157339}"/>
                </c:ext>
              </c:extLst>
            </c:dLbl>
            <c:dLbl>
              <c:idx val="1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C5-46B6-861E-BA7AD8157339}"/>
                </c:ext>
              </c:extLst>
            </c:dLbl>
            <c:dLbl>
              <c:idx val="1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0C5-46B6-861E-BA7AD8157339}"/>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Sheet1!$G$9:$G$21</c:f>
              <c:numCache>
                <c:formatCode>0.000</c:formatCode>
                <c:ptCount val="13"/>
                <c:pt idx="0">
                  <c:v>9.3131519905991014E-2</c:v>
                </c:pt>
                <c:pt idx="1">
                  <c:v>0.08</c:v>
                </c:pt>
                <c:pt idx="2">
                  <c:v>7.1273276899550514E-2</c:v>
                </c:pt>
                <c:pt idx="3">
                  <c:v>6.865216675386146E-2</c:v>
                </c:pt>
                <c:pt idx="4">
                  <c:v>7.3959024466254283E-2</c:v>
                </c:pt>
                <c:pt idx="5">
                  <c:v>8.270235788658023E-2</c:v>
                </c:pt>
                <c:pt idx="6">
                  <c:v>9.7379113263574138E-2</c:v>
                </c:pt>
                <c:pt idx="7">
                  <c:v>0.11304724675992778</c:v>
                </c:pt>
                <c:pt idx="8">
                  <c:v>0.13107143090696766</c:v>
                </c:pt>
                <c:pt idx="9">
                  <c:v>0.15011035940267414</c:v>
                </c:pt>
                <c:pt idx="10">
                  <c:v>0.16982308441433988</c:v>
                </c:pt>
                <c:pt idx="11">
                  <c:v>0.19</c:v>
                </c:pt>
                <c:pt idx="12">
                  <c:v>0.21050767206921464</c:v>
                </c:pt>
              </c:numCache>
            </c:numRef>
          </c:xVal>
          <c:yVal>
            <c:numRef>
              <c:f>Sheet1!$E$9:$E$21</c:f>
              <c:numCache>
                <c:formatCode>0.000</c:formatCode>
                <c:ptCount val="13"/>
                <c:pt idx="0">
                  <c:v>6.7000000000000004E-2</c:v>
                </c:pt>
                <c:pt idx="1">
                  <c:v>7.0000000000000007E-2</c:v>
                </c:pt>
                <c:pt idx="2">
                  <c:v>7.3000000000000009E-2</c:v>
                </c:pt>
                <c:pt idx="3">
                  <c:v>7.6000000000000012E-2</c:v>
                </c:pt>
                <c:pt idx="4">
                  <c:v>7.9450000000000007E-2</c:v>
                </c:pt>
                <c:pt idx="5">
                  <c:v>8.2000000000000017E-2</c:v>
                </c:pt>
                <c:pt idx="6">
                  <c:v>8.5150000000000003E-2</c:v>
                </c:pt>
                <c:pt idx="7">
                  <c:v>8.7999999999999995E-2</c:v>
                </c:pt>
                <c:pt idx="8">
                  <c:v>9.0999999999999998E-2</c:v>
                </c:pt>
                <c:pt idx="9">
                  <c:v>9.4000000000000014E-2</c:v>
                </c:pt>
                <c:pt idx="10">
                  <c:v>9.7000000000000003E-2</c:v>
                </c:pt>
                <c:pt idx="11">
                  <c:v>0.1</c:v>
                </c:pt>
                <c:pt idx="12" formatCode="General">
                  <c:v>0.10300000000000001</c:v>
                </c:pt>
              </c:numCache>
            </c:numRef>
          </c:yVal>
          <c:smooth val="1"/>
          <c:extLst>
            <c:ext xmlns:c16="http://schemas.microsoft.com/office/drawing/2014/chart" uri="{C3380CC4-5D6E-409C-BE32-E72D297353CC}">
              <c16:uniqueId val="{0000000D-F0C5-46B6-861E-BA7AD8157339}"/>
            </c:ext>
          </c:extLst>
        </c:ser>
        <c:dLbls>
          <c:showLegendKey val="0"/>
          <c:showVal val="0"/>
          <c:showCatName val="0"/>
          <c:showSerName val="0"/>
          <c:showPercent val="0"/>
          <c:showBubbleSize val="0"/>
        </c:dLbls>
        <c:axId val="405263856"/>
        <c:axId val="405264248"/>
      </c:scatterChart>
      <c:valAx>
        <c:axId val="405263856"/>
        <c:scaling>
          <c:orientation val="minMax"/>
          <c:min val="0"/>
        </c:scaling>
        <c:delete val="0"/>
        <c:axPos val="b"/>
        <c:numFmt formatCode="0.000" sourceLinked="1"/>
        <c:majorTickMark val="out"/>
        <c:minorTickMark val="none"/>
        <c:tickLblPos val="nextTo"/>
        <c:txPr>
          <a:bodyPr/>
          <a:lstStyle/>
          <a:p>
            <a:pPr>
              <a:defRPr sz="1200">
                <a:solidFill>
                  <a:schemeClr val="tx1">
                    <a:lumMod val="50000"/>
                  </a:schemeClr>
                </a:solidFill>
              </a:defRPr>
            </a:pPr>
            <a:endParaRPr lang="en-US"/>
          </a:p>
        </c:txPr>
        <c:crossAx val="405264248"/>
        <c:crosses val="autoZero"/>
        <c:crossBetween val="midCat"/>
      </c:valAx>
      <c:valAx>
        <c:axId val="405264248"/>
        <c:scaling>
          <c:orientation val="minMax"/>
          <c:max val="0.11000000000000001"/>
          <c:min val="4.0000000000000008E-2"/>
        </c:scaling>
        <c:delete val="0"/>
        <c:axPos val="l"/>
        <c:numFmt formatCode="0.000" sourceLinked="1"/>
        <c:majorTickMark val="out"/>
        <c:minorTickMark val="none"/>
        <c:tickLblPos val="nextTo"/>
        <c:txPr>
          <a:bodyPr/>
          <a:lstStyle/>
          <a:p>
            <a:pPr>
              <a:defRPr sz="1400">
                <a:solidFill>
                  <a:schemeClr val="tx1">
                    <a:lumMod val="50000"/>
                  </a:schemeClr>
                </a:solidFill>
              </a:defRPr>
            </a:pPr>
            <a:endParaRPr lang="en-US"/>
          </a:p>
        </c:txPr>
        <c:crossAx val="405263856"/>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6907261592301"/>
          <c:y val="6.6980850335428707E-2"/>
          <c:w val="0.84449052306349481"/>
          <c:h val="0.85640859416162241"/>
        </c:manualLayout>
      </c:layout>
      <c:scatterChart>
        <c:scatterStyle val="smoothMarker"/>
        <c:varyColors val="0"/>
        <c:ser>
          <c:idx val="0"/>
          <c:order val="0"/>
          <c:tx>
            <c:v>Investment Opportunity Set</c:v>
          </c:tx>
          <c:spPr>
            <a:ln w="25400">
              <a:solidFill>
                <a:srgbClr val="0070C0"/>
              </a:solidFill>
            </a:ln>
          </c:spPr>
          <c:dPt>
            <c:idx val="1"/>
            <c:marker>
              <c:symbol val="circle"/>
              <c:size val="13"/>
              <c:spPr>
                <a:solidFill>
                  <a:srgbClr val="C00000"/>
                </a:solidFill>
              </c:spPr>
            </c:marker>
            <c:bubble3D val="0"/>
            <c:extLst>
              <c:ext xmlns:c16="http://schemas.microsoft.com/office/drawing/2014/chart" uri="{C3380CC4-5D6E-409C-BE32-E72D297353CC}">
                <c16:uniqueId val="{00000000-A016-4BA1-BD81-315B59000CAE}"/>
              </c:ext>
            </c:extLst>
          </c:dPt>
          <c:dPt>
            <c:idx val="11"/>
            <c:marker>
              <c:symbol val="square"/>
              <c:size val="12"/>
              <c:spPr>
                <a:solidFill>
                  <a:srgbClr val="00B050"/>
                </a:solidFill>
              </c:spPr>
            </c:marker>
            <c:bubble3D val="0"/>
            <c:extLst>
              <c:ext xmlns:c16="http://schemas.microsoft.com/office/drawing/2014/chart" uri="{C3380CC4-5D6E-409C-BE32-E72D297353CC}">
                <c16:uniqueId val="{00000001-A016-4BA1-BD81-315B59000CAE}"/>
              </c:ext>
            </c:extLst>
          </c:dPt>
          <c:dLbls>
            <c:dLbl>
              <c:idx val="0"/>
              <c:delete val="1"/>
              <c:extLst>
                <c:ext xmlns:c15="http://schemas.microsoft.com/office/drawing/2012/chart" uri="{CE6537A1-D6FC-4f65-9D91-7224C49458BB}"/>
                <c:ext xmlns:c16="http://schemas.microsoft.com/office/drawing/2014/chart" uri="{C3380CC4-5D6E-409C-BE32-E72D297353CC}">
                  <c16:uniqueId val="{00000002-A016-4BA1-BD81-315B59000CAE}"/>
                </c:ext>
              </c:extLst>
            </c:dLbl>
            <c:dLbl>
              <c:idx val="1"/>
              <c:layout>
                <c:manualLayout>
                  <c:x val="8.3333333333333332E-3"/>
                  <c:y val="1.3888888888888931E-2"/>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016-4BA1-BD81-315B59000CAE}"/>
                </c:ext>
              </c:extLst>
            </c:dLbl>
            <c:dLbl>
              <c:idx val="2"/>
              <c:layout>
                <c:manualLayout>
                  <c:x val="1.9363152472341067E-2"/>
                  <c:y val="9.1407052379321018E-3"/>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016-4BA1-BD81-315B59000CAE}"/>
                </c:ext>
              </c:extLst>
            </c:dLbl>
            <c:dLbl>
              <c:idx val="3"/>
              <c:delete val="1"/>
              <c:extLst>
                <c:ext xmlns:c15="http://schemas.microsoft.com/office/drawing/2012/chart" uri="{CE6537A1-D6FC-4f65-9D91-7224C49458BB}"/>
                <c:ext xmlns:c16="http://schemas.microsoft.com/office/drawing/2014/chart" uri="{C3380CC4-5D6E-409C-BE32-E72D297353CC}">
                  <c16:uniqueId val="{00000004-A016-4BA1-BD81-315B59000CAE}"/>
                </c:ext>
              </c:extLst>
            </c:dLbl>
            <c:dLbl>
              <c:idx val="4"/>
              <c:delete val="1"/>
              <c:extLst>
                <c:ext xmlns:c15="http://schemas.microsoft.com/office/drawing/2012/chart" uri="{CE6537A1-D6FC-4f65-9D91-7224C49458BB}"/>
                <c:ext xmlns:c16="http://schemas.microsoft.com/office/drawing/2014/chart" uri="{C3380CC4-5D6E-409C-BE32-E72D297353CC}">
                  <c16:uniqueId val="{00000005-A016-4BA1-BD81-315B59000CAE}"/>
                </c:ext>
              </c:extLst>
            </c:dLbl>
            <c:dLbl>
              <c:idx val="5"/>
              <c:delete val="1"/>
              <c:extLst>
                <c:ext xmlns:c15="http://schemas.microsoft.com/office/drawing/2012/chart" uri="{CE6537A1-D6FC-4f65-9D91-7224C49458BB}"/>
                <c:ext xmlns:c16="http://schemas.microsoft.com/office/drawing/2014/chart" uri="{C3380CC4-5D6E-409C-BE32-E72D297353CC}">
                  <c16:uniqueId val="{00000006-A016-4BA1-BD81-315B59000CAE}"/>
                </c:ext>
              </c:extLst>
            </c:dLbl>
            <c:dLbl>
              <c:idx val="6"/>
              <c:delete val="1"/>
              <c:extLst>
                <c:ext xmlns:c15="http://schemas.microsoft.com/office/drawing/2012/chart" uri="{CE6537A1-D6FC-4f65-9D91-7224C49458BB}"/>
                <c:ext xmlns:c16="http://schemas.microsoft.com/office/drawing/2014/chart" uri="{C3380CC4-5D6E-409C-BE32-E72D297353CC}">
                  <c16:uniqueId val="{00000007-A016-4BA1-BD81-315B59000CAE}"/>
                </c:ext>
              </c:extLst>
            </c:dLbl>
            <c:dLbl>
              <c:idx val="7"/>
              <c:delete val="1"/>
              <c:extLst>
                <c:ext xmlns:c15="http://schemas.microsoft.com/office/drawing/2012/chart" uri="{CE6537A1-D6FC-4f65-9D91-7224C49458BB}"/>
                <c:ext xmlns:c16="http://schemas.microsoft.com/office/drawing/2014/chart" uri="{C3380CC4-5D6E-409C-BE32-E72D297353CC}">
                  <c16:uniqueId val="{00000008-A016-4BA1-BD81-315B59000CAE}"/>
                </c:ext>
              </c:extLst>
            </c:dLbl>
            <c:dLbl>
              <c:idx val="8"/>
              <c:delete val="1"/>
              <c:extLst>
                <c:ext xmlns:c15="http://schemas.microsoft.com/office/drawing/2012/chart" uri="{CE6537A1-D6FC-4f65-9D91-7224C49458BB}"/>
                <c:ext xmlns:c16="http://schemas.microsoft.com/office/drawing/2014/chart" uri="{C3380CC4-5D6E-409C-BE32-E72D297353CC}">
                  <c16:uniqueId val="{00000009-A016-4BA1-BD81-315B59000CAE}"/>
                </c:ext>
              </c:extLst>
            </c:dLbl>
            <c:dLbl>
              <c:idx val="9"/>
              <c:delete val="1"/>
              <c:extLst>
                <c:ext xmlns:c15="http://schemas.microsoft.com/office/drawing/2012/chart" uri="{CE6537A1-D6FC-4f65-9D91-7224C49458BB}"/>
                <c:ext xmlns:c16="http://schemas.microsoft.com/office/drawing/2014/chart" uri="{C3380CC4-5D6E-409C-BE32-E72D297353CC}">
                  <c16:uniqueId val="{0000000A-A016-4BA1-BD81-315B59000CAE}"/>
                </c:ext>
              </c:extLst>
            </c:dLbl>
            <c:dLbl>
              <c:idx val="10"/>
              <c:delete val="1"/>
              <c:extLst>
                <c:ext xmlns:c15="http://schemas.microsoft.com/office/drawing/2012/chart" uri="{CE6537A1-D6FC-4f65-9D91-7224C49458BB}"/>
                <c:ext xmlns:c16="http://schemas.microsoft.com/office/drawing/2014/chart" uri="{C3380CC4-5D6E-409C-BE32-E72D297353CC}">
                  <c16:uniqueId val="{0000000B-A016-4BA1-BD81-315B59000CAE}"/>
                </c:ext>
              </c:extLst>
            </c:dLbl>
            <c:dLbl>
              <c:idx val="1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016-4BA1-BD81-315B59000CAE}"/>
                </c:ext>
              </c:extLst>
            </c:dLbl>
            <c:dLbl>
              <c:idx val="1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016-4BA1-BD81-315B59000CAE}"/>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Sheet1!$G$9:$G$21</c:f>
              <c:numCache>
                <c:formatCode>0.000</c:formatCode>
                <c:ptCount val="13"/>
                <c:pt idx="0">
                  <c:v>9.3131519905991014E-2</c:v>
                </c:pt>
                <c:pt idx="1">
                  <c:v>0.08</c:v>
                </c:pt>
                <c:pt idx="2">
                  <c:v>7.1273276899550514E-2</c:v>
                </c:pt>
                <c:pt idx="3">
                  <c:v>6.865216675386146E-2</c:v>
                </c:pt>
                <c:pt idx="4">
                  <c:v>7.3959024466254283E-2</c:v>
                </c:pt>
                <c:pt idx="5">
                  <c:v>8.270235788658023E-2</c:v>
                </c:pt>
                <c:pt idx="6">
                  <c:v>9.7379113263574138E-2</c:v>
                </c:pt>
                <c:pt idx="7">
                  <c:v>0.11304724675992778</c:v>
                </c:pt>
                <c:pt idx="8">
                  <c:v>0.13107143090696766</c:v>
                </c:pt>
                <c:pt idx="9">
                  <c:v>0.15011035940267414</c:v>
                </c:pt>
                <c:pt idx="10">
                  <c:v>0.16982308441433988</c:v>
                </c:pt>
                <c:pt idx="11">
                  <c:v>0.19</c:v>
                </c:pt>
                <c:pt idx="12">
                  <c:v>0.21050767206921464</c:v>
                </c:pt>
              </c:numCache>
            </c:numRef>
          </c:xVal>
          <c:yVal>
            <c:numRef>
              <c:f>Sheet1!$E$9:$E$21</c:f>
              <c:numCache>
                <c:formatCode>0.000</c:formatCode>
                <c:ptCount val="13"/>
                <c:pt idx="0">
                  <c:v>6.7000000000000004E-2</c:v>
                </c:pt>
                <c:pt idx="1">
                  <c:v>7.0000000000000007E-2</c:v>
                </c:pt>
                <c:pt idx="2">
                  <c:v>7.3000000000000009E-2</c:v>
                </c:pt>
                <c:pt idx="3">
                  <c:v>7.6000000000000012E-2</c:v>
                </c:pt>
                <c:pt idx="4">
                  <c:v>7.9450000000000007E-2</c:v>
                </c:pt>
                <c:pt idx="5">
                  <c:v>8.2000000000000017E-2</c:v>
                </c:pt>
                <c:pt idx="6">
                  <c:v>8.5150000000000003E-2</c:v>
                </c:pt>
                <c:pt idx="7">
                  <c:v>8.7999999999999995E-2</c:v>
                </c:pt>
                <c:pt idx="8">
                  <c:v>9.0999999999999998E-2</c:v>
                </c:pt>
                <c:pt idx="9">
                  <c:v>9.4000000000000014E-2</c:v>
                </c:pt>
                <c:pt idx="10">
                  <c:v>9.7000000000000003E-2</c:v>
                </c:pt>
                <c:pt idx="11">
                  <c:v>0.1</c:v>
                </c:pt>
                <c:pt idx="12" formatCode="General">
                  <c:v>0.10300000000000001</c:v>
                </c:pt>
              </c:numCache>
            </c:numRef>
          </c:yVal>
          <c:smooth val="1"/>
          <c:extLst>
            <c:ext xmlns:c16="http://schemas.microsoft.com/office/drawing/2014/chart" uri="{C3380CC4-5D6E-409C-BE32-E72D297353CC}">
              <c16:uniqueId val="{0000000D-A016-4BA1-BD81-315B59000CAE}"/>
            </c:ext>
          </c:extLst>
        </c:ser>
        <c:dLbls>
          <c:showLegendKey val="0"/>
          <c:showVal val="0"/>
          <c:showCatName val="0"/>
          <c:showSerName val="0"/>
          <c:showPercent val="0"/>
          <c:showBubbleSize val="0"/>
        </c:dLbls>
        <c:axId val="405263856"/>
        <c:axId val="405264248"/>
      </c:scatterChart>
      <c:valAx>
        <c:axId val="405263856"/>
        <c:scaling>
          <c:orientation val="minMax"/>
          <c:min val="0"/>
        </c:scaling>
        <c:delete val="0"/>
        <c:axPos val="b"/>
        <c:numFmt formatCode="0.000" sourceLinked="1"/>
        <c:majorTickMark val="out"/>
        <c:minorTickMark val="none"/>
        <c:tickLblPos val="nextTo"/>
        <c:txPr>
          <a:bodyPr/>
          <a:lstStyle/>
          <a:p>
            <a:pPr>
              <a:defRPr sz="1200">
                <a:solidFill>
                  <a:schemeClr val="tx1">
                    <a:lumMod val="50000"/>
                  </a:schemeClr>
                </a:solidFill>
              </a:defRPr>
            </a:pPr>
            <a:endParaRPr lang="en-US"/>
          </a:p>
        </c:txPr>
        <c:crossAx val="405264248"/>
        <c:crosses val="autoZero"/>
        <c:crossBetween val="midCat"/>
      </c:valAx>
      <c:valAx>
        <c:axId val="405264248"/>
        <c:scaling>
          <c:orientation val="minMax"/>
          <c:max val="0.11000000000000001"/>
          <c:min val="4.0000000000000008E-2"/>
        </c:scaling>
        <c:delete val="0"/>
        <c:axPos val="l"/>
        <c:numFmt formatCode="0.000" sourceLinked="1"/>
        <c:majorTickMark val="out"/>
        <c:minorTickMark val="none"/>
        <c:tickLblPos val="nextTo"/>
        <c:txPr>
          <a:bodyPr/>
          <a:lstStyle/>
          <a:p>
            <a:pPr>
              <a:defRPr sz="1400">
                <a:solidFill>
                  <a:schemeClr val="tx1">
                    <a:lumMod val="50000"/>
                  </a:schemeClr>
                </a:solidFill>
              </a:defRPr>
            </a:pPr>
            <a:endParaRPr lang="en-US"/>
          </a:p>
        </c:txPr>
        <c:crossAx val="405263856"/>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6818706609855"/>
          <c:y val="6.6980798386078719E-2"/>
          <c:w val="0.84449052306349481"/>
          <c:h val="0.85640859416162241"/>
        </c:manualLayout>
      </c:layout>
      <c:scatterChart>
        <c:scatterStyle val="smoothMarker"/>
        <c:varyColors val="0"/>
        <c:ser>
          <c:idx val="0"/>
          <c:order val="0"/>
          <c:tx>
            <c:v>Investment Opportunity Set</c:v>
          </c:tx>
          <c:spPr>
            <a:ln w="28575">
              <a:solidFill>
                <a:srgbClr val="0070C0"/>
              </a:solidFill>
            </a:ln>
          </c:spPr>
          <c:dPt>
            <c:idx val="1"/>
            <c:marker>
              <c:symbol val="circle"/>
              <c:size val="13"/>
              <c:spPr>
                <a:solidFill>
                  <a:srgbClr val="C00000"/>
                </a:solidFill>
              </c:spPr>
            </c:marker>
            <c:bubble3D val="0"/>
            <c:extLst>
              <c:ext xmlns:c16="http://schemas.microsoft.com/office/drawing/2014/chart" uri="{C3380CC4-5D6E-409C-BE32-E72D297353CC}">
                <c16:uniqueId val="{00000000-0D71-413C-A3F7-DAB894676033}"/>
              </c:ext>
            </c:extLst>
          </c:dPt>
          <c:dPt>
            <c:idx val="11"/>
            <c:marker>
              <c:symbol val="square"/>
              <c:size val="12"/>
              <c:spPr>
                <a:solidFill>
                  <a:srgbClr val="00B050"/>
                </a:solidFill>
              </c:spPr>
            </c:marker>
            <c:bubble3D val="0"/>
            <c:extLst>
              <c:ext xmlns:c16="http://schemas.microsoft.com/office/drawing/2014/chart" uri="{C3380CC4-5D6E-409C-BE32-E72D297353CC}">
                <c16:uniqueId val="{00000001-0D71-413C-A3F7-DAB894676033}"/>
              </c:ext>
            </c:extLst>
          </c:dPt>
          <c:dLbls>
            <c:dLbl>
              <c:idx val="0"/>
              <c:delete val="1"/>
              <c:extLst>
                <c:ext xmlns:c15="http://schemas.microsoft.com/office/drawing/2012/chart" uri="{CE6537A1-D6FC-4f65-9D91-7224C49458BB}"/>
                <c:ext xmlns:c16="http://schemas.microsoft.com/office/drawing/2014/chart" uri="{C3380CC4-5D6E-409C-BE32-E72D297353CC}">
                  <c16:uniqueId val="{00000002-0D71-413C-A3F7-DAB894676033}"/>
                </c:ext>
              </c:extLst>
            </c:dLbl>
            <c:dLbl>
              <c:idx val="1"/>
              <c:layout>
                <c:manualLayout>
                  <c:x val="8.3333333333333332E-3"/>
                  <c:y val="1.3888888888888931E-2"/>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D71-413C-A3F7-DAB894676033}"/>
                </c:ext>
              </c:extLst>
            </c:dLbl>
            <c:dLbl>
              <c:idx val="2"/>
              <c:layout>
                <c:manualLayout>
                  <c:x val="1.9363152472341067E-2"/>
                  <c:y val="9.1407052379321018E-3"/>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D71-413C-A3F7-DAB894676033}"/>
                </c:ext>
              </c:extLst>
            </c:dLbl>
            <c:dLbl>
              <c:idx val="3"/>
              <c:delete val="1"/>
              <c:extLst>
                <c:ext xmlns:c15="http://schemas.microsoft.com/office/drawing/2012/chart" uri="{CE6537A1-D6FC-4f65-9D91-7224C49458BB}"/>
                <c:ext xmlns:c16="http://schemas.microsoft.com/office/drawing/2014/chart" uri="{C3380CC4-5D6E-409C-BE32-E72D297353CC}">
                  <c16:uniqueId val="{00000004-0D71-413C-A3F7-DAB894676033}"/>
                </c:ext>
              </c:extLst>
            </c:dLbl>
            <c:dLbl>
              <c:idx val="4"/>
              <c:delete val="1"/>
              <c:extLst>
                <c:ext xmlns:c15="http://schemas.microsoft.com/office/drawing/2012/chart" uri="{CE6537A1-D6FC-4f65-9D91-7224C49458BB}"/>
                <c:ext xmlns:c16="http://schemas.microsoft.com/office/drawing/2014/chart" uri="{C3380CC4-5D6E-409C-BE32-E72D297353CC}">
                  <c16:uniqueId val="{00000005-0D71-413C-A3F7-DAB894676033}"/>
                </c:ext>
              </c:extLst>
            </c:dLbl>
            <c:dLbl>
              <c:idx val="5"/>
              <c:delete val="1"/>
              <c:extLst>
                <c:ext xmlns:c15="http://schemas.microsoft.com/office/drawing/2012/chart" uri="{CE6537A1-D6FC-4f65-9D91-7224C49458BB}"/>
                <c:ext xmlns:c16="http://schemas.microsoft.com/office/drawing/2014/chart" uri="{C3380CC4-5D6E-409C-BE32-E72D297353CC}">
                  <c16:uniqueId val="{00000006-0D71-413C-A3F7-DAB894676033}"/>
                </c:ext>
              </c:extLst>
            </c:dLbl>
            <c:dLbl>
              <c:idx val="6"/>
              <c:delete val="1"/>
              <c:extLst>
                <c:ext xmlns:c15="http://schemas.microsoft.com/office/drawing/2012/chart" uri="{CE6537A1-D6FC-4f65-9D91-7224C49458BB}"/>
                <c:ext xmlns:c16="http://schemas.microsoft.com/office/drawing/2014/chart" uri="{C3380CC4-5D6E-409C-BE32-E72D297353CC}">
                  <c16:uniqueId val="{00000007-0D71-413C-A3F7-DAB894676033}"/>
                </c:ext>
              </c:extLst>
            </c:dLbl>
            <c:dLbl>
              <c:idx val="7"/>
              <c:delete val="1"/>
              <c:extLst>
                <c:ext xmlns:c15="http://schemas.microsoft.com/office/drawing/2012/chart" uri="{CE6537A1-D6FC-4f65-9D91-7224C49458BB}"/>
                <c:ext xmlns:c16="http://schemas.microsoft.com/office/drawing/2014/chart" uri="{C3380CC4-5D6E-409C-BE32-E72D297353CC}">
                  <c16:uniqueId val="{00000008-0D71-413C-A3F7-DAB894676033}"/>
                </c:ext>
              </c:extLst>
            </c:dLbl>
            <c:dLbl>
              <c:idx val="8"/>
              <c:delete val="1"/>
              <c:extLst>
                <c:ext xmlns:c15="http://schemas.microsoft.com/office/drawing/2012/chart" uri="{CE6537A1-D6FC-4f65-9D91-7224C49458BB}"/>
                <c:ext xmlns:c16="http://schemas.microsoft.com/office/drawing/2014/chart" uri="{C3380CC4-5D6E-409C-BE32-E72D297353CC}">
                  <c16:uniqueId val="{00000009-0D71-413C-A3F7-DAB894676033}"/>
                </c:ext>
              </c:extLst>
            </c:dLbl>
            <c:dLbl>
              <c:idx val="9"/>
              <c:delete val="1"/>
              <c:extLst>
                <c:ext xmlns:c15="http://schemas.microsoft.com/office/drawing/2012/chart" uri="{CE6537A1-D6FC-4f65-9D91-7224C49458BB}"/>
                <c:ext xmlns:c16="http://schemas.microsoft.com/office/drawing/2014/chart" uri="{C3380CC4-5D6E-409C-BE32-E72D297353CC}">
                  <c16:uniqueId val="{0000000A-0D71-413C-A3F7-DAB894676033}"/>
                </c:ext>
              </c:extLst>
            </c:dLbl>
            <c:dLbl>
              <c:idx val="10"/>
              <c:delete val="1"/>
              <c:extLst>
                <c:ext xmlns:c15="http://schemas.microsoft.com/office/drawing/2012/chart" uri="{CE6537A1-D6FC-4f65-9D91-7224C49458BB}"/>
                <c:ext xmlns:c16="http://schemas.microsoft.com/office/drawing/2014/chart" uri="{C3380CC4-5D6E-409C-BE32-E72D297353CC}">
                  <c16:uniqueId val="{0000000B-0D71-413C-A3F7-DAB894676033}"/>
                </c:ext>
              </c:extLst>
            </c:dLbl>
            <c:dLbl>
              <c:idx val="1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D71-413C-A3F7-DAB894676033}"/>
                </c:ext>
              </c:extLst>
            </c:dLbl>
            <c:dLbl>
              <c:idx val="1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0D71-413C-A3F7-DAB894676033}"/>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Sheet1!$G$9:$G$21</c:f>
              <c:numCache>
                <c:formatCode>0.000</c:formatCode>
                <c:ptCount val="13"/>
                <c:pt idx="0">
                  <c:v>9.3131519905991014E-2</c:v>
                </c:pt>
                <c:pt idx="1">
                  <c:v>0.08</c:v>
                </c:pt>
                <c:pt idx="2">
                  <c:v>7.1273276899550514E-2</c:v>
                </c:pt>
                <c:pt idx="3">
                  <c:v>6.865216675386146E-2</c:v>
                </c:pt>
                <c:pt idx="4">
                  <c:v>7.3959024466254283E-2</c:v>
                </c:pt>
                <c:pt idx="5">
                  <c:v>8.270235788658023E-2</c:v>
                </c:pt>
                <c:pt idx="6">
                  <c:v>9.7379113263574138E-2</c:v>
                </c:pt>
                <c:pt idx="7">
                  <c:v>0.11304724675992778</c:v>
                </c:pt>
                <c:pt idx="8">
                  <c:v>0.13107143090696766</c:v>
                </c:pt>
                <c:pt idx="9">
                  <c:v>0.15011035940267414</c:v>
                </c:pt>
                <c:pt idx="10">
                  <c:v>0.16982308441433988</c:v>
                </c:pt>
                <c:pt idx="11">
                  <c:v>0.19</c:v>
                </c:pt>
                <c:pt idx="12">
                  <c:v>0.21050767206921464</c:v>
                </c:pt>
              </c:numCache>
            </c:numRef>
          </c:xVal>
          <c:yVal>
            <c:numRef>
              <c:f>Sheet1!$E$9:$E$21</c:f>
              <c:numCache>
                <c:formatCode>0.000</c:formatCode>
                <c:ptCount val="13"/>
                <c:pt idx="0">
                  <c:v>6.7000000000000004E-2</c:v>
                </c:pt>
                <c:pt idx="1">
                  <c:v>7.0000000000000007E-2</c:v>
                </c:pt>
                <c:pt idx="2">
                  <c:v>7.3000000000000009E-2</c:v>
                </c:pt>
                <c:pt idx="3">
                  <c:v>7.6000000000000012E-2</c:v>
                </c:pt>
                <c:pt idx="4">
                  <c:v>7.9450000000000007E-2</c:v>
                </c:pt>
                <c:pt idx="5">
                  <c:v>8.2000000000000017E-2</c:v>
                </c:pt>
                <c:pt idx="6">
                  <c:v>8.5150000000000003E-2</c:v>
                </c:pt>
                <c:pt idx="7">
                  <c:v>8.7999999999999995E-2</c:v>
                </c:pt>
                <c:pt idx="8">
                  <c:v>9.0999999999999998E-2</c:v>
                </c:pt>
                <c:pt idx="9">
                  <c:v>9.4000000000000014E-2</c:v>
                </c:pt>
                <c:pt idx="10">
                  <c:v>9.7000000000000003E-2</c:v>
                </c:pt>
                <c:pt idx="11">
                  <c:v>0.1</c:v>
                </c:pt>
                <c:pt idx="12" formatCode="General">
                  <c:v>0.10300000000000001</c:v>
                </c:pt>
              </c:numCache>
            </c:numRef>
          </c:yVal>
          <c:smooth val="1"/>
          <c:extLst>
            <c:ext xmlns:c16="http://schemas.microsoft.com/office/drawing/2014/chart" uri="{C3380CC4-5D6E-409C-BE32-E72D297353CC}">
              <c16:uniqueId val="{0000000D-0D71-413C-A3F7-DAB894676033}"/>
            </c:ext>
          </c:extLst>
        </c:ser>
        <c:dLbls>
          <c:showLegendKey val="0"/>
          <c:showVal val="0"/>
          <c:showCatName val="0"/>
          <c:showSerName val="0"/>
          <c:showPercent val="0"/>
          <c:showBubbleSize val="0"/>
        </c:dLbls>
        <c:axId val="405263856"/>
        <c:axId val="405264248"/>
      </c:scatterChart>
      <c:valAx>
        <c:axId val="405263856"/>
        <c:scaling>
          <c:orientation val="minMax"/>
          <c:min val="0"/>
        </c:scaling>
        <c:delete val="0"/>
        <c:axPos val="b"/>
        <c:numFmt formatCode="0.000" sourceLinked="1"/>
        <c:majorTickMark val="out"/>
        <c:minorTickMark val="none"/>
        <c:tickLblPos val="nextTo"/>
        <c:spPr>
          <a:ln w="19050">
            <a:solidFill>
              <a:schemeClr val="tx1">
                <a:lumMod val="50000"/>
              </a:schemeClr>
            </a:solidFill>
          </a:ln>
        </c:spPr>
        <c:txPr>
          <a:bodyPr/>
          <a:lstStyle/>
          <a:p>
            <a:pPr>
              <a:defRPr sz="1200">
                <a:solidFill>
                  <a:schemeClr val="tx1">
                    <a:lumMod val="50000"/>
                  </a:schemeClr>
                </a:solidFill>
              </a:defRPr>
            </a:pPr>
            <a:endParaRPr lang="en-US"/>
          </a:p>
        </c:txPr>
        <c:crossAx val="405264248"/>
        <c:crosses val="autoZero"/>
        <c:crossBetween val="midCat"/>
      </c:valAx>
      <c:valAx>
        <c:axId val="405264248"/>
        <c:scaling>
          <c:orientation val="minMax"/>
          <c:max val="0.11000000000000001"/>
          <c:min val="4.0000000000000008E-2"/>
        </c:scaling>
        <c:delete val="0"/>
        <c:axPos val="l"/>
        <c:numFmt formatCode="0.000" sourceLinked="1"/>
        <c:majorTickMark val="out"/>
        <c:minorTickMark val="none"/>
        <c:tickLblPos val="nextTo"/>
        <c:spPr>
          <a:ln w="25400">
            <a:solidFill>
              <a:schemeClr val="tx1">
                <a:lumMod val="50000"/>
              </a:schemeClr>
            </a:solidFill>
          </a:ln>
        </c:spPr>
        <c:txPr>
          <a:bodyPr/>
          <a:lstStyle/>
          <a:p>
            <a:pPr>
              <a:defRPr sz="1400">
                <a:solidFill>
                  <a:schemeClr val="tx1">
                    <a:lumMod val="50000"/>
                  </a:schemeClr>
                </a:solidFill>
              </a:defRPr>
            </a:pPr>
            <a:endParaRPr lang="en-US"/>
          </a:p>
        </c:txPr>
        <c:crossAx val="405263856"/>
        <c:crosses val="autoZero"/>
        <c:crossBetween val="midCat"/>
      </c:valAx>
    </c:plotArea>
    <c:plotVisOnly val="1"/>
    <c:dispBlanksAs val="gap"/>
    <c:showDLblsOverMax val="0"/>
  </c:chart>
  <c:spPr>
    <a:solidFill>
      <a:schemeClr val="bg1"/>
    </a:solidFill>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6907261592301"/>
          <c:y val="6.6980850335428707E-2"/>
          <c:w val="0.84449052306349481"/>
          <c:h val="0.85640859416162241"/>
        </c:manualLayout>
      </c:layout>
      <c:scatterChart>
        <c:scatterStyle val="smoothMarker"/>
        <c:varyColors val="0"/>
        <c:ser>
          <c:idx val="0"/>
          <c:order val="0"/>
          <c:tx>
            <c:v>Investment Opportunity Set</c:v>
          </c:tx>
          <c:spPr>
            <a:ln w="25400">
              <a:solidFill>
                <a:srgbClr val="0070C0"/>
              </a:solidFill>
            </a:ln>
          </c:spPr>
          <c:dPt>
            <c:idx val="1"/>
            <c:marker>
              <c:symbol val="circle"/>
              <c:size val="13"/>
              <c:spPr>
                <a:solidFill>
                  <a:srgbClr val="C00000"/>
                </a:solidFill>
              </c:spPr>
            </c:marker>
            <c:bubble3D val="0"/>
            <c:extLst>
              <c:ext xmlns:c16="http://schemas.microsoft.com/office/drawing/2014/chart" uri="{C3380CC4-5D6E-409C-BE32-E72D297353CC}">
                <c16:uniqueId val="{00000000-F0C5-46B6-861E-BA7AD8157339}"/>
              </c:ext>
            </c:extLst>
          </c:dPt>
          <c:dPt>
            <c:idx val="11"/>
            <c:marker>
              <c:symbol val="square"/>
              <c:size val="12"/>
              <c:spPr>
                <a:solidFill>
                  <a:srgbClr val="00B050"/>
                </a:solidFill>
              </c:spPr>
            </c:marker>
            <c:bubble3D val="0"/>
            <c:extLst>
              <c:ext xmlns:c16="http://schemas.microsoft.com/office/drawing/2014/chart" uri="{C3380CC4-5D6E-409C-BE32-E72D297353CC}">
                <c16:uniqueId val="{00000001-F0C5-46B6-861E-BA7AD8157339}"/>
              </c:ext>
            </c:extLst>
          </c:dPt>
          <c:dLbls>
            <c:dLbl>
              <c:idx val="0"/>
              <c:delete val="1"/>
              <c:extLst>
                <c:ext xmlns:c15="http://schemas.microsoft.com/office/drawing/2012/chart" uri="{CE6537A1-D6FC-4f65-9D91-7224C49458BB}"/>
                <c:ext xmlns:c16="http://schemas.microsoft.com/office/drawing/2014/chart" uri="{C3380CC4-5D6E-409C-BE32-E72D297353CC}">
                  <c16:uniqueId val="{00000002-F0C5-46B6-861E-BA7AD8157339}"/>
                </c:ext>
              </c:extLst>
            </c:dLbl>
            <c:dLbl>
              <c:idx val="1"/>
              <c:layout>
                <c:manualLayout>
                  <c:x val="8.3333333333333332E-3"/>
                  <c:y val="1.3888888888888931E-2"/>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0C5-46B6-861E-BA7AD8157339}"/>
                </c:ext>
              </c:extLst>
            </c:dLbl>
            <c:dLbl>
              <c:idx val="2"/>
              <c:layout>
                <c:manualLayout>
                  <c:x val="1.9363152472341067E-2"/>
                  <c:y val="9.1407052379321018E-3"/>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0C5-46B6-861E-BA7AD8157339}"/>
                </c:ext>
              </c:extLst>
            </c:dLbl>
            <c:dLbl>
              <c:idx val="3"/>
              <c:delete val="1"/>
              <c:extLst>
                <c:ext xmlns:c15="http://schemas.microsoft.com/office/drawing/2012/chart" uri="{CE6537A1-D6FC-4f65-9D91-7224C49458BB}"/>
                <c:ext xmlns:c16="http://schemas.microsoft.com/office/drawing/2014/chart" uri="{C3380CC4-5D6E-409C-BE32-E72D297353CC}">
                  <c16:uniqueId val="{00000004-F0C5-46B6-861E-BA7AD8157339}"/>
                </c:ext>
              </c:extLst>
            </c:dLbl>
            <c:dLbl>
              <c:idx val="4"/>
              <c:delete val="1"/>
              <c:extLst>
                <c:ext xmlns:c15="http://schemas.microsoft.com/office/drawing/2012/chart" uri="{CE6537A1-D6FC-4f65-9D91-7224C49458BB}"/>
                <c:ext xmlns:c16="http://schemas.microsoft.com/office/drawing/2014/chart" uri="{C3380CC4-5D6E-409C-BE32-E72D297353CC}">
                  <c16:uniqueId val="{00000005-F0C5-46B6-861E-BA7AD8157339}"/>
                </c:ext>
              </c:extLst>
            </c:dLbl>
            <c:dLbl>
              <c:idx val="5"/>
              <c:delete val="1"/>
              <c:extLst>
                <c:ext xmlns:c15="http://schemas.microsoft.com/office/drawing/2012/chart" uri="{CE6537A1-D6FC-4f65-9D91-7224C49458BB}"/>
                <c:ext xmlns:c16="http://schemas.microsoft.com/office/drawing/2014/chart" uri="{C3380CC4-5D6E-409C-BE32-E72D297353CC}">
                  <c16:uniqueId val="{00000006-F0C5-46B6-861E-BA7AD8157339}"/>
                </c:ext>
              </c:extLst>
            </c:dLbl>
            <c:dLbl>
              <c:idx val="6"/>
              <c:delete val="1"/>
              <c:extLst>
                <c:ext xmlns:c15="http://schemas.microsoft.com/office/drawing/2012/chart" uri="{CE6537A1-D6FC-4f65-9D91-7224C49458BB}"/>
                <c:ext xmlns:c16="http://schemas.microsoft.com/office/drawing/2014/chart" uri="{C3380CC4-5D6E-409C-BE32-E72D297353CC}">
                  <c16:uniqueId val="{00000007-F0C5-46B6-861E-BA7AD8157339}"/>
                </c:ext>
              </c:extLst>
            </c:dLbl>
            <c:dLbl>
              <c:idx val="7"/>
              <c:delete val="1"/>
              <c:extLst>
                <c:ext xmlns:c15="http://schemas.microsoft.com/office/drawing/2012/chart" uri="{CE6537A1-D6FC-4f65-9D91-7224C49458BB}"/>
                <c:ext xmlns:c16="http://schemas.microsoft.com/office/drawing/2014/chart" uri="{C3380CC4-5D6E-409C-BE32-E72D297353CC}">
                  <c16:uniqueId val="{00000008-F0C5-46B6-861E-BA7AD8157339}"/>
                </c:ext>
              </c:extLst>
            </c:dLbl>
            <c:dLbl>
              <c:idx val="8"/>
              <c:delete val="1"/>
              <c:extLst>
                <c:ext xmlns:c15="http://schemas.microsoft.com/office/drawing/2012/chart" uri="{CE6537A1-D6FC-4f65-9D91-7224C49458BB}"/>
                <c:ext xmlns:c16="http://schemas.microsoft.com/office/drawing/2014/chart" uri="{C3380CC4-5D6E-409C-BE32-E72D297353CC}">
                  <c16:uniqueId val="{00000009-F0C5-46B6-861E-BA7AD8157339}"/>
                </c:ext>
              </c:extLst>
            </c:dLbl>
            <c:dLbl>
              <c:idx val="9"/>
              <c:delete val="1"/>
              <c:extLst>
                <c:ext xmlns:c15="http://schemas.microsoft.com/office/drawing/2012/chart" uri="{CE6537A1-D6FC-4f65-9D91-7224C49458BB}"/>
                <c:ext xmlns:c16="http://schemas.microsoft.com/office/drawing/2014/chart" uri="{C3380CC4-5D6E-409C-BE32-E72D297353CC}">
                  <c16:uniqueId val="{0000000A-F0C5-46B6-861E-BA7AD8157339}"/>
                </c:ext>
              </c:extLst>
            </c:dLbl>
            <c:dLbl>
              <c:idx val="10"/>
              <c:delete val="1"/>
              <c:extLst>
                <c:ext xmlns:c15="http://schemas.microsoft.com/office/drawing/2012/chart" uri="{CE6537A1-D6FC-4f65-9D91-7224C49458BB}"/>
                <c:ext xmlns:c16="http://schemas.microsoft.com/office/drawing/2014/chart" uri="{C3380CC4-5D6E-409C-BE32-E72D297353CC}">
                  <c16:uniqueId val="{0000000B-F0C5-46B6-861E-BA7AD8157339}"/>
                </c:ext>
              </c:extLst>
            </c:dLbl>
            <c:dLbl>
              <c:idx val="1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C5-46B6-861E-BA7AD8157339}"/>
                </c:ext>
              </c:extLst>
            </c:dLbl>
            <c:dLbl>
              <c:idx val="1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0C5-46B6-861E-BA7AD8157339}"/>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Sheet1!$G$9:$G$21</c:f>
              <c:numCache>
                <c:formatCode>0.000</c:formatCode>
                <c:ptCount val="13"/>
                <c:pt idx="0">
                  <c:v>9.3131519905991014E-2</c:v>
                </c:pt>
                <c:pt idx="1">
                  <c:v>0.08</c:v>
                </c:pt>
                <c:pt idx="2">
                  <c:v>7.1273276899550514E-2</c:v>
                </c:pt>
                <c:pt idx="3">
                  <c:v>6.865216675386146E-2</c:v>
                </c:pt>
                <c:pt idx="4">
                  <c:v>7.3959024466254283E-2</c:v>
                </c:pt>
                <c:pt idx="5">
                  <c:v>8.270235788658023E-2</c:v>
                </c:pt>
                <c:pt idx="6">
                  <c:v>9.7379113263574138E-2</c:v>
                </c:pt>
                <c:pt idx="7">
                  <c:v>0.11304724675992778</c:v>
                </c:pt>
                <c:pt idx="8">
                  <c:v>0.13107143090696766</c:v>
                </c:pt>
                <c:pt idx="9">
                  <c:v>0.15011035940267414</c:v>
                </c:pt>
                <c:pt idx="10">
                  <c:v>0.16982308441433988</c:v>
                </c:pt>
                <c:pt idx="11">
                  <c:v>0.19</c:v>
                </c:pt>
                <c:pt idx="12">
                  <c:v>0.21050767206921464</c:v>
                </c:pt>
              </c:numCache>
            </c:numRef>
          </c:xVal>
          <c:yVal>
            <c:numRef>
              <c:f>Sheet1!$E$9:$E$21</c:f>
              <c:numCache>
                <c:formatCode>0.000</c:formatCode>
                <c:ptCount val="13"/>
                <c:pt idx="0">
                  <c:v>6.7000000000000004E-2</c:v>
                </c:pt>
                <c:pt idx="1">
                  <c:v>7.0000000000000007E-2</c:v>
                </c:pt>
                <c:pt idx="2">
                  <c:v>7.3000000000000009E-2</c:v>
                </c:pt>
                <c:pt idx="3">
                  <c:v>7.6000000000000012E-2</c:v>
                </c:pt>
                <c:pt idx="4">
                  <c:v>7.9450000000000007E-2</c:v>
                </c:pt>
                <c:pt idx="5">
                  <c:v>8.2000000000000017E-2</c:v>
                </c:pt>
                <c:pt idx="6">
                  <c:v>8.5150000000000003E-2</c:v>
                </c:pt>
                <c:pt idx="7">
                  <c:v>8.7999999999999995E-2</c:v>
                </c:pt>
                <c:pt idx="8">
                  <c:v>9.0999999999999998E-2</c:v>
                </c:pt>
                <c:pt idx="9">
                  <c:v>9.4000000000000014E-2</c:v>
                </c:pt>
                <c:pt idx="10">
                  <c:v>9.7000000000000003E-2</c:v>
                </c:pt>
                <c:pt idx="11">
                  <c:v>0.1</c:v>
                </c:pt>
                <c:pt idx="12" formatCode="General">
                  <c:v>0.10300000000000001</c:v>
                </c:pt>
              </c:numCache>
            </c:numRef>
          </c:yVal>
          <c:smooth val="1"/>
          <c:extLst>
            <c:ext xmlns:c16="http://schemas.microsoft.com/office/drawing/2014/chart" uri="{C3380CC4-5D6E-409C-BE32-E72D297353CC}">
              <c16:uniqueId val="{0000000D-F0C5-46B6-861E-BA7AD8157339}"/>
            </c:ext>
          </c:extLst>
        </c:ser>
        <c:dLbls>
          <c:showLegendKey val="0"/>
          <c:showVal val="0"/>
          <c:showCatName val="0"/>
          <c:showSerName val="0"/>
          <c:showPercent val="0"/>
          <c:showBubbleSize val="0"/>
        </c:dLbls>
        <c:axId val="405263856"/>
        <c:axId val="405264248"/>
      </c:scatterChart>
      <c:valAx>
        <c:axId val="405263856"/>
        <c:scaling>
          <c:orientation val="minMax"/>
          <c:min val="0"/>
        </c:scaling>
        <c:delete val="0"/>
        <c:axPos val="b"/>
        <c:numFmt formatCode="0.000" sourceLinked="1"/>
        <c:majorTickMark val="out"/>
        <c:minorTickMark val="none"/>
        <c:tickLblPos val="nextTo"/>
        <c:txPr>
          <a:bodyPr/>
          <a:lstStyle/>
          <a:p>
            <a:pPr>
              <a:defRPr sz="1200">
                <a:solidFill>
                  <a:schemeClr val="tx1">
                    <a:lumMod val="50000"/>
                  </a:schemeClr>
                </a:solidFill>
              </a:defRPr>
            </a:pPr>
            <a:endParaRPr lang="en-US"/>
          </a:p>
        </c:txPr>
        <c:crossAx val="405264248"/>
        <c:crosses val="autoZero"/>
        <c:crossBetween val="midCat"/>
      </c:valAx>
      <c:valAx>
        <c:axId val="405264248"/>
        <c:scaling>
          <c:orientation val="minMax"/>
          <c:max val="0.11000000000000001"/>
          <c:min val="4.0000000000000008E-2"/>
        </c:scaling>
        <c:delete val="0"/>
        <c:axPos val="l"/>
        <c:numFmt formatCode="0.000" sourceLinked="1"/>
        <c:majorTickMark val="out"/>
        <c:minorTickMark val="none"/>
        <c:tickLblPos val="nextTo"/>
        <c:txPr>
          <a:bodyPr/>
          <a:lstStyle/>
          <a:p>
            <a:pPr>
              <a:defRPr sz="1400">
                <a:solidFill>
                  <a:schemeClr val="tx1">
                    <a:lumMod val="50000"/>
                  </a:schemeClr>
                </a:solidFill>
              </a:defRPr>
            </a:pPr>
            <a:endParaRPr lang="en-US"/>
          </a:p>
        </c:txPr>
        <c:crossAx val="405263856"/>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6907261592301"/>
          <c:y val="6.6980850335428707E-2"/>
          <c:w val="0.84449052306349481"/>
          <c:h val="0.85640859416162241"/>
        </c:manualLayout>
      </c:layout>
      <c:scatterChart>
        <c:scatterStyle val="smoothMarker"/>
        <c:varyColors val="0"/>
        <c:ser>
          <c:idx val="0"/>
          <c:order val="0"/>
          <c:tx>
            <c:v>Investment Opportunity Set</c:v>
          </c:tx>
          <c:spPr>
            <a:ln w="25400">
              <a:solidFill>
                <a:srgbClr val="0070C0"/>
              </a:solidFill>
            </a:ln>
          </c:spPr>
          <c:dPt>
            <c:idx val="1"/>
            <c:marker>
              <c:symbol val="circle"/>
              <c:size val="13"/>
              <c:spPr>
                <a:solidFill>
                  <a:srgbClr val="C00000"/>
                </a:solidFill>
              </c:spPr>
            </c:marker>
            <c:bubble3D val="0"/>
            <c:extLst>
              <c:ext xmlns:c16="http://schemas.microsoft.com/office/drawing/2014/chart" uri="{C3380CC4-5D6E-409C-BE32-E72D297353CC}">
                <c16:uniqueId val="{00000000-F0C5-46B6-861E-BA7AD8157339}"/>
              </c:ext>
            </c:extLst>
          </c:dPt>
          <c:dPt>
            <c:idx val="11"/>
            <c:marker>
              <c:symbol val="square"/>
              <c:size val="12"/>
              <c:spPr>
                <a:solidFill>
                  <a:srgbClr val="00B050"/>
                </a:solidFill>
              </c:spPr>
            </c:marker>
            <c:bubble3D val="0"/>
            <c:extLst>
              <c:ext xmlns:c16="http://schemas.microsoft.com/office/drawing/2014/chart" uri="{C3380CC4-5D6E-409C-BE32-E72D297353CC}">
                <c16:uniqueId val="{00000001-F0C5-46B6-861E-BA7AD8157339}"/>
              </c:ext>
            </c:extLst>
          </c:dPt>
          <c:dLbls>
            <c:dLbl>
              <c:idx val="0"/>
              <c:delete val="1"/>
              <c:extLst>
                <c:ext xmlns:c15="http://schemas.microsoft.com/office/drawing/2012/chart" uri="{CE6537A1-D6FC-4f65-9D91-7224C49458BB}"/>
                <c:ext xmlns:c16="http://schemas.microsoft.com/office/drawing/2014/chart" uri="{C3380CC4-5D6E-409C-BE32-E72D297353CC}">
                  <c16:uniqueId val="{00000002-F0C5-46B6-861E-BA7AD8157339}"/>
                </c:ext>
              </c:extLst>
            </c:dLbl>
            <c:dLbl>
              <c:idx val="1"/>
              <c:layout>
                <c:manualLayout>
                  <c:x val="8.3333333333333332E-3"/>
                  <c:y val="1.3888888888888931E-2"/>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0C5-46B6-861E-BA7AD8157339}"/>
                </c:ext>
              </c:extLst>
            </c:dLbl>
            <c:dLbl>
              <c:idx val="2"/>
              <c:layout>
                <c:manualLayout>
                  <c:x val="1.9363152472341067E-2"/>
                  <c:y val="9.1407052379321018E-3"/>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0C5-46B6-861E-BA7AD8157339}"/>
                </c:ext>
              </c:extLst>
            </c:dLbl>
            <c:dLbl>
              <c:idx val="3"/>
              <c:delete val="1"/>
              <c:extLst>
                <c:ext xmlns:c15="http://schemas.microsoft.com/office/drawing/2012/chart" uri="{CE6537A1-D6FC-4f65-9D91-7224C49458BB}"/>
                <c:ext xmlns:c16="http://schemas.microsoft.com/office/drawing/2014/chart" uri="{C3380CC4-5D6E-409C-BE32-E72D297353CC}">
                  <c16:uniqueId val="{00000004-F0C5-46B6-861E-BA7AD8157339}"/>
                </c:ext>
              </c:extLst>
            </c:dLbl>
            <c:dLbl>
              <c:idx val="4"/>
              <c:delete val="1"/>
              <c:extLst>
                <c:ext xmlns:c15="http://schemas.microsoft.com/office/drawing/2012/chart" uri="{CE6537A1-D6FC-4f65-9D91-7224C49458BB}"/>
                <c:ext xmlns:c16="http://schemas.microsoft.com/office/drawing/2014/chart" uri="{C3380CC4-5D6E-409C-BE32-E72D297353CC}">
                  <c16:uniqueId val="{00000005-F0C5-46B6-861E-BA7AD8157339}"/>
                </c:ext>
              </c:extLst>
            </c:dLbl>
            <c:dLbl>
              <c:idx val="5"/>
              <c:delete val="1"/>
              <c:extLst>
                <c:ext xmlns:c15="http://schemas.microsoft.com/office/drawing/2012/chart" uri="{CE6537A1-D6FC-4f65-9D91-7224C49458BB}"/>
                <c:ext xmlns:c16="http://schemas.microsoft.com/office/drawing/2014/chart" uri="{C3380CC4-5D6E-409C-BE32-E72D297353CC}">
                  <c16:uniqueId val="{00000006-F0C5-46B6-861E-BA7AD8157339}"/>
                </c:ext>
              </c:extLst>
            </c:dLbl>
            <c:dLbl>
              <c:idx val="6"/>
              <c:delete val="1"/>
              <c:extLst>
                <c:ext xmlns:c15="http://schemas.microsoft.com/office/drawing/2012/chart" uri="{CE6537A1-D6FC-4f65-9D91-7224C49458BB}"/>
                <c:ext xmlns:c16="http://schemas.microsoft.com/office/drawing/2014/chart" uri="{C3380CC4-5D6E-409C-BE32-E72D297353CC}">
                  <c16:uniqueId val="{00000007-F0C5-46B6-861E-BA7AD8157339}"/>
                </c:ext>
              </c:extLst>
            </c:dLbl>
            <c:dLbl>
              <c:idx val="7"/>
              <c:delete val="1"/>
              <c:extLst>
                <c:ext xmlns:c15="http://schemas.microsoft.com/office/drawing/2012/chart" uri="{CE6537A1-D6FC-4f65-9D91-7224C49458BB}"/>
                <c:ext xmlns:c16="http://schemas.microsoft.com/office/drawing/2014/chart" uri="{C3380CC4-5D6E-409C-BE32-E72D297353CC}">
                  <c16:uniqueId val="{00000008-F0C5-46B6-861E-BA7AD8157339}"/>
                </c:ext>
              </c:extLst>
            </c:dLbl>
            <c:dLbl>
              <c:idx val="8"/>
              <c:delete val="1"/>
              <c:extLst>
                <c:ext xmlns:c15="http://schemas.microsoft.com/office/drawing/2012/chart" uri="{CE6537A1-D6FC-4f65-9D91-7224C49458BB}"/>
                <c:ext xmlns:c16="http://schemas.microsoft.com/office/drawing/2014/chart" uri="{C3380CC4-5D6E-409C-BE32-E72D297353CC}">
                  <c16:uniqueId val="{00000009-F0C5-46B6-861E-BA7AD8157339}"/>
                </c:ext>
              </c:extLst>
            </c:dLbl>
            <c:dLbl>
              <c:idx val="9"/>
              <c:delete val="1"/>
              <c:extLst>
                <c:ext xmlns:c15="http://schemas.microsoft.com/office/drawing/2012/chart" uri="{CE6537A1-D6FC-4f65-9D91-7224C49458BB}"/>
                <c:ext xmlns:c16="http://schemas.microsoft.com/office/drawing/2014/chart" uri="{C3380CC4-5D6E-409C-BE32-E72D297353CC}">
                  <c16:uniqueId val="{0000000A-F0C5-46B6-861E-BA7AD8157339}"/>
                </c:ext>
              </c:extLst>
            </c:dLbl>
            <c:dLbl>
              <c:idx val="10"/>
              <c:delete val="1"/>
              <c:extLst>
                <c:ext xmlns:c15="http://schemas.microsoft.com/office/drawing/2012/chart" uri="{CE6537A1-D6FC-4f65-9D91-7224C49458BB}"/>
                <c:ext xmlns:c16="http://schemas.microsoft.com/office/drawing/2014/chart" uri="{C3380CC4-5D6E-409C-BE32-E72D297353CC}">
                  <c16:uniqueId val="{0000000B-F0C5-46B6-861E-BA7AD8157339}"/>
                </c:ext>
              </c:extLst>
            </c:dLbl>
            <c:dLbl>
              <c:idx val="1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C5-46B6-861E-BA7AD8157339}"/>
                </c:ext>
              </c:extLst>
            </c:dLbl>
            <c:dLbl>
              <c:idx val="1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0C5-46B6-861E-BA7AD8157339}"/>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Sheet1!$G$9:$G$21</c:f>
              <c:numCache>
                <c:formatCode>0.000</c:formatCode>
                <c:ptCount val="13"/>
                <c:pt idx="0">
                  <c:v>9.3131519905991014E-2</c:v>
                </c:pt>
                <c:pt idx="1">
                  <c:v>0.08</c:v>
                </c:pt>
                <c:pt idx="2">
                  <c:v>7.1273276899550514E-2</c:v>
                </c:pt>
                <c:pt idx="3">
                  <c:v>6.865216675386146E-2</c:v>
                </c:pt>
                <c:pt idx="4">
                  <c:v>7.3959024466254283E-2</c:v>
                </c:pt>
                <c:pt idx="5">
                  <c:v>8.270235788658023E-2</c:v>
                </c:pt>
                <c:pt idx="6">
                  <c:v>9.7379113263574138E-2</c:v>
                </c:pt>
                <c:pt idx="7">
                  <c:v>0.11304724675992778</c:v>
                </c:pt>
                <c:pt idx="8">
                  <c:v>0.13107143090696766</c:v>
                </c:pt>
                <c:pt idx="9">
                  <c:v>0.15011035940267414</c:v>
                </c:pt>
                <c:pt idx="10">
                  <c:v>0.16982308441433988</c:v>
                </c:pt>
                <c:pt idx="11">
                  <c:v>0.19</c:v>
                </c:pt>
                <c:pt idx="12">
                  <c:v>0.21050767206921464</c:v>
                </c:pt>
              </c:numCache>
            </c:numRef>
          </c:xVal>
          <c:yVal>
            <c:numRef>
              <c:f>Sheet1!$E$9:$E$21</c:f>
              <c:numCache>
                <c:formatCode>0.000</c:formatCode>
                <c:ptCount val="13"/>
                <c:pt idx="0">
                  <c:v>6.7000000000000004E-2</c:v>
                </c:pt>
                <c:pt idx="1">
                  <c:v>7.0000000000000007E-2</c:v>
                </c:pt>
                <c:pt idx="2">
                  <c:v>7.3000000000000009E-2</c:v>
                </c:pt>
                <c:pt idx="3">
                  <c:v>7.6000000000000012E-2</c:v>
                </c:pt>
                <c:pt idx="4">
                  <c:v>7.9450000000000007E-2</c:v>
                </c:pt>
                <c:pt idx="5">
                  <c:v>8.2000000000000017E-2</c:v>
                </c:pt>
                <c:pt idx="6">
                  <c:v>8.5150000000000003E-2</c:v>
                </c:pt>
                <c:pt idx="7">
                  <c:v>8.7999999999999995E-2</c:v>
                </c:pt>
                <c:pt idx="8">
                  <c:v>9.0999999999999998E-2</c:v>
                </c:pt>
                <c:pt idx="9">
                  <c:v>9.4000000000000014E-2</c:v>
                </c:pt>
                <c:pt idx="10">
                  <c:v>9.7000000000000003E-2</c:v>
                </c:pt>
                <c:pt idx="11">
                  <c:v>0.1</c:v>
                </c:pt>
                <c:pt idx="12" formatCode="General">
                  <c:v>0.10300000000000001</c:v>
                </c:pt>
              </c:numCache>
            </c:numRef>
          </c:yVal>
          <c:smooth val="1"/>
          <c:extLst>
            <c:ext xmlns:c16="http://schemas.microsoft.com/office/drawing/2014/chart" uri="{C3380CC4-5D6E-409C-BE32-E72D297353CC}">
              <c16:uniqueId val="{0000000D-F0C5-46B6-861E-BA7AD8157339}"/>
            </c:ext>
          </c:extLst>
        </c:ser>
        <c:dLbls>
          <c:showLegendKey val="0"/>
          <c:showVal val="0"/>
          <c:showCatName val="0"/>
          <c:showSerName val="0"/>
          <c:showPercent val="0"/>
          <c:showBubbleSize val="0"/>
        </c:dLbls>
        <c:axId val="405263856"/>
        <c:axId val="405264248"/>
      </c:scatterChart>
      <c:valAx>
        <c:axId val="405263856"/>
        <c:scaling>
          <c:orientation val="minMax"/>
          <c:min val="0"/>
        </c:scaling>
        <c:delete val="0"/>
        <c:axPos val="b"/>
        <c:numFmt formatCode="0.000" sourceLinked="1"/>
        <c:majorTickMark val="out"/>
        <c:minorTickMark val="none"/>
        <c:tickLblPos val="nextTo"/>
        <c:txPr>
          <a:bodyPr/>
          <a:lstStyle/>
          <a:p>
            <a:pPr>
              <a:defRPr sz="1200">
                <a:solidFill>
                  <a:schemeClr val="tx1">
                    <a:lumMod val="50000"/>
                  </a:schemeClr>
                </a:solidFill>
              </a:defRPr>
            </a:pPr>
            <a:endParaRPr lang="en-US"/>
          </a:p>
        </c:txPr>
        <c:crossAx val="405264248"/>
        <c:crosses val="autoZero"/>
        <c:crossBetween val="midCat"/>
      </c:valAx>
      <c:valAx>
        <c:axId val="405264248"/>
        <c:scaling>
          <c:orientation val="minMax"/>
          <c:max val="0.11000000000000001"/>
          <c:min val="4.0000000000000008E-2"/>
        </c:scaling>
        <c:delete val="0"/>
        <c:axPos val="l"/>
        <c:numFmt formatCode="0.000" sourceLinked="1"/>
        <c:majorTickMark val="out"/>
        <c:minorTickMark val="none"/>
        <c:tickLblPos val="nextTo"/>
        <c:txPr>
          <a:bodyPr/>
          <a:lstStyle/>
          <a:p>
            <a:pPr>
              <a:defRPr sz="1400">
                <a:solidFill>
                  <a:schemeClr val="tx1">
                    <a:lumMod val="50000"/>
                  </a:schemeClr>
                </a:solidFill>
              </a:defRPr>
            </a:pPr>
            <a:endParaRPr lang="en-US"/>
          </a:p>
        </c:txPr>
        <c:crossAx val="405263856"/>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6907261592301"/>
          <c:y val="6.6980850335428707E-2"/>
          <c:w val="0.84449052306349481"/>
          <c:h val="0.85640859416162241"/>
        </c:manualLayout>
      </c:layout>
      <c:scatterChart>
        <c:scatterStyle val="smoothMarker"/>
        <c:varyColors val="0"/>
        <c:ser>
          <c:idx val="0"/>
          <c:order val="0"/>
          <c:tx>
            <c:v>Investment Opportunity Set</c:v>
          </c:tx>
          <c:spPr>
            <a:ln w="25400">
              <a:solidFill>
                <a:srgbClr val="0070C0"/>
              </a:solidFill>
            </a:ln>
          </c:spPr>
          <c:dPt>
            <c:idx val="1"/>
            <c:marker>
              <c:symbol val="circle"/>
              <c:size val="13"/>
              <c:spPr>
                <a:solidFill>
                  <a:srgbClr val="C00000"/>
                </a:solidFill>
              </c:spPr>
            </c:marker>
            <c:bubble3D val="0"/>
            <c:extLst>
              <c:ext xmlns:c16="http://schemas.microsoft.com/office/drawing/2014/chart" uri="{C3380CC4-5D6E-409C-BE32-E72D297353CC}">
                <c16:uniqueId val="{00000000-F0C5-46B6-861E-BA7AD8157339}"/>
              </c:ext>
            </c:extLst>
          </c:dPt>
          <c:dPt>
            <c:idx val="11"/>
            <c:marker>
              <c:symbol val="square"/>
              <c:size val="12"/>
              <c:spPr>
                <a:solidFill>
                  <a:srgbClr val="00B050"/>
                </a:solidFill>
              </c:spPr>
            </c:marker>
            <c:bubble3D val="0"/>
            <c:extLst>
              <c:ext xmlns:c16="http://schemas.microsoft.com/office/drawing/2014/chart" uri="{C3380CC4-5D6E-409C-BE32-E72D297353CC}">
                <c16:uniqueId val="{00000001-F0C5-46B6-861E-BA7AD8157339}"/>
              </c:ext>
            </c:extLst>
          </c:dPt>
          <c:dLbls>
            <c:dLbl>
              <c:idx val="0"/>
              <c:delete val="1"/>
              <c:extLst>
                <c:ext xmlns:c15="http://schemas.microsoft.com/office/drawing/2012/chart" uri="{CE6537A1-D6FC-4f65-9D91-7224C49458BB}"/>
                <c:ext xmlns:c16="http://schemas.microsoft.com/office/drawing/2014/chart" uri="{C3380CC4-5D6E-409C-BE32-E72D297353CC}">
                  <c16:uniqueId val="{00000002-F0C5-46B6-861E-BA7AD8157339}"/>
                </c:ext>
              </c:extLst>
            </c:dLbl>
            <c:dLbl>
              <c:idx val="1"/>
              <c:layout>
                <c:manualLayout>
                  <c:x val="8.3333333333333332E-3"/>
                  <c:y val="1.3888888888888931E-2"/>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0C5-46B6-861E-BA7AD8157339}"/>
                </c:ext>
              </c:extLst>
            </c:dLbl>
            <c:dLbl>
              <c:idx val="2"/>
              <c:layout>
                <c:manualLayout>
                  <c:x val="1.9363152472341067E-2"/>
                  <c:y val="9.1407052379321018E-3"/>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0C5-46B6-861E-BA7AD8157339}"/>
                </c:ext>
              </c:extLst>
            </c:dLbl>
            <c:dLbl>
              <c:idx val="3"/>
              <c:delete val="1"/>
              <c:extLst>
                <c:ext xmlns:c15="http://schemas.microsoft.com/office/drawing/2012/chart" uri="{CE6537A1-D6FC-4f65-9D91-7224C49458BB}"/>
                <c:ext xmlns:c16="http://schemas.microsoft.com/office/drawing/2014/chart" uri="{C3380CC4-5D6E-409C-BE32-E72D297353CC}">
                  <c16:uniqueId val="{00000004-F0C5-46B6-861E-BA7AD8157339}"/>
                </c:ext>
              </c:extLst>
            </c:dLbl>
            <c:dLbl>
              <c:idx val="4"/>
              <c:delete val="1"/>
              <c:extLst>
                <c:ext xmlns:c15="http://schemas.microsoft.com/office/drawing/2012/chart" uri="{CE6537A1-D6FC-4f65-9D91-7224C49458BB}"/>
                <c:ext xmlns:c16="http://schemas.microsoft.com/office/drawing/2014/chart" uri="{C3380CC4-5D6E-409C-BE32-E72D297353CC}">
                  <c16:uniqueId val="{00000005-F0C5-46B6-861E-BA7AD8157339}"/>
                </c:ext>
              </c:extLst>
            </c:dLbl>
            <c:dLbl>
              <c:idx val="5"/>
              <c:delete val="1"/>
              <c:extLst>
                <c:ext xmlns:c15="http://schemas.microsoft.com/office/drawing/2012/chart" uri="{CE6537A1-D6FC-4f65-9D91-7224C49458BB}"/>
                <c:ext xmlns:c16="http://schemas.microsoft.com/office/drawing/2014/chart" uri="{C3380CC4-5D6E-409C-BE32-E72D297353CC}">
                  <c16:uniqueId val="{00000006-F0C5-46B6-861E-BA7AD8157339}"/>
                </c:ext>
              </c:extLst>
            </c:dLbl>
            <c:dLbl>
              <c:idx val="6"/>
              <c:delete val="1"/>
              <c:extLst>
                <c:ext xmlns:c15="http://schemas.microsoft.com/office/drawing/2012/chart" uri="{CE6537A1-D6FC-4f65-9D91-7224C49458BB}"/>
                <c:ext xmlns:c16="http://schemas.microsoft.com/office/drawing/2014/chart" uri="{C3380CC4-5D6E-409C-BE32-E72D297353CC}">
                  <c16:uniqueId val="{00000007-F0C5-46B6-861E-BA7AD8157339}"/>
                </c:ext>
              </c:extLst>
            </c:dLbl>
            <c:dLbl>
              <c:idx val="7"/>
              <c:delete val="1"/>
              <c:extLst>
                <c:ext xmlns:c15="http://schemas.microsoft.com/office/drawing/2012/chart" uri="{CE6537A1-D6FC-4f65-9D91-7224C49458BB}"/>
                <c:ext xmlns:c16="http://schemas.microsoft.com/office/drawing/2014/chart" uri="{C3380CC4-5D6E-409C-BE32-E72D297353CC}">
                  <c16:uniqueId val="{00000008-F0C5-46B6-861E-BA7AD8157339}"/>
                </c:ext>
              </c:extLst>
            </c:dLbl>
            <c:dLbl>
              <c:idx val="8"/>
              <c:delete val="1"/>
              <c:extLst>
                <c:ext xmlns:c15="http://schemas.microsoft.com/office/drawing/2012/chart" uri="{CE6537A1-D6FC-4f65-9D91-7224C49458BB}"/>
                <c:ext xmlns:c16="http://schemas.microsoft.com/office/drawing/2014/chart" uri="{C3380CC4-5D6E-409C-BE32-E72D297353CC}">
                  <c16:uniqueId val="{00000009-F0C5-46B6-861E-BA7AD8157339}"/>
                </c:ext>
              </c:extLst>
            </c:dLbl>
            <c:dLbl>
              <c:idx val="9"/>
              <c:delete val="1"/>
              <c:extLst>
                <c:ext xmlns:c15="http://schemas.microsoft.com/office/drawing/2012/chart" uri="{CE6537A1-D6FC-4f65-9D91-7224C49458BB}"/>
                <c:ext xmlns:c16="http://schemas.microsoft.com/office/drawing/2014/chart" uri="{C3380CC4-5D6E-409C-BE32-E72D297353CC}">
                  <c16:uniqueId val="{0000000A-F0C5-46B6-861E-BA7AD8157339}"/>
                </c:ext>
              </c:extLst>
            </c:dLbl>
            <c:dLbl>
              <c:idx val="10"/>
              <c:delete val="1"/>
              <c:extLst>
                <c:ext xmlns:c15="http://schemas.microsoft.com/office/drawing/2012/chart" uri="{CE6537A1-D6FC-4f65-9D91-7224C49458BB}"/>
                <c:ext xmlns:c16="http://schemas.microsoft.com/office/drawing/2014/chart" uri="{C3380CC4-5D6E-409C-BE32-E72D297353CC}">
                  <c16:uniqueId val="{0000000B-F0C5-46B6-861E-BA7AD8157339}"/>
                </c:ext>
              </c:extLst>
            </c:dLbl>
            <c:dLbl>
              <c:idx val="1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C5-46B6-861E-BA7AD8157339}"/>
                </c:ext>
              </c:extLst>
            </c:dLbl>
            <c:dLbl>
              <c:idx val="1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0C5-46B6-861E-BA7AD8157339}"/>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Sheet1!$G$9:$G$21</c:f>
              <c:numCache>
                <c:formatCode>0.000</c:formatCode>
                <c:ptCount val="13"/>
                <c:pt idx="0">
                  <c:v>9.3131519905991014E-2</c:v>
                </c:pt>
                <c:pt idx="1">
                  <c:v>0.08</c:v>
                </c:pt>
                <c:pt idx="2">
                  <c:v>7.1273276899550514E-2</c:v>
                </c:pt>
                <c:pt idx="3">
                  <c:v>6.865216675386146E-2</c:v>
                </c:pt>
                <c:pt idx="4">
                  <c:v>7.3959024466254283E-2</c:v>
                </c:pt>
                <c:pt idx="5">
                  <c:v>8.270235788658023E-2</c:v>
                </c:pt>
                <c:pt idx="6">
                  <c:v>9.7379113263574138E-2</c:v>
                </c:pt>
                <c:pt idx="7">
                  <c:v>0.11304724675992778</c:v>
                </c:pt>
                <c:pt idx="8">
                  <c:v>0.13107143090696766</c:v>
                </c:pt>
                <c:pt idx="9">
                  <c:v>0.15011035940267414</c:v>
                </c:pt>
                <c:pt idx="10">
                  <c:v>0.16982308441433988</c:v>
                </c:pt>
                <c:pt idx="11">
                  <c:v>0.19</c:v>
                </c:pt>
                <c:pt idx="12">
                  <c:v>0.21050767206921464</c:v>
                </c:pt>
              </c:numCache>
            </c:numRef>
          </c:xVal>
          <c:yVal>
            <c:numRef>
              <c:f>Sheet1!$E$9:$E$21</c:f>
              <c:numCache>
                <c:formatCode>0.000</c:formatCode>
                <c:ptCount val="13"/>
                <c:pt idx="0">
                  <c:v>6.7000000000000004E-2</c:v>
                </c:pt>
                <c:pt idx="1">
                  <c:v>7.0000000000000007E-2</c:v>
                </c:pt>
                <c:pt idx="2">
                  <c:v>7.3000000000000009E-2</c:v>
                </c:pt>
                <c:pt idx="3">
                  <c:v>7.6000000000000012E-2</c:v>
                </c:pt>
                <c:pt idx="4">
                  <c:v>7.9450000000000007E-2</c:v>
                </c:pt>
                <c:pt idx="5">
                  <c:v>8.2000000000000017E-2</c:v>
                </c:pt>
                <c:pt idx="6">
                  <c:v>8.5150000000000003E-2</c:v>
                </c:pt>
                <c:pt idx="7">
                  <c:v>8.7999999999999995E-2</c:v>
                </c:pt>
                <c:pt idx="8">
                  <c:v>9.0999999999999998E-2</c:v>
                </c:pt>
                <c:pt idx="9">
                  <c:v>9.4000000000000014E-2</c:v>
                </c:pt>
                <c:pt idx="10">
                  <c:v>9.7000000000000003E-2</c:v>
                </c:pt>
                <c:pt idx="11">
                  <c:v>0.1</c:v>
                </c:pt>
                <c:pt idx="12" formatCode="General">
                  <c:v>0.10300000000000001</c:v>
                </c:pt>
              </c:numCache>
            </c:numRef>
          </c:yVal>
          <c:smooth val="1"/>
          <c:extLst>
            <c:ext xmlns:c16="http://schemas.microsoft.com/office/drawing/2014/chart" uri="{C3380CC4-5D6E-409C-BE32-E72D297353CC}">
              <c16:uniqueId val="{0000000D-F0C5-46B6-861E-BA7AD8157339}"/>
            </c:ext>
          </c:extLst>
        </c:ser>
        <c:dLbls>
          <c:showLegendKey val="0"/>
          <c:showVal val="0"/>
          <c:showCatName val="0"/>
          <c:showSerName val="0"/>
          <c:showPercent val="0"/>
          <c:showBubbleSize val="0"/>
        </c:dLbls>
        <c:axId val="405263856"/>
        <c:axId val="405264248"/>
      </c:scatterChart>
      <c:valAx>
        <c:axId val="405263856"/>
        <c:scaling>
          <c:orientation val="minMax"/>
          <c:min val="0"/>
        </c:scaling>
        <c:delete val="0"/>
        <c:axPos val="b"/>
        <c:numFmt formatCode="0.000" sourceLinked="1"/>
        <c:majorTickMark val="out"/>
        <c:minorTickMark val="none"/>
        <c:tickLblPos val="nextTo"/>
        <c:txPr>
          <a:bodyPr/>
          <a:lstStyle/>
          <a:p>
            <a:pPr>
              <a:defRPr sz="1200">
                <a:solidFill>
                  <a:schemeClr val="tx1">
                    <a:lumMod val="50000"/>
                  </a:schemeClr>
                </a:solidFill>
              </a:defRPr>
            </a:pPr>
            <a:endParaRPr lang="en-US"/>
          </a:p>
        </c:txPr>
        <c:crossAx val="405264248"/>
        <c:crosses val="autoZero"/>
        <c:crossBetween val="midCat"/>
      </c:valAx>
      <c:valAx>
        <c:axId val="405264248"/>
        <c:scaling>
          <c:orientation val="minMax"/>
          <c:max val="0.11000000000000001"/>
          <c:min val="4.0000000000000008E-2"/>
        </c:scaling>
        <c:delete val="0"/>
        <c:axPos val="l"/>
        <c:numFmt formatCode="0.000" sourceLinked="1"/>
        <c:majorTickMark val="out"/>
        <c:minorTickMark val="none"/>
        <c:tickLblPos val="nextTo"/>
        <c:txPr>
          <a:bodyPr/>
          <a:lstStyle/>
          <a:p>
            <a:pPr>
              <a:defRPr sz="1400">
                <a:solidFill>
                  <a:schemeClr val="tx1">
                    <a:lumMod val="50000"/>
                  </a:schemeClr>
                </a:solidFill>
              </a:defRPr>
            </a:pPr>
            <a:endParaRPr lang="en-US"/>
          </a:p>
        </c:txPr>
        <c:crossAx val="405263856"/>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6907261592301"/>
          <c:y val="6.6980850335428707E-2"/>
          <c:w val="0.84449052306349481"/>
          <c:h val="0.85640859416162241"/>
        </c:manualLayout>
      </c:layout>
      <c:scatterChart>
        <c:scatterStyle val="smoothMarker"/>
        <c:varyColors val="0"/>
        <c:ser>
          <c:idx val="0"/>
          <c:order val="0"/>
          <c:tx>
            <c:v>Investment Opportunity Set</c:v>
          </c:tx>
          <c:spPr>
            <a:ln w="25400">
              <a:solidFill>
                <a:srgbClr val="0070C0"/>
              </a:solidFill>
            </a:ln>
          </c:spPr>
          <c:dPt>
            <c:idx val="1"/>
            <c:marker>
              <c:symbol val="circle"/>
              <c:size val="13"/>
              <c:spPr>
                <a:solidFill>
                  <a:srgbClr val="C00000"/>
                </a:solidFill>
              </c:spPr>
            </c:marker>
            <c:bubble3D val="0"/>
            <c:extLst>
              <c:ext xmlns:c16="http://schemas.microsoft.com/office/drawing/2014/chart" uri="{C3380CC4-5D6E-409C-BE32-E72D297353CC}">
                <c16:uniqueId val="{00000000-F0C5-46B6-861E-BA7AD8157339}"/>
              </c:ext>
            </c:extLst>
          </c:dPt>
          <c:dPt>
            <c:idx val="11"/>
            <c:marker>
              <c:symbol val="square"/>
              <c:size val="12"/>
              <c:spPr>
                <a:solidFill>
                  <a:srgbClr val="00B050"/>
                </a:solidFill>
              </c:spPr>
            </c:marker>
            <c:bubble3D val="0"/>
            <c:extLst>
              <c:ext xmlns:c16="http://schemas.microsoft.com/office/drawing/2014/chart" uri="{C3380CC4-5D6E-409C-BE32-E72D297353CC}">
                <c16:uniqueId val="{00000001-F0C5-46B6-861E-BA7AD8157339}"/>
              </c:ext>
            </c:extLst>
          </c:dPt>
          <c:dLbls>
            <c:dLbl>
              <c:idx val="0"/>
              <c:delete val="1"/>
              <c:extLst>
                <c:ext xmlns:c15="http://schemas.microsoft.com/office/drawing/2012/chart" uri="{CE6537A1-D6FC-4f65-9D91-7224C49458BB}"/>
                <c:ext xmlns:c16="http://schemas.microsoft.com/office/drawing/2014/chart" uri="{C3380CC4-5D6E-409C-BE32-E72D297353CC}">
                  <c16:uniqueId val="{00000002-F0C5-46B6-861E-BA7AD8157339}"/>
                </c:ext>
              </c:extLst>
            </c:dLbl>
            <c:dLbl>
              <c:idx val="1"/>
              <c:layout>
                <c:manualLayout>
                  <c:x val="8.3333333333333332E-3"/>
                  <c:y val="1.3888888888888931E-2"/>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0C5-46B6-861E-BA7AD8157339}"/>
                </c:ext>
              </c:extLst>
            </c:dLbl>
            <c:dLbl>
              <c:idx val="2"/>
              <c:layout>
                <c:manualLayout>
                  <c:x val="1.9363152472341067E-2"/>
                  <c:y val="9.1407052379321018E-3"/>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0C5-46B6-861E-BA7AD8157339}"/>
                </c:ext>
              </c:extLst>
            </c:dLbl>
            <c:dLbl>
              <c:idx val="3"/>
              <c:delete val="1"/>
              <c:extLst>
                <c:ext xmlns:c15="http://schemas.microsoft.com/office/drawing/2012/chart" uri="{CE6537A1-D6FC-4f65-9D91-7224C49458BB}"/>
                <c:ext xmlns:c16="http://schemas.microsoft.com/office/drawing/2014/chart" uri="{C3380CC4-5D6E-409C-BE32-E72D297353CC}">
                  <c16:uniqueId val="{00000004-F0C5-46B6-861E-BA7AD8157339}"/>
                </c:ext>
              </c:extLst>
            </c:dLbl>
            <c:dLbl>
              <c:idx val="4"/>
              <c:delete val="1"/>
              <c:extLst>
                <c:ext xmlns:c15="http://schemas.microsoft.com/office/drawing/2012/chart" uri="{CE6537A1-D6FC-4f65-9D91-7224C49458BB}"/>
                <c:ext xmlns:c16="http://schemas.microsoft.com/office/drawing/2014/chart" uri="{C3380CC4-5D6E-409C-BE32-E72D297353CC}">
                  <c16:uniqueId val="{00000005-F0C5-46B6-861E-BA7AD8157339}"/>
                </c:ext>
              </c:extLst>
            </c:dLbl>
            <c:dLbl>
              <c:idx val="5"/>
              <c:delete val="1"/>
              <c:extLst>
                <c:ext xmlns:c15="http://schemas.microsoft.com/office/drawing/2012/chart" uri="{CE6537A1-D6FC-4f65-9D91-7224C49458BB}"/>
                <c:ext xmlns:c16="http://schemas.microsoft.com/office/drawing/2014/chart" uri="{C3380CC4-5D6E-409C-BE32-E72D297353CC}">
                  <c16:uniqueId val="{00000006-F0C5-46B6-861E-BA7AD8157339}"/>
                </c:ext>
              </c:extLst>
            </c:dLbl>
            <c:dLbl>
              <c:idx val="6"/>
              <c:delete val="1"/>
              <c:extLst>
                <c:ext xmlns:c15="http://schemas.microsoft.com/office/drawing/2012/chart" uri="{CE6537A1-D6FC-4f65-9D91-7224C49458BB}"/>
                <c:ext xmlns:c16="http://schemas.microsoft.com/office/drawing/2014/chart" uri="{C3380CC4-5D6E-409C-BE32-E72D297353CC}">
                  <c16:uniqueId val="{00000007-F0C5-46B6-861E-BA7AD8157339}"/>
                </c:ext>
              </c:extLst>
            </c:dLbl>
            <c:dLbl>
              <c:idx val="7"/>
              <c:delete val="1"/>
              <c:extLst>
                <c:ext xmlns:c15="http://schemas.microsoft.com/office/drawing/2012/chart" uri="{CE6537A1-D6FC-4f65-9D91-7224C49458BB}"/>
                <c:ext xmlns:c16="http://schemas.microsoft.com/office/drawing/2014/chart" uri="{C3380CC4-5D6E-409C-BE32-E72D297353CC}">
                  <c16:uniqueId val="{00000008-F0C5-46B6-861E-BA7AD8157339}"/>
                </c:ext>
              </c:extLst>
            </c:dLbl>
            <c:dLbl>
              <c:idx val="8"/>
              <c:delete val="1"/>
              <c:extLst>
                <c:ext xmlns:c15="http://schemas.microsoft.com/office/drawing/2012/chart" uri="{CE6537A1-D6FC-4f65-9D91-7224C49458BB}"/>
                <c:ext xmlns:c16="http://schemas.microsoft.com/office/drawing/2014/chart" uri="{C3380CC4-5D6E-409C-BE32-E72D297353CC}">
                  <c16:uniqueId val="{00000009-F0C5-46B6-861E-BA7AD8157339}"/>
                </c:ext>
              </c:extLst>
            </c:dLbl>
            <c:dLbl>
              <c:idx val="9"/>
              <c:delete val="1"/>
              <c:extLst>
                <c:ext xmlns:c15="http://schemas.microsoft.com/office/drawing/2012/chart" uri="{CE6537A1-D6FC-4f65-9D91-7224C49458BB}"/>
                <c:ext xmlns:c16="http://schemas.microsoft.com/office/drawing/2014/chart" uri="{C3380CC4-5D6E-409C-BE32-E72D297353CC}">
                  <c16:uniqueId val="{0000000A-F0C5-46B6-861E-BA7AD8157339}"/>
                </c:ext>
              </c:extLst>
            </c:dLbl>
            <c:dLbl>
              <c:idx val="10"/>
              <c:delete val="1"/>
              <c:extLst>
                <c:ext xmlns:c15="http://schemas.microsoft.com/office/drawing/2012/chart" uri="{CE6537A1-D6FC-4f65-9D91-7224C49458BB}"/>
                <c:ext xmlns:c16="http://schemas.microsoft.com/office/drawing/2014/chart" uri="{C3380CC4-5D6E-409C-BE32-E72D297353CC}">
                  <c16:uniqueId val="{0000000B-F0C5-46B6-861E-BA7AD8157339}"/>
                </c:ext>
              </c:extLst>
            </c:dLbl>
            <c:dLbl>
              <c:idx val="1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C5-46B6-861E-BA7AD8157339}"/>
                </c:ext>
              </c:extLst>
            </c:dLbl>
            <c:dLbl>
              <c:idx val="1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0C5-46B6-861E-BA7AD8157339}"/>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Sheet1!$G$9:$G$21</c:f>
              <c:numCache>
                <c:formatCode>0.000</c:formatCode>
                <c:ptCount val="13"/>
                <c:pt idx="0">
                  <c:v>9.3131519905991014E-2</c:v>
                </c:pt>
                <c:pt idx="1">
                  <c:v>0.08</c:v>
                </c:pt>
                <c:pt idx="2">
                  <c:v>7.1273276899550514E-2</c:v>
                </c:pt>
                <c:pt idx="3">
                  <c:v>6.865216675386146E-2</c:v>
                </c:pt>
                <c:pt idx="4">
                  <c:v>7.3959024466254283E-2</c:v>
                </c:pt>
                <c:pt idx="5">
                  <c:v>8.270235788658023E-2</c:v>
                </c:pt>
                <c:pt idx="6">
                  <c:v>9.7379113263574138E-2</c:v>
                </c:pt>
                <c:pt idx="7">
                  <c:v>0.11304724675992778</c:v>
                </c:pt>
                <c:pt idx="8">
                  <c:v>0.13107143090696766</c:v>
                </c:pt>
                <c:pt idx="9">
                  <c:v>0.15011035940267414</c:v>
                </c:pt>
                <c:pt idx="10">
                  <c:v>0.16982308441433988</c:v>
                </c:pt>
                <c:pt idx="11">
                  <c:v>0.19</c:v>
                </c:pt>
                <c:pt idx="12">
                  <c:v>0.21050767206921464</c:v>
                </c:pt>
              </c:numCache>
            </c:numRef>
          </c:xVal>
          <c:yVal>
            <c:numRef>
              <c:f>Sheet1!$E$9:$E$21</c:f>
              <c:numCache>
                <c:formatCode>0.000</c:formatCode>
                <c:ptCount val="13"/>
                <c:pt idx="0">
                  <c:v>6.7000000000000004E-2</c:v>
                </c:pt>
                <c:pt idx="1">
                  <c:v>7.0000000000000007E-2</c:v>
                </c:pt>
                <c:pt idx="2">
                  <c:v>7.3000000000000009E-2</c:v>
                </c:pt>
                <c:pt idx="3">
                  <c:v>7.6000000000000012E-2</c:v>
                </c:pt>
                <c:pt idx="4">
                  <c:v>7.9450000000000007E-2</c:v>
                </c:pt>
                <c:pt idx="5">
                  <c:v>8.2000000000000017E-2</c:v>
                </c:pt>
                <c:pt idx="6">
                  <c:v>8.5150000000000003E-2</c:v>
                </c:pt>
                <c:pt idx="7">
                  <c:v>8.7999999999999995E-2</c:v>
                </c:pt>
                <c:pt idx="8">
                  <c:v>9.0999999999999998E-2</c:v>
                </c:pt>
                <c:pt idx="9">
                  <c:v>9.4000000000000014E-2</c:v>
                </c:pt>
                <c:pt idx="10">
                  <c:v>9.7000000000000003E-2</c:v>
                </c:pt>
                <c:pt idx="11">
                  <c:v>0.1</c:v>
                </c:pt>
                <c:pt idx="12" formatCode="General">
                  <c:v>0.10300000000000001</c:v>
                </c:pt>
              </c:numCache>
            </c:numRef>
          </c:yVal>
          <c:smooth val="1"/>
          <c:extLst>
            <c:ext xmlns:c16="http://schemas.microsoft.com/office/drawing/2014/chart" uri="{C3380CC4-5D6E-409C-BE32-E72D297353CC}">
              <c16:uniqueId val="{0000000D-F0C5-46B6-861E-BA7AD8157339}"/>
            </c:ext>
          </c:extLst>
        </c:ser>
        <c:dLbls>
          <c:showLegendKey val="0"/>
          <c:showVal val="0"/>
          <c:showCatName val="0"/>
          <c:showSerName val="0"/>
          <c:showPercent val="0"/>
          <c:showBubbleSize val="0"/>
        </c:dLbls>
        <c:axId val="405263856"/>
        <c:axId val="405264248"/>
      </c:scatterChart>
      <c:valAx>
        <c:axId val="405263856"/>
        <c:scaling>
          <c:orientation val="minMax"/>
          <c:min val="0"/>
        </c:scaling>
        <c:delete val="0"/>
        <c:axPos val="b"/>
        <c:numFmt formatCode="0.000" sourceLinked="1"/>
        <c:majorTickMark val="out"/>
        <c:minorTickMark val="none"/>
        <c:tickLblPos val="nextTo"/>
        <c:txPr>
          <a:bodyPr/>
          <a:lstStyle/>
          <a:p>
            <a:pPr>
              <a:defRPr sz="1200">
                <a:solidFill>
                  <a:schemeClr val="tx1">
                    <a:lumMod val="50000"/>
                  </a:schemeClr>
                </a:solidFill>
              </a:defRPr>
            </a:pPr>
            <a:endParaRPr lang="en-US"/>
          </a:p>
        </c:txPr>
        <c:crossAx val="405264248"/>
        <c:crosses val="autoZero"/>
        <c:crossBetween val="midCat"/>
      </c:valAx>
      <c:valAx>
        <c:axId val="405264248"/>
        <c:scaling>
          <c:orientation val="minMax"/>
          <c:max val="0.11000000000000001"/>
          <c:min val="4.0000000000000008E-2"/>
        </c:scaling>
        <c:delete val="0"/>
        <c:axPos val="l"/>
        <c:numFmt formatCode="0.000" sourceLinked="1"/>
        <c:majorTickMark val="out"/>
        <c:minorTickMark val="none"/>
        <c:tickLblPos val="nextTo"/>
        <c:txPr>
          <a:bodyPr/>
          <a:lstStyle/>
          <a:p>
            <a:pPr>
              <a:defRPr sz="1400">
                <a:solidFill>
                  <a:schemeClr val="tx1">
                    <a:lumMod val="50000"/>
                  </a:schemeClr>
                </a:solidFill>
              </a:defRPr>
            </a:pPr>
            <a:endParaRPr lang="en-US"/>
          </a:p>
        </c:txPr>
        <c:crossAx val="405263856"/>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6907261592301"/>
          <c:y val="6.6980850335428707E-2"/>
          <c:w val="0.84449052306349481"/>
          <c:h val="0.85640859416162241"/>
        </c:manualLayout>
      </c:layout>
      <c:scatterChart>
        <c:scatterStyle val="smoothMarker"/>
        <c:varyColors val="0"/>
        <c:ser>
          <c:idx val="0"/>
          <c:order val="0"/>
          <c:tx>
            <c:v>Investment Opportunity Set</c:v>
          </c:tx>
          <c:spPr>
            <a:ln w="25400">
              <a:solidFill>
                <a:srgbClr val="0070C0"/>
              </a:solidFill>
            </a:ln>
          </c:spPr>
          <c:dPt>
            <c:idx val="1"/>
            <c:marker>
              <c:symbol val="circle"/>
              <c:size val="13"/>
              <c:spPr>
                <a:solidFill>
                  <a:srgbClr val="C00000"/>
                </a:solidFill>
              </c:spPr>
            </c:marker>
            <c:bubble3D val="0"/>
            <c:extLst>
              <c:ext xmlns:c16="http://schemas.microsoft.com/office/drawing/2014/chart" uri="{C3380CC4-5D6E-409C-BE32-E72D297353CC}">
                <c16:uniqueId val="{00000000-F0C5-46B6-861E-BA7AD8157339}"/>
              </c:ext>
            </c:extLst>
          </c:dPt>
          <c:dPt>
            <c:idx val="11"/>
            <c:marker>
              <c:symbol val="square"/>
              <c:size val="12"/>
              <c:spPr>
                <a:solidFill>
                  <a:srgbClr val="00B050"/>
                </a:solidFill>
              </c:spPr>
            </c:marker>
            <c:bubble3D val="0"/>
            <c:extLst>
              <c:ext xmlns:c16="http://schemas.microsoft.com/office/drawing/2014/chart" uri="{C3380CC4-5D6E-409C-BE32-E72D297353CC}">
                <c16:uniqueId val="{00000001-F0C5-46B6-861E-BA7AD8157339}"/>
              </c:ext>
            </c:extLst>
          </c:dPt>
          <c:dLbls>
            <c:dLbl>
              <c:idx val="0"/>
              <c:delete val="1"/>
              <c:extLst>
                <c:ext xmlns:c15="http://schemas.microsoft.com/office/drawing/2012/chart" uri="{CE6537A1-D6FC-4f65-9D91-7224C49458BB}"/>
                <c:ext xmlns:c16="http://schemas.microsoft.com/office/drawing/2014/chart" uri="{C3380CC4-5D6E-409C-BE32-E72D297353CC}">
                  <c16:uniqueId val="{00000002-F0C5-46B6-861E-BA7AD8157339}"/>
                </c:ext>
              </c:extLst>
            </c:dLbl>
            <c:dLbl>
              <c:idx val="1"/>
              <c:layout>
                <c:manualLayout>
                  <c:x val="8.3333333333333332E-3"/>
                  <c:y val="1.3888888888888931E-2"/>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0C5-46B6-861E-BA7AD8157339}"/>
                </c:ext>
              </c:extLst>
            </c:dLbl>
            <c:dLbl>
              <c:idx val="2"/>
              <c:layout>
                <c:manualLayout>
                  <c:x val="1.9363152472341067E-2"/>
                  <c:y val="9.1407052379321018E-3"/>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0C5-46B6-861E-BA7AD8157339}"/>
                </c:ext>
              </c:extLst>
            </c:dLbl>
            <c:dLbl>
              <c:idx val="3"/>
              <c:delete val="1"/>
              <c:extLst>
                <c:ext xmlns:c15="http://schemas.microsoft.com/office/drawing/2012/chart" uri="{CE6537A1-D6FC-4f65-9D91-7224C49458BB}"/>
                <c:ext xmlns:c16="http://schemas.microsoft.com/office/drawing/2014/chart" uri="{C3380CC4-5D6E-409C-BE32-E72D297353CC}">
                  <c16:uniqueId val="{00000004-F0C5-46B6-861E-BA7AD8157339}"/>
                </c:ext>
              </c:extLst>
            </c:dLbl>
            <c:dLbl>
              <c:idx val="4"/>
              <c:delete val="1"/>
              <c:extLst>
                <c:ext xmlns:c15="http://schemas.microsoft.com/office/drawing/2012/chart" uri="{CE6537A1-D6FC-4f65-9D91-7224C49458BB}"/>
                <c:ext xmlns:c16="http://schemas.microsoft.com/office/drawing/2014/chart" uri="{C3380CC4-5D6E-409C-BE32-E72D297353CC}">
                  <c16:uniqueId val="{00000005-F0C5-46B6-861E-BA7AD8157339}"/>
                </c:ext>
              </c:extLst>
            </c:dLbl>
            <c:dLbl>
              <c:idx val="5"/>
              <c:delete val="1"/>
              <c:extLst>
                <c:ext xmlns:c15="http://schemas.microsoft.com/office/drawing/2012/chart" uri="{CE6537A1-D6FC-4f65-9D91-7224C49458BB}"/>
                <c:ext xmlns:c16="http://schemas.microsoft.com/office/drawing/2014/chart" uri="{C3380CC4-5D6E-409C-BE32-E72D297353CC}">
                  <c16:uniqueId val="{00000006-F0C5-46B6-861E-BA7AD8157339}"/>
                </c:ext>
              </c:extLst>
            </c:dLbl>
            <c:dLbl>
              <c:idx val="6"/>
              <c:delete val="1"/>
              <c:extLst>
                <c:ext xmlns:c15="http://schemas.microsoft.com/office/drawing/2012/chart" uri="{CE6537A1-D6FC-4f65-9D91-7224C49458BB}"/>
                <c:ext xmlns:c16="http://schemas.microsoft.com/office/drawing/2014/chart" uri="{C3380CC4-5D6E-409C-BE32-E72D297353CC}">
                  <c16:uniqueId val="{00000007-F0C5-46B6-861E-BA7AD8157339}"/>
                </c:ext>
              </c:extLst>
            </c:dLbl>
            <c:dLbl>
              <c:idx val="7"/>
              <c:delete val="1"/>
              <c:extLst>
                <c:ext xmlns:c15="http://schemas.microsoft.com/office/drawing/2012/chart" uri="{CE6537A1-D6FC-4f65-9D91-7224C49458BB}"/>
                <c:ext xmlns:c16="http://schemas.microsoft.com/office/drawing/2014/chart" uri="{C3380CC4-5D6E-409C-BE32-E72D297353CC}">
                  <c16:uniqueId val="{00000008-F0C5-46B6-861E-BA7AD8157339}"/>
                </c:ext>
              </c:extLst>
            </c:dLbl>
            <c:dLbl>
              <c:idx val="8"/>
              <c:delete val="1"/>
              <c:extLst>
                <c:ext xmlns:c15="http://schemas.microsoft.com/office/drawing/2012/chart" uri="{CE6537A1-D6FC-4f65-9D91-7224C49458BB}"/>
                <c:ext xmlns:c16="http://schemas.microsoft.com/office/drawing/2014/chart" uri="{C3380CC4-5D6E-409C-BE32-E72D297353CC}">
                  <c16:uniqueId val="{00000009-F0C5-46B6-861E-BA7AD8157339}"/>
                </c:ext>
              </c:extLst>
            </c:dLbl>
            <c:dLbl>
              <c:idx val="9"/>
              <c:delete val="1"/>
              <c:extLst>
                <c:ext xmlns:c15="http://schemas.microsoft.com/office/drawing/2012/chart" uri="{CE6537A1-D6FC-4f65-9D91-7224C49458BB}"/>
                <c:ext xmlns:c16="http://schemas.microsoft.com/office/drawing/2014/chart" uri="{C3380CC4-5D6E-409C-BE32-E72D297353CC}">
                  <c16:uniqueId val="{0000000A-F0C5-46B6-861E-BA7AD8157339}"/>
                </c:ext>
              </c:extLst>
            </c:dLbl>
            <c:dLbl>
              <c:idx val="10"/>
              <c:delete val="1"/>
              <c:extLst>
                <c:ext xmlns:c15="http://schemas.microsoft.com/office/drawing/2012/chart" uri="{CE6537A1-D6FC-4f65-9D91-7224C49458BB}"/>
                <c:ext xmlns:c16="http://schemas.microsoft.com/office/drawing/2014/chart" uri="{C3380CC4-5D6E-409C-BE32-E72D297353CC}">
                  <c16:uniqueId val="{0000000B-F0C5-46B6-861E-BA7AD8157339}"/>
                </c:ext>
              </c:extLst>
            </c:dLbl>
            <c:dLbl>
              <c:idx val="1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C5-46B6-861E-BA7AD8157339}"/>
                </c:ext>
              </c:extLst>
            </c:dLbl>
            <c:dLbl>
              <c:idx val="1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0C5-46B6-861E-BA7AD8157339}"/>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Sheet1!$G$9:$G$21</c:f>
              <c:numCache>
                <c:formatCode>0.000</c:formatCode>
                <c:ptCount val="13"/>
                <c:pt idx="0">
                  <c:v>9.3131519905991014E-2</c:v>
                </c:pt>
                <c:pt idx="1">
                  <c:v>0.08</c:v>
                </c:pt>
                <c:pt idx="2">
                  <c:v>7.1273276899550514E-2</c:v>
                </c:pt>
                <c:pt idx="3">
                  <c:v>6.865216675386146E-2</c:v>
                </c:pt>
                <c:pt idx="4">
                  <c:v>7.3959024466254283E-2</c:v>
                </c:pt>
                <c:pt idx="5">
                  <c:v>8.270235788658023E-2</c:v>
                </c:pt>
                <c:pt idx="6">
                  <c:v>9.7379113263574138E-2</c:v>
                </c:pt>
                <c:pt idx="7">
                  <c:v>0.11304724675992778</c:v>
                </c:pt>
                <c:pt idx="8">
                  <c:v>0.13107143090696766</c:v>
                </c:pt>
                <c:pt idx="9">
                  <c:v>0.15011035940267414</c:v>
                </c:pt>
                <c:pt idx="10">
                  <c:v>0.16982308441433988</c:v>
                </c:pt>
                <c:pt idx="11">
                  <c:v>0.19</c:v>
                </c:pt>
                <c:pt idx="12">
                  <c:v>0.21050767206921464</c:v>
                </c:pt>
              </c:numCache>
            </c:numRef>
          </c:xVal>
          <c:yVal>
            <c:numRef>
              <c:f>Sheet1!$E$9:$E$21</c:f>
              <c:numCache>
                <c:formatCode>0.000</c:formatCode>
                <c:ptCount val="13"/>
                <c:pt idx="0">
                  <c:v>6.7000000000000004E-2</c:v>
                </c:pt>
                <c:pt idx="1">
                  <c:v>7.0000000000000007E-2</c:v>
                </c:pt>
                <c:pt idx="2">
                  <c:v>7.3000000000000009E-2</c:v>
                </c:pt>
                <c:pt idx="3">
                  <c:v>7.6000000000000012E-2</c:v>
                </c:pt>
                <c:pt idx="4">
                  <c:v>7.9450000000000007E-2</c:v>
                </c:pt>
                <c:pt idx="5">
                  <c:v>8.2000000000000017E-2</c:v>
                </c:pt>
                <c:pt idx="6">
                  <c:v>8.5150000000000003E-2</c:v>
                </c:pt>
                <c:pt idx="7">
                  <c:v>8.7999999999999995E-2</c:v>
                </c:pt>
                <c:pt idx="8">
                  <c:v>9.0999999999999998E-2</c:v>
                </c:pt>
                <c:pt idx="9">
                  <c:v>9.4000000000000014E-2</c:v>
                </c:pt>
                <c:pt idx="10">
                  <c:v>9.7000000000000003E-2</c:v>
                </c:pt>
                <c:pt idx="11">
                  <c:v>0.1</c:v>
                </c:pt>
                <c:pt idx="12" formatCode="General">
                  <c:v>0.10300000000000001</c:v>
                </c:pt>
              </c:numCache>
            </c:numRef>
          </c:yVal>
          <c:smooth val="1"/>
          <c:extLst>
            <c:ext xmlns:c16="http://schemas.microsoft.com/office/drawing/2014/chart" uri="{C3380CC4-5D6E-409C-BE32-E72D297353CC}">
              <c16:uniqueId val="{0000000D-F0C5-46B6-861E-BA7AD8157339}"/>
            </c:ext>
          </c:extLst>
        </c:ser>
        <c:dLbls>
          <c:showLegendKey val="0"/>
          <c:showVal val="0"/>
          <c:showCatName val="0"/>
          <c:showSerName val="0"/>
          <c:showPercent val="0"/>
          <c:showBubbleSize val="0"/>
        </c:dLbls>
        <c:axId val="405263856"/>
        <c:axId val="405264248"/>
      </c:scatterChart>
      <c:valAx>
        <c:axId val="405263856"/>
        <c:scaling>
          <c:orientation val="minMax"/>
          <c:min val="0"/>
        </c:scaling>
        <c:delete val="0"/>
        <c:axPos val="b"/>
        <c:numFmt formatCode="0.000" sourceLinked="1"/>
        <c:majorTickMark val="out"/>
        <c:minorTickMark val="none"/>
        <c:tickLblPos val="nextTo"/>
        <c:txPr>
          <a:bodyPr/>
          <a:lstStyle/>
          <a:p>
            <a:pPr>
              <a:defRPr sz="1200">
                <a:solidFill>
                  <a:schemeClr val="tx1">
                    <a:lumMod val="50000"/>
                  </a:schemeClr>
                </a:solidFill>
              </a:defRPr>
            </a:pPr>
            <a:endParaRPr lang="en-US"/>
          </a:p>
        </c:txPr>
        <c:crossAx val="405264248"/>
        <c:crosses val="autoZero"/>
        <c:crossBetween val="midCat"/>
      </c:valAx>
      <c:valAx>
        <c:axId val="405264248"/>
        <c:scaling>
          <c:orientation val="minMax"/>
          <c:max val="0.11000000000000001"/>
          <c:min val="4.0000000000000008E-2"/>
        </c:scaling>
        <c:delete val="0"/>
        <c:axPos val="l"/>
        <c:numFmt formatCode="0.000" sourceLinked="1"/>
        <c:majorTickMark val="out"/>
        <c:minorTickMark val="none"/>
        <c:tickLblPos val="nextTo"/>
        <c:txPr>
          <a:bodyPr/>
          <a:lstStyle/>
          <a:p>
            <a:pPr>
              <a:defRPr sz="1400">
                <a:solidFill>
                  <a:schemeClr val="tx1">
                    <a:lumMod val="50000"/>
                  </a:schemeClr>
                </a:solidFill>
              </a:defRPr>
            </a:pPr>
            <a:endParaRPr lang="en-US"/>
          </a:p>
        </c:txPr>
        <c:crossAx val="405263856"/>
        <c:crosses val="autoZero"/>
        <c:crossBetween val="midCat"/>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6907261592301"/>
          <c:y val="6.6980850335428707E-2"/>
          <c:w val="0.84449052306349481"/>
          <c:h val="0.85640859416162241"/>
        </c:manualLayout>
      </c:layout>
      <c:scatterChart>
        <c:scatterStyle val="smoothMarker"/>
        <c:varyColors val="0"/>
        <c:ser>
          <c:idx val="0"/>
          <c:order val="0"/>
          <c:tx>
            <c:v>Investment Opportunity Set</c:v>
          </c:tx>
          <c:spPr>
            <a:ln w="25400">
              <a:solidFill>
                <a:srgbClr val="0070C0"/>
              </a:solidFill>
            </a:ln>
          </c:spPr>
          <c:dPt>
            <c:idx val="1"/>
            <c:marker>
              <c:symbol val="circle"/>
              <c:size val="13"/>
              <c:spPr>
                <a:solidFill>
                  <a:srgbClr val="C00000"/>
                </a:solidFill>
              </c:spPr>
            </c:marker>
            <c:bubble3D val="0"/>
            <c:extLst>
              <c:ext xmlns:c16="http://schemas.microsoft.com/office/drawing/2014/chart" uri="{C3380CC4-5D6E-409C-BE32-E72D297353CC}">
                <c16:uniqueId val="{00000000-F0C5-46B6-861E-BA7AD8157339}"/>
              </c:ext>
            </c:extLst>
          </c:dPt>
          <c:dPt>
            <c:idx val="11"/>
            <c:marker>
              <c:symbol val="square"/>
              <c:size val="12"/>
              <c:spPr>
                <a:solidFill>
                  <a:srgbClr val="00B050"/>
                </a:solidFill>
              </c:spPr>
            </c:marker>
            <c:bubble3D val="0"/>
            <c:extLst>
              <c:ext xmlns:c16="http://schemas.microsoft.com/office/drawing/2014/chart" uri="{C3380CC4-5D6E-409C-BE32-E72D297353CC}">
                <c16:uniqueId val="{00000001-F0C5-46B6-861E-BA7AD8157339}"/>
              </c:ext>
            </c:extLst>
          </c:dPt>
          <c:dLbls>
            <c:dLbl>
              <c:idx val="0"/>
              <c:delete val="1"/>
              <c:extLst>
                <c:ext xmlns:c15="http://schemas.microsoft.com/office/drawing/2012/chart" uri="{CE6537A1-D6FC-4f65-9D91-7224C49458BB}"/>
                <c:ext xmlns:c16="http://schemas.microsoft.com/office/drawing/2014/chart" uri="{C3380CC4-5D6E-409C-BE32-E72D297353CC}">
                  <c16:uniqueId val="{00000002-F0C5-46B6-861E-BA7AD8157339}"/>
                </c:ext>
              </c:extLst>
            </c:dLbl>
            <c:dLbl>
              <c:idx val="1"/>
              <c:layout>
                <c:manualLayout>
                  <c:x val="8.3333333333333332E-3"/>
                  <c:y val="1.3888888888888931E-2"/>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0C5-46B6-861E-BA7AD8157339}"/>
                </c:ext>
              </c:extLst>
            </c:dLbl>
            <c:dLbl>
              <c:idx val="2"/>
              <c:layout>
                <c:manualLayout>
                  <c:x val="1.9363152472341067E-2"/>
                  <c:y val="9.1407052379321018E-3"/>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0C5-46B6-861E-BA7AD8157339}"/>
                </c:ext>
              </c:extLst>
            </c:dLbl>
            <c:dLbl>
              <c:idx val="3"/>
              <c:delete val="1"/>
              <c:extLst>
                <c:ext xmlns:c15="http://schemas.microsoft.com/office/drawing/2012/chart" uri="{CE6537A1-D6FC-4f65-9D91-7224C49458BB}"/>
                <c:ext xmlns:c16="http://schemas.microsoft.com/office/drawing/2014/chart" uri="{C3380CC4-5D6E-409C-BE32-E72D297353CC}">
                  <c16:uniqueId val="{00000004-F0C5-46B6-861E-BA7AD8157339}"/>
                </c:ext>
              </c:extLst>
            </c:dLbl>
            <c:dLbl>
              <c:idx val="4"/>
              <c:delete val="1"/>
              <c:extLst>
                <c:ext xmlns:c15="http://schemas.microsoft.com/office/drawing/2012/chart" uri="{CE6537A1-D6FC-4f65-9D91-7224C49458BB}"/>
                <c:ext xmlns:c16="http://schemas.microsoft.com/office/drawing/2014/chart" uri="{C3380CC4-5D6E-409C-BE32-E72D297353CC}">
                  <c16:uniqueId val="{00000005-F0C5-46B6-861E-BA7AD8157339}"/>
                </c:ext>
              </c:extLst>
            </c:dLbl>
            <c:dLbl>
              <c:idx val="5"/>
              <c:delete val="1"/>
              <c:extLst>
                <c:ext xmlns:c15="http://schemas.microsoft.com/office/drawing/2012/chart" uri="{CE6537A1-D6FC-4f65-9D91-7224C49458BB}"/>
                <c:ext xmlns:c16="http://schemas.microsoft.com/office/drawing/2014/chart" uri="{C3380CC4-5D6E-409C-BE32-E72D297353CC}">
                  <c16:uniqueId val="{00000006-F0C5-46B6-861E-BA7AD8157339}"/>
                </c:ext>
              </c:extLst>
            </c:dLbl>
            <c:dLbl>
              <c:idx val="6"/>
              <c:delete val="1"/>
              <c:extLst>
                <c:ext xmlns:c15="http://schemas.microsoft.com/office/drawing/2012/chart" uri="{CE6537A1-D6FC-4f65-9D91-7224C49458BB}"/>
                <c:ext xmlns:c16="http://schemas.microsoft.com/office/drawing/2014/chart" uri="{C3380CC4-5D6E-409C-BE32-E72D297353CC}">
                  <c16:uniqueId val="{00000007-F0C5-46B6-861E-BA7AD8157339}"/>
                </c:ext>
              </c:extLst>
            </c:dLbl>
            <c:dLbl>
              <c:idx val="7"/>
              <c:delete val="1"/>
              <c:extLst>
                <c:ext xmlns:c15="http://schemas.microsoft.com/office/drawing/2012/chart" uri="{CE6537A1-D6FC-4f65-9D91-7224C49458BB}"/>
                <c:ext xmlns:c16="http://schemas.microsoft.com/office/drawing/2014/chart" uri="{C3380CC4-5D6E-409C-BE32-E72D297353CC}">
                  <c16:uniqueId val="{00000008-F0C5-46B6-861E-BA7AD8157339}"/>
                </c:ext>
              </c:extLst>
            </c:dLbl>
            <c:dLbl>
              <c:idx val="8"/>
              <c:delete val="1"/>
              <c:extLst>
                <c:ext xmlns:c15="http://schemas.microsoft.com/office/drawing/2012/chart" uri="{CE6537A1-D6FC-4f65-9D91-7224C49458BB}"/>
                <c:ext xmlns:c16="http://schemas.microsoft.com/office/drawing/2014/chart" uri="{C3380CC4-5D6E-409C-BE32-E72D297353CC}">
                  <c16:uniqueId val="{00000009-F0C5-46B6-861E-BA7AD8157339}"/>
                </c:ext>
              </c:extLst>
            </c:dLbl>
            <c:dLbl>
              <c:idx val="9"/>
              <c:delete val="1"/>
              <c:extLst>
                <c:ext xmlns:c15="http://schemas.microsoft.com/office/drawing/2012/chart" uri="{CE6537A1-D6FC-4f65-9D91-7224C49458BB}"/>
                <c:ext xmlns:c16="http://schemas.microsoft.com/office/drawing/2014/chart" uri="{C3380CC4-5D6E-409C-BE32-E72D297353CC}">
                  <c16:uniqueId val="{0000000A-F0C5-46B6-861E-BA7AD8157339}"/>
                </c:ext>
              </c:extLst>
            </c:dLbl>
            <c:dLbl>
              <c:idx val="10"/>
              <c:delete val="1"/>
              <c:extLst>
                <c:ext xmlns:c15="http://schemas.microsoft.com/office/drawing/2012/chart" uri="{CE6537A1-D6FC-4f65-9D91-7224C49458BB}"/>
                <c:ext xmlns:c16="http://schemas.microsoft.com/office/drawing/2014/chart" uri="{C3380CC4-5D6E-409C-BE32-E72D297353CC}">
                  <c16:uniqueId val="{0000000B-F0C5-46B6-861E-BA7AD8157339}"/>
                </c:ext>
              </c:extLst>
            </c:dLbl>
            <c:dLbl>
              <c:idx val="1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C5-46B6-861E-BA7AD8157339}"/>
                </c:ext>
              </c:extLst>
            </c:dLbl>
            <c:dLbl>
              <c:idx val="1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0C5-46B6-861E-BA7AD8157339}"/>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Sheet1!$G$9:$G$21</c:f>
              <c:numCache>
                <c:formatCode>0.000</c:formatCode>
                <c:ptCount val="13"/>
                <c:pt idx="0">
                  <c:v>9.3131519905991014E-2</c:v>
                </c:pt>
                <c:pt idx="1">
                  <c:v>0.08</c:v>
                </c:pt>
                <c:pt idx="2">
                  <c:v>7.1273276899550514E-2</c:v>
                </c:pt>
                <c:pt idx="3">
                  <c:v>6.865216675386146E-2</c:v>
                </c:pt>
                <c:pt idx="4">
                  <c:v>7.3959024466254283E-2</c:v>
                </c:pt>
                <c:pt idx="5">
                  <c:v>8.270235788658023E-2</c:v>
                </c:pt>
                <c:pt idx="6">
                  <c:v>9.7379113263574138E-2</c:v>
                </c:pt>
                <c:pt idx="7">
                  <c:v>0.11304724675992778</c:v>
                </c:pt>
                <c:pt idx="8">
                  <c:v>0.13107143090696766</c:v>
                </c:pt>
                <c:pt idx="9">
                  <c:v>0.15011035940267414</c:v>
                </c:pt>
                <c:pt idx="10">
                  <c:v>0.16982308441433988</c:v>
                </c:pt>
                <c:pt idx="11">
                  <c:v>0.19</c:v>
                </c:pt>
                <c:pt idx="12">
                  <c:v>0.21050767206921464</c:v>
                </c:pt>
              </c:numCache>
            </c:numRef>
          </c:xVal>
          <c:yVal>
            <c:numRef>
              <c:f>Sheet1!$E$9:$E$21</c:f>
              <c:numCache>
                <c:formatCode>0.000</c:formatCode>
                <c:ptCount val="13"/>
                <c:pt idx="0">
                  <c:v>6.7000000000000004E-2</c:v>
                </c:pt>
                <c:pt idx="1">
                  <c:v>7.0000000000000007E-2</c:v>
                </c:pt>
                <c:pt idx="2">
                  <c:v>7.3000000000000009E-2</c:v>
                </c:pt>
                <c:pt idx="3">
                  <c:v>7.6000000000000012E-2</c:v>
                </c:pt>
                <c:pt idx="4">
                  <c:v>7.9450000000000007E-2</c:v>
                </c:pt>
                <c:pt idx="5">
                  <c:v>8.2000000000000017E-2</c:v>
                </c:pt>
                <c:pt idx="6">
                  <c:v>8.5150000000000003E-2</c:v>
                </c:pt>
                <c:pt idx="7">
                  <c:v>8.7999999999999995E-2</c:v>
                </c:pt>
                <c:pt idx="8">
                  <c:v>9.0999999999999998E-2</c:v>
                </c:pt>
                <c:pt idx="9">
                  <c:v>9.4000000000000014E-2</c:v>
                </c:pt>
                <c:pt idx="10">
                  <c:v>9.7000000000000003E-2</c:v>
                </c:pt>
                <c:pt idx="11">
                  <c:v>0.1</c:v>
                </c:pt>
                <c:pt idx="12" formatCode="General">
                  <c:v>0.10300000000000001</c:v>
                </c:pt>
              </c:numCache>
            </c:numRef>
          </c:yVal>
          <c:smooth val="1"/>
          <c:extLst>
            <c:ext xmlns:c16="http://schemas.microsoft.com/office/drawing/2014/chart" uri="{C3380CC4-5D6E-409C-BE32-E72D297353CC}">
              <c16:uniqueId val="{0000000D-F0C5-46B6-861E-BA7AD8157339}"/>
            </c:ext>
          </c:extLst>
        </c:ser>
        <c:dLbls>
          <c:showLegendKey val="0"/>
          <c:showVal val="0"/>
          <c:showCatName val="0"/>
          <c:showSerName val="0"/>
          <c:showPercent val="0"/>
          <c:showBubbleSize val="0"/>
        </c:dLbls>
        <c:axId val="405263856"/>
        <c:axId val="405264248"/>
      </c:scatterChart>
      <c:valAx>
        <c:axId val="405263856"/>
        <c:scaling>
          <c:orientation val="minMax"/>
          <c:min val="0"/>
        </c:scaling>
        <c:delete val="0"/>
        <c:axPos val="b"/>
        <c:numFmt formatCode="0.000" sourceLinked="1"/>
        <c:majorTickMark val="out"/>
        <c:minorTickMark val="none"/>
        <c:tickLblPos val="nextTo"/>
        <c:txPr>
          <a:bodyPr/>
          <a:lstStyle/>
          <a:p>
            <a:pPr>
              <a:defRPr sz="1200">
                <a:solidFill>
                  <a:schemeClr val="tx1">
                    <a:lumMod val="50000"/>
                  </a:schemeClr>
                </a:solidFill>
              </a:defRPr>
            </a:pPr>
            <a:endParaRPr lang="en-US"/>
          </a:p>
        </c:txPr>
        <c:crossAx val="405264248"/>
        <c:crosses val="autoZero"/>
        <c:crossBetween val="midCat"/>
      </c:valAx>
      <c:valAx>
        <c:axId val="405264248"/>
        <c:scaling>
          <c:orientation val="minMax"/>
          <c:max val="0.11000000000000001"/>
          <c:min val="4.0000000000000008E-2"/>
        </c:scaling>
        <c:delete val="0"/>
        <c:axPos val="l"/>
        <c:numFmt formatCode="0.000" sourceLinked="1"/>
        <c:majorTickMark val="out"/>
        <c:minorTickMark val="none"/>
        <c:tickLblPos val="nextTo"/>
        <c:txPr>
          <a:bodyPr/>
          <a:lstStyle/>
          <a:p>
            <a:pPr>
              <a:defRPr sz="1400">
                <a:solidFill>
                  <a:schemeClr val="tx1">
                    <a:lumMod val="50000"/>
                  </a:schemeClr>
                </a:solidFill>
              </a:defRPr>
            </a:pPr>
            <a:endParaRPr lang="en-US"/>
          </a:p>
        </c:txPr>
        <c:crossAx val="405263856"/>
        <c:crosses val="autoZero"/>
        <c:crossBetween val="midCat"/>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0.34417</cdr:x>
      <cdr:y>0.48026</cdr:y>
    </cdr:from>
    <cdr:to>
      <cdr:x>0.59815</cdr:x>
      <cdr:y>0.48273</cdr:y>
    </cdr:to>
    <cdr:cxnSp macro="">
      <cdr:nvCxnSpPr>
        <cdr:cNvPr id="2" name="Straight Arrow Connector 1">
          <a:extLst xmlns:a="http://schemas.openxmlformats.org/drawingml/2006/main">
            <a:ext uri="{FF2B5EF4-FFF2-40B4-BE49-F238E27FC236}">
              <a16:creationId xmlns:a16="http://schemas.microsoft.com/office/drawing/2014/main" id="{FE4CD204-381A-DC81-1EA9-5EABCCDE8BFB}"/>
            </a:ext>
          </a:extLst>
        </cdr:cNvPr>
        <cdr:cNvCxnSpPr>
          <a:cxnSpLocks xmlns:a="http://schemas.openxmlformats.org/drawingml/2006/main"/>
        </cdr:cNvCxnSpPr>
      </cdr:nvCxnSpPr>
      <cdr:spPr>
        <a:xfrm xmlns:a="http://schemas.openxmlformats.org/drawingml/2006/main" flipH="1">
          <a:off x="1996077" y="2381539"/>
          <a:ext cx="1473030" cy="12248"/>
        </a:xfrm>
        <a:prstGeom xmlns:a="http://schemas.openxmlformats.org/drawingml/2006/main" prst="straightConnector1">
          <a:avLst/>
        </a:prstGeom>
        <a:ln xmlns:a="http://schemas.openxmlformats.org/drawingml/2006/main" w="15875">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0.58762</cdr:x>
      <cdr:y>0.42726</cdr:y>
    </cdr:from>
    <cdr:to>
      <cdr:x>0.89605</cdr:x>
      <cdr:y>0.53277</cdr:y>
    </cdr:to>
    <cdr:sp macro="" textlink="">
      <cdr:nvSpPr>
        <cdr:cNvPr id="5" name="TextBox 16">
          <a:extLst xmlns:a="http://schemas.openxmlformats.org/drawingml/2006/main">
            <a:ext uri="{FF2B5EF4-FFF2-40B4-BE49-F238E27FC236}">
              <a16:creationId xmlns:a16="http://schemas.microsoft.com/office/drawing/2014/main" id="{3A5E3358-5D7E-6346-832B-C4C608AAD39C}"/>
            </a:ext>
          </a:extLst>
        </cdr:cNvPr>
        <cdr:cNvSpPr txBox="1"/>
      </cdr:nvSpPr>
      <cdr:spPr>
        <a:xfrm xmlns:a="http://schemas.openxmlformats.org/drawingml/2006/main">
          <a:off x="3408012" y="2118724"/>
          <a:ext cx="1788831"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solidFill>
                <a:schemeClr val="tx1">
                  <a:lumMod val="50000"/>
                </a:schemeClr>
              </a:solidFill>
            </a:rPr>
            <a:t>Minimum Variance </a:t>
          </a:r>
        </a:p>
        <a:p xmlns:a="http://schemas.openxmlformats.org/drawingml/2006/main">
          <a:r>
            <a:rPr lang="en-US" sz="1400" dirty="0">
              <a:solidFill>
                <a:schemeClr val="tx1">
                  <a:lumMod val="50000"/>
                </a:schemeClr>
              </a:solidFill>
            </a:rPr>
            <a:t>Portfolio</a:t>
          </a:r>
        </a:p>
      </cdr:txBody>
    </cdr:sp>
  </cdr:relSizeAnchor>
  <cdr:relSizeAnchor xmlns:cdr="http://schemas.openxmlformats.org/drawingml/2006/chartDrawing">
    <cdr:from>
      <cdr:x>0.45592</cdr:x>
      <cdr:y>0.1292</cdr:y>
    </cdr:from>
    <cdr:to>
      <cdr:x>0.51429</cdr:x>
      <cdr:y>0.24661</cdr:y>
    </cdr:to>
    <cdr:sp macro="" textlink="">
      <cdr:nvSpPr>
        <cdr:cNvPr id="9" name="TextBox 12">
          <a:extLst xmlns:a="http://schemas.openxmlformats.org/drawingml/2006/main">
            <a:ext uri="{FF2B5EF4-FFF2-40B4-BE49-F238E27FC236}">
              <a16:creationId xmlns:a16="http://schemas.microsoft.com/office/drawing/2014/main" id="{4A1B4ECC-7327-6255-BDB6-E2EC0FD2ED41}"/>
            </a:ext>
          </a:extLst>
        </cdr:cNvPr>
        <cdr:cNvSpPr txBox="1"/>
      </cdr:nvSpPr>
      <cdr:spPr>
        <a:xfrm xmlns:a="http://schemas.openxmlformats.org/drawingml/2006/main" rot="18526306">
          <a:off x="2522369" y="762517"/>
          <a:ext cx="582211"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tx1">
                  <a:lumMod val="50000"/>
                </a:schemeClr>
              </a:solidFill>
            </a:rPr>
            <a:t>CAL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C323F0-E944-48A7-8DF9-D068E1DD4D05}" type="slidenum">
              <a:rPr lang="en-US" smtClean="0"/>
              <a:t>‹#›</a:t>
            </a:fld>
            <a:endParaRPr lang="en-US" dirty="0"/>
          </a:p>
        </p:txBody>
      </p:sp>
    </p:spTree>
    <p:extLst>
      <p:ext uri="{BB962C8B-B14F-4D97-AF65-F5344CB8AC3E}">
        <p14:creationId xmlns:p14="http://schemas.microsoft.com/office/powerpoint/2010/main" val="284695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51ABD-E8D2-49DC-A41D-1DA9D0CC7FFA}" type="datetimeFigureOut">
              <a:rPr lang="en-US" smtClean="0"/>
              <a:t>7/29/2024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96891-9466-41EF-96F0-B1BB8064CC84}" type="slidenum">
              <a:rPr lang="en-US" smtClean="0"/>
              <a:t>‹#›</a:t>
            </a:fld>
            <a:endParaRPr lang="en-US" dirty="0"/>
          </a:p>
        </p:txBody>
      </p:sp>
    </p:spTree>
    <p:extLst>
      <p:ext uri="{BB962C8B-B14F-4D97-AF65-F5344CB8AC3E}">
        <p14:creationId xmlns:p14="http://schemas.microsoft.com/office/powerpoint/2010/main" val="332025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96891-9466-41EF-96F0-B1BB8064CC84}" type="slidenum">
              <a:rPr lang="en-US" smtClean="0"/>
              <a:t>2</a:t>
            </a:fld>
            <a:endParaRPr lang="en-US" dirty="0"/>
          </a:p>
        </p:txBody>
      </p:sp>
    </p:spTree>
    <p:extLst>
      <p:ext uri="{BB962C8B-B14F-4D97-AF65-F5344CB8AC3E}">
        <p14:creationId xmlns:p14="http://schemas.microsoft.com/office/powerpoint/2010/main" val="1960449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96891-9466-41EF-96F0-B1BB8064CC84}" type="slidenum">
              <a:rPr lang="en-US" smtClean="0"/>
              <a:t>11</a:t>
            </a:fld>
            <a:endParaRPr lang="en-US" dirty="0"/>
          </a:p>
        </p:txBody>
      </p:sp>
    </p:spTree>
    <p:extLst>
      <p:ext uri="{BB962C8B-B14F-4D97-AF65-F5344CB8AC3E}">
        <p14:creationId xmlns:p14="http://schemas.microsoft.com/office/powerpoint/2010/main" val="3422272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 If you can’t borrow then this means you can’t create any portfolio on the CAL </a:t>
            </a:r>
            <a:r>
              <a:rPr lang="en-US" i="1" dirty="0"/>
              <a:t>above and to the right of the tangency portfolio</a:t>
            </a:r>
            <a:r>
              <a:rPr lang="en-US" dirty="0"/>
              <a:t>.  This means that the best portfolio with an expected return of 10% would be #11.  You would need to place 100% of your money in stocks to create this portfolio assuming your goal was to have a portfolio with a 10% expected return.  W</a:t>
            </a:r>
            <a:r>
              <a:rPr lang="en-US" baseline="-25000" dirty="0"/>
              <a:t>S</a:t>
            </a:r>
            <a:r>
              <a:rPr lang="en-US" dirty="0"/>
              <a:t> = 100% W</a:t>
            </a:r>
            <a:r>
              <a:rPr lang="en-US" sz="1200" kern="1200" baseline="-25000" dirty="0">
                <a:solidFill>
                  <a:schemeClr val="tx1"/>
                </a:solidFill>
                <a:latin typeface="+mn-lt"/>
                <a:ea typeface="+mn-ea"/>
                <a:cs typeface="+mn-cs"/>
              </a:rPr>
              <a:t>B</a:t>
            </a:r>
            <a:r>
              <a:rPr lang="en-US" dirty="0"/>
              <a:t> = 0.</a:t>
            </a:r>
          </a:p>
        </p:txBody>
      </p:sp>
      <p:sp>
        <p:nvSpPr>
          <p:cNvPr id="4" name="Slide Number Placeholder 3"/>
          <p:cNvSpPr>
            <a:spLocks noGrp="1"/>
          </p:cNvSpPr>
          <p:nvPr>
            <p:ph type="sldNum" sz="quarter" idx="5"/>
          </p:nvPr>
        </p:nvSpPr>
        <p:spPr/>
        <p:txBody>
          <a:bodyPr/>
          <a:lstStyle/>
          <a:p>
            <a:fld id="{D5F96891-9466-41EF-96F0-B1BB8064CC84}" type="slidenum">
              <a:rPr lang="en-US" smtClean="0"/>
              <a:t>12</a:t>
            </a:fld>
            <a:endParaRPr lang="en-US" dirty="0"/>
          </a:p>
        </p:txBody>
      </p:sp>
    </p:spTree>
    <p:extLst>
      <p:ext uri="{BB962C8B-B14F-4D97-AF65-F5344CB8AC3E}">
        <p14:creationId xmlns:p14="http://schemas.microsoft.com/office/powerpoint/2010/main" val="2423500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 When thinking about investments we assume that investors prefer higher returns and lower risk. One portfolio “dominates” another if it is at least as good in one of these dimensions and better in the other.  This is shown on the next slide.</a:t>
            </a:r>
          </a:p>
        </p:txBody>
      </p:sp>
      <p:sp>
        <p:nvSpPr>
          <p:cNvPr id="4" name="Slide Number Placeholder 3"/>
          <p:cNvSpPr>
            <a:spLocks noGrp="1"/>
          </p:cNvSpPr>
          <p:nvPr>
            <p:ph type="sldNum" sz="quarter" idx="5"/>
          </p:nvPr>
        </p:nvSpPr>
        <p:spPr/>
        <p:txBody>
          <a:bodyPr/>
          <a:lstStyle/>
          <a:p>
            <a:fld id="{D5F96891-9466-41EF-96F0-B1BB8064CC84}" type="slidenum">
              <a:rPr lang="en-US" smtClean="0"/>
              <a:t>13</a:t>
            </a:fld>
            <a:endParaRPr lang="en-US" dirty="0"/>
          </a:p>
        </p:txBody>
      </p:sp>
    </p:spTree>
    <p:extLst>
      <p:ext uri="{BB962C8B-B14F-4D97-AF65-F5344CB8AC3E}">
        <p14:creationId xmlns:p14="http://schemas.microsoft.com/office/powerpoint/2010/main" val="3652711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 When thinking about investments we assume that investors prefer higher returns and lower risk. One portfolio “dominates” another if it is at least as good in one of these dimensions and better in the other.  This is shown on the next slide.</a:t>
            </a:r>
          </a:p>
        </p:txBody>
      </p:sp>
      <p:sp>
        <p:nvSpPr>
          <p:cNvPr id="4" name="Slide Number Placeholder 3"/>
          <p:cNvSpPr>
            <a:spLocks noGrp="1"/>
          </p:cNvSpPr>
          <p:nvPr>
            <p:ph type="sldNum" sz="quarter" idx="5"/>
          </p:nvPr>
        </p:nvSpPr>
        <p:spPr/>
        <p:txBody>
          <a:bodyPr/>
          <a:lstStyle/>
          <a:p>
            <a:fld id="{D5F96891-9466-41EF-96F0-B1BB8064CC84}" type="slidenum">
              <a:rPr lang="en-US" smtClean="0"/>
              <a:t>14</a:t>
            </a:fld>
            <a:endParaRPr lang="en-US" dirty="0"/>
          </a:p>
        </p:txBody>
      </p:sp>
    </p:spTree>
    <p:extLst>
      <p:ext uri="{BB962C8B-B14F-4D97-AF65-F5344CB8AC3E}">
        <p14:creationId xmlns:p14="http://schemas.microsoft.com/office/powerpoint/2010/main" val="2701083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 The new curve would bulge left more than in the current figure.  The CAL tangent to new frontier would have a higher Sharpe ratio than the current CAL.  This means that investors would get more reward for each unit of risk.</a:t>
            </a:r>
          </a:p>
        </p:txBody>
      </p:sp>
      <p:sp>
        <p:nvSpPr>
          <p:cNvPr id="4" name="Slide Number Placeholder 3"/>
          <p:cNvSpPr>
            <a:spLocks noGrp="1"/>
          </p:cNvSpPr>
          <p:nvPr>
            <p:ph type="sldNum" sz="quarter" idx="5"/>
          </p:nvPr>
        </p:nvSpPr>
        <p:spPr/>
        <p:txBody>
          <a:bodyPr/>
          <a:lstStyle/>
          <a:p>
            <a:fld id="{D5F96891-9466-41EF-96F0-B1BB8064CC84}" type="slidenum">
              <a:rPr lang="en-US" smtClean="0"/>
              <a:t>15</a:t>
            </a:fld>
            <a:endParaRPr lang="en-US" dirty="0"/>
          </a:p>
        </p:txBody>
      </p:sp>
    </p:spTree>
    <p:extLst>
      <p:ext uri="{BB962C8B-B14F-4D97-AF65-F5344CB8AC3E}">
        <p14:creationId xmlns:p14="http://schemas.microsoft.com/office/powerpoint/2010/main" val="3447115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This is a figure from your textbook.</a:t>
                </a:r>
              </a:p>
              <a:p>
                <a:r>
                  <a:rPr lang="en-US" dirty="0"/>
                  <a:t>20 – </a:t>
                </a:r>
                <a14:m>
                  <m:oMath xmlns:m="http://schemas.openxmlformats.org/officeDocument/2006/math">
                    <m:sSub>
                      <m:sSubPr>
                        <m:ctrlPr>
                          <a:rPr lang="en-US" i="1" smtClean="0">
                            <a:solidFill>
                              <a:schemeClr val="tx1">
                                <a:lumMod val="50000"/>
                              </a:schemeClr>
                            </a:solidFill>
                            <a:latin typeface="Cambria Math" panose="02040503050406030204" pitchFamily="18" charset="0"/>
                          </a:rPr>
                        </m:ctrlPr>
                      </m:sSubPr>
                      <m:e>
                        <m:r>
                          <a:rPr lang="en-US" i="1" smtClean="0">
                            <a:solidFill>
                              <a:schemeClr val="tx1">
                                <a:lumMod val="50000"/>
                              </a:schemeClr>
                            </a:solidFill>
                            <a:latin typeface="Cambria Math" panose="02040503050406030204" pitchFamily="18" charset="0"/>
                            <a:ea typeface="Cambria Math" panose="02040503050406030204" pitchFamily="18" charset="0"/>
                          </a:rPr>
                          <m:t>𝜌</m:t>
                        </m:r>
                      </m:e>
                      <m:sub>
                        <m:r>
                          <a:rPr lang="en-US" b="0" i="1" smtClean="0">
                            <a:solidFill>
                              <a:schemeClr val="tx1">
                                <a:lumMod val="50000"/>
                              </a:schemeClr>
                            </a:solidFill>
                            <a:latin typeface="Cambria Math" panose="02040503050406030204" pitchFamily="18" charset="0"/>
                          </a:rPr>
                          <m:t>𝐷</m:t>
                        </m:r>
                        <m:r>
                          <a:rPr lang="en-US" b="0" i="1" smtClean="0">
                            <a:solidFill>
                              <a:schemeClr val="tx1">
                                <a:lumMod val="50000"/>
                              </a:schemeClr>
                            </a:solidFill>
                            <a:latin typeface="Cambria Math" panose="02040503050406030204" pitchFamily="18" charset="0"/>
                          </a:rPr>
                          <m:t>,</m:t>
                        </m:r>
                        <m:r>
                          <a:rPr lang="en-US" b="0" i="1" smtClean="0">
                            <a:solidFill>
                              <a:schemeClr val="tx1">
                                <a:lumMod val="50000"/>
                              </a:schemeClr>
                            </a:solidFill>
                            <a:latin typeface="Cambria Math" panose="02040503050406030204" pitchFamily="18" charset="0"/>
                          </a:rPr>
                          <m:t>𝐸</m:t>
                        </m:r>
                      </m:sub>
                    </m:sSub>
                    <m:r>
                      <a:rPr lang="en-US" b="0" i="1" smtClean="0">
                        <a:solidFill>
                          <a:schemeClr val="tx1">
                            <a:lumMod val="50000"/>
                          </a:schemeClr>
                        </a:solidFill>
                        <a:latin typeface="Cambria Math" panose="02040503050406030204" pitchFamily="18" charset="0"/>
                      </a:rPr>
                      <m:t>=−1</m:t>
                    </m:r>
                  </m:oMath>
                </a14:m>
                <a:r>
                  <a:rPr lang="en-US" dirty="0"/>
                  <a:t> is needed to generate</a:t>
                </a:r>
                <a:r>
                  <a:rPr lang="en-US" baseline="0" dirty="0"/>
                  <a:t> the “&lt;“ frontier.</a:t>
                </a:r>
              </a:p>
              <a:p>
                <a:r>
                  <a:rPr lang="en-US" baseline="0" dirty="0"/>
                  <a:t>21 – </a:t>
                </a:r>
                <a14:m>
                  <m:oMath xmlns:m="http://schemas.openxmlformats.org/officeDocument/2006/math">
                    <m:sSub>
                      <m:sSubPr>
                        <m:ctrlPr>
                          <a:rPr lang="en-US" i="1" smtClean="0">
                            <a:solidFill>
                              <a:schemeClr val="tx1">
                                <a:lumMod val="50000"/>
                              </a:schemeClr>
                            </a:solidFill>
                            <a:latin typeface="Cambria Math" panose="02040503050406030204" pitchFamily="18" charset="0"/>
                          </a:rPr>
                        </m:ctrlPr>
                      </m:sSubPr>
                      <m:e>
                        <m:r>
                          <a:rPr lang="en-US" i="1" smtClean="0">
                            <a:solidFill>
                              <a:schemeClr val="tx1">
                                <a:lumMod val="50000"/>
                              </a:schemeClr>
                            </a:solidFill>
                            <a:latin typeface="Cambria Math" panose="02040503050406030204" pitchFamily="18" charset="0"/>
                            <a:ea typeface="Cambria Math" panose="02040503050406030204" pitchFamily="18" charset="0"/>
                          </a:rPr>
                          <m:t>𝜌</m:t>
                        </m:r>
                      </m:e>
                      <m:sub>
                        <m:r>
                          <a:rPr lang="en-US" b="0" i="1" smtClean="0">
                            <a:solidFill>
                              <a:schemeClr val="tx1">
                                <a:lumMod val="50000"/>
                              </a:schemeClr>
                            </a:solidFill>
                            <a:latin typeface="Cambria Math" panose="02040503050406030204" pitchFamily="18" charset="0"/>
                          </a:rPr>
                          <m:t>𝐷</m:t>
                        </m:r>
                        <m:r>
                          <a:rPr lang="en-US" b="0" i="1" smtClean="0">
                            <a:solidFill>
                              <a:schemeClr val="tx1">
                                <a:lumMod val="50000"/>
                              </a:schemeClr>
                            </a:solidFill>
                            <a:latin typeface="Cambria Math" panose="02040503050406030204" pitchFamily="18" charset="0"/>
                          </a:rPr>
                          <m:t>,</m:t>
                        </m:r>
                        <m:r>
                          <a:rPr lang="en-US" b="0" i="1" smtClean="0">
                            <a:solidFill>
                              <a:schemeClr val="tx1">
                                <a:lumMod val="50000"/>
                              </a:schemeClr>
                            </a:solidFill>
                            <a:latin typeface="Cambria Math" panose="02040503050406030204" pitchFamily="18" charset="0"/>
                          </a:rPr>
                          <m:t>𝐸</m:t>
                        </m:r>
                      </m:sub>
                    </m:sSub>
                  </m:oMath>
                </a14:m>
                <a:r>
                  <a:rPr lang="en-US" dirty="0"/>
                  <a:t> must be less than .30 to generate the Q21 frontier. We know the</a:t>
                </a:r>
                <a:r>
                  <a:rPr lang="en-US" baseline="0" dirty="0"/>
                  <a:t> correlation must be less than .30 because the Q21 frontier is to the left of the </a:t>
                </a:r>
                <a14:m>
                  <m:oMath xmlns:m="http://schemas.openxmlformats.org/officeDocument/2006/math">
                    <m:sSub>
                      <m:sSubPr>
                        <m:ctrlPr>
                          <a:rPr lang="en-US" i="1" smtClean="0">
                            <a:solidFill>
                              <a:schemeClr val="tx1">
                                <a:lumMod val="50000"/>
                              </a:schemeClr>
                            </a:solidFill>
                            <a:latin typeface="Cambria Math" panose="02040503050406030204" pitchFamily="18" charset="0"/>
                          </a:rPr>
                        </m:ctrlPr>
                      </m:sSubPr>
                      <m:e>
                        <m:r>
                          <a:rPr lang="en-US" i="1" smtClean="0">
                            <a:solidFill>
                              <a:schemeClr val="tx1">
                                <a:lumMod val="50000"/>
                              </a:schemeClr>
                            </a:solidFill>
                            <a:latin typeface="Cambria Math" panose="02040503050406030204" pitchFamily="18" charset="0"/>
                            <a:ea typeface="Cambria Math" panose="02040503050406030204" pitchFamily="18" charset="0"/>
                          </a:rPr>
                          <m:t>𝜌</m:t>
                        </m:r>
                      </m:e>
                      <m:sub>
                        <m:r>
                          <a:rPr lang="en-US" b="0" i="1" smtClean="0">
                            <a:solidFill>
                              <a:schemeClr val="tx1">
                                <a:lumMod val="50000"/>
                              </a:schemeClr>
                            </a:solidFill>
                            <a:latin typeface="Cambria Math" panose="02040503050406030204" pitchFamily="18" charset="0"/>
                          </a:rPr>
                          <m:t>𝐷</m:t>
                        </m:r>
                        <m:r>
                          <a:rPr lang="en-US" b="0" i="1" smtClean="0">
                            <a:solidFill>
                              <a:schemeClr val="tx1">
                                <a:lumMod val="50000"/>
                              </a:schemeClr>
                            </a:solidFill>
                            <a:latin typeface="Cambria Math" panose="02040503050406030204" pitchFamily="18" charset="0"/>
                          </a:rPr>
                          <m:t>,</m:t>
                        </m:r>
                        <m:r>
                          <a:rPr lang="en-US" b="0" i="1" smtClean="0">
                            <a:solidFill>
                              <a:schemeClr val="tx1">
                                <a:lumMod val="50000"/>
                              </a:schemeClr>
                            </a:solidFill>
                            <a:latin typeface="Cambria Math" panose="02040503050406030204" pitchFamily="18" charset="0"/>
                          </a:rPr>
                          <m:t>𝐸</m:t>
                        </m:r>
                      </m:sub>
                    </m:sSub>
                    <m:r>
                      <a:rPr lang="en-US" b="0" i="1" smtClean="0">
                        <a:solidFill>
                          <a:schemeClr val="tx1">
                            <a:lumMod val="50000"/>
                          </a:schemeClr>
                        </a:solidFill>
                        <a:latin typeface="Cambria Math" panose="02040503050406030204" pitchFamily="18" charset="0"/>
                      </a:rPr>
                      <m:t>=.30</m:t>
                    </m:r>
                  </m:oMath>
                </a14:m>
                <a:r>
                  <a:rPr lang="en-US" dirty="0"/>
                  <a:t> frontier.  It is unclear</a:t>
                </a:r>
                <a:r>
                  <a:rPr lang="en-US" baseline="0" dirty="0"/>
                  <a:t> from the picture itself whether this means that </a:t>
                </a:r>
                <a14:m>
                  <m:oMath xmlns:m="http://schemas.openxmlformats.org/officeDocument/2006/math">
                    <m:sSub>
                      <m:sSubPr>
                        <m:ctrlPr>
                          <a:rPr lang="en-US" i="1" smtClean="0">
                            <a:solidFill>
                              <a:schemeClr val="tx1">
                                <a:lumMod val="50000"/>
                              </a:schemeClr>
                            </a:solidFill>
                            <a:latin typeface="Cambria Math" panose="02040503050406030204" pitchFamily="18" charset="0"/>
                          </a:rPr>
                        </m:ctrlPr>
                      </m:sSubPr>
                      <m:e>
                        <m:r>
                          <a:rPr lang="en-US" i="1" smtClean="0">
                            <a:solidFill>
                              <a:schemeClr val="tx1">
                                <a:lumMod val="50000"/>
                              </a:schemeClr>
                            </a:solidFill>
                            <a:latin typeface="Cambria Math" panose="02040503050406030204" pitchFamily="18" charset="0"/>
                            <a:ea typeface="Cambria Math" panose="02040503050406030204" pitchFamily="18" charset="0"/>
                          </a:rPr>
                          <m:t>𝜌</m:t>
                        </m:r>
                      </m:e>
                      <m:sub>
                        <m:r>
                          <a:rPr lang="en-US" b="0" i="1" smtClean="0">
                            <a:solidFill>
                              <a:schemeClr val="tx1">
                                <a:lumMod val="50000"/>
                              </a:schemeClr>
                            </a:solidFill>
                            <a:latin typeface="Cambria Math" panose="02040503050406030204" pitchFamily="18" charset="0"/>
                          </a:rPr>
                          <m:t>𝐷</m:t>
                        </m:r>
                        <m:r>
                          <a:rPr lang="en-US" b="0" i="1" smtClean="0">
                            <a:solidFill>
                              <a:schemeClr val="tx1">
                                <a:lumMod val="50000"/>
                              </a:schemeClr>
                            </a:solidFill>
                            <a:latin typeface="Cambria Math" panose="02040503050406030204" pitchFamily="18" charset="0"/>
                          </a:rPr>
                          <m:t>,</m:t>
                        </m:r>
                        <m:r>
                          <a:rPr lang="en-US" b="0" i="1" smtClean="0">
                            <a:solidFill>
                              <a:schemeClr val="tx1">
                                <a:lumMod val="50000"/>
                              </a:schemeClr>
                            </a:solidFill>
                            <a:latin typeface="Cambria Math" panose="02040503050406030204" pitchFamily="18" charset="0"/>
                          </a:rPr>
                          <m:t>𝐸</m:t>
                        </m:r>
                      </m:sub>
                    </m:sSub>
                  </m:oMath>
                </a14:m>
                <a:r>
                  <a:rPr lang="en-US" dirty="0"/>
                  <a:t> would be small and positive or small and negative</a:t>
                </a:r>
                <a:r>
                  <a:rPr lang="en-US" baseline="0" dirty="0"/>
                  <a:t> (or zero).</a:t>
                </a:r>
              </a:p>
              <a:p>
                <a:r>
                  <a:rPr lang="en-US" baseline="0" dirty="0"/>
                  <a:t>22 – </a:t>
                </a:r>
                <a14:m>
                  <m:oMath xmlns:m="http://schemas.openxmlformats.org/officeDocument/2006/math">
                    <m:sSub>
                      <m:sSubPr>
                        <m:ctrlPr>
                          <a:rPr lang="en-US" i="1" smtClean="0">
                            <a:solidFill>
                              <a:schemeClr val="tx1">
                                <a:lumMod val="50000"/>
                              </a:schemeClr>
                            </a:solidFill>
                            <a:latin typeface="Cambria Math" panose="02040503050406030204" pitchFamily="18" charset="0"/>
                          </a:rPr>
                        </m:ctrlPr>
                      </m:sSubPr>
                      <m:e>
                        <m:r>
                          <a:rPr lang="en-US" i="1" smtClean="0">
                            <a:solidFill>
                              <a:schemeClr val="tx1">
                                <a:lumMod val="50000"/>
                              </a:schemeClr>
                            </a:solidFill>
                            <a:latin typeface="Cambria Math" panose="02040503050406030204" pitchFamily="18" charset="0"/>
                            <a:ea typeface="Cambria Math" panose="02040503050406030204" pitchFamily="18" charset="0"/>
                          </a:rPr>
                          <m:t>𝜌</m:t>
                        </m:r>
                      </m:e>
                      <m:sub>
                        <m:r>
                          <a:rPr lang="en-US" b="0" i="1" smtClean="0">
                            <a:solidFill>
                              <a:schemeClr val="tx1">
                                <a:lumMod val="50000"/>
                              </a:schemeClr>
                            </a:solidFill>
                            <a:latin typeface="Cambria Math" panose="02040503050406030204" pitchFamily="18" charset="0"/>
                          </a:rPr>
                          <m:t>𝐷</m:t>
                        </m:r>
                        <m:r>
                          <a:rPr lang="en-US" b="0" i="1" smtClean="0">
                            <a:solidFill>
                              <a:schemeClr val="tx1">
                                <a:lumMod val="50000"/>
                              </a:schemeClr>
                            </a:solidFill>
                            <a:latin typeface="Cambria Math" panose="02040503050406030204" pitchFamily="18" charset="0"/>
                          </a:rPr>
                          <m:t>,</m:t>
                        </m:r>
                        <m:r>
                          <a:rPr lang="en-US" b="0" i="1" smtClean="0">
                            <a:solidFill>
                              <a:schemeClr val="tx1">
                                <a:lumMod val="50000"/>
                              </a:schemeClr>
                            </a:solidFill>
                            <a:latin typeface="Cambria Math" panose="02040503050406030204" pitchFamily="18" charset="0"/>
                          </a:rPr>
                          <m:t>𝐸</m:t>
                        </m:r>
                      </m:sub>
                    </m:sSub>
                    <m:r>
                      <a:rPr lang="en-US" b="0" i="1" smtClean="0">
                        <a:solidFill>
                          <a:schemeClr val="tx1">
                            <a:lumMod val="50000"/>
                          </a:schemeClr>
                        </a:solidFill>
                        <a:latin typeface="Cambria Math" panose="02040503050406030204" pitchFamily="18" charset="0"/>
                      </a:rPr>
                      <m:t>=1</m:t>
                    </m:r>
                  </m:oMath>
                </a14:m>
                <a:r>
                  <a:rPr lang="en-US" baseline="0" dirty="0"/>
                  <a:t> is needed to generate the “/” frontier.</a:t>
                </a:r>
              </a:p>
              <a:p>
                <a:r>
                  <a:rPr lang="en-US" baseline="0" dirty="0"/>
                  <a:t>23 – True.  The “benefits of diversification” are related to the curvature of the frontier. If the frontier is a straight line then there are no benefits of diversification.</a:t>
                </a:r>
              </a:p>
              <a:p>
                <a:r>
                  <a:rPr lang="en-US" baseline="0" dirty="0"/>
                  <a:t>24 – True.  There are benefits of diversification for any correlation that is less than 1 and larger than -1.  Sometimes students get confused and think that only negative correlation helps.  This is not true.  There is some “canceling out” of return movements as long as there is not perfect correlation.  This means that even a correlation of 0 provides some benefits of diversification.</a:t>
                </a:r>
              </a:p>
            </p:txBody>
          </p:sp>
        </mc:Choice>
        <mc:Fallback xmlns="">
          <p:sp>
            <p:nvSpPr>
              <p:cNvPr id="3" name="Notes Placeholder 2"/>
              <p:cNvSpPr>
                <a:spLocks noGrp="1"/>
              </p:cNvSpPr>
              <p:nvPr>
                <p:ph type="body" idx="1"/>
              </p:nvPr>
            </p:nvSpPr>
            <p:spPr/>
            <p:txBody>
              <a:bodyPr/>
              <a:lstStyle/>
              <a:p>
                <a:r>
                  <a:rPr lang="en-US" dirty="0"/>
                  <a:t>20 – </a:t>
                </a:r>
                <a:r>
                  <a:rPr lang="en-US" i="0">
                    <a:solidFill>
                      <a:schemeClr val="tx1">
                        <a:lumMod val="50000"/>
                      </a:schemeClr>
                    </a:solidFill>
                    <a:latin typeface="Cambria Math" panose="02040503050406030204" pitchFamily="18" charset="0"/>
                    <a:ea typeface="Cambria Math" panose="02040503050406030204" pitchFamily="18" charset="0"/>
                  </a:rPr>
                  <a:t>𝜌_(</a:t>
                </a:r>
                <a:r>
                  <a:rPr lang="en-US" b="0" i="0">
                    <a:solidFill>
                      <a:schemeClr val="tx1">
                        <a:lumMod val="50000"/>
                      </a:schemeClr>
                    </a:solidFill>
                    <a:latin typeface="Cambria Math" panose="02040503050406030204" pitchFamily="18" charset="0"/>
                  </a:rPr>
                  <a:t>𝐷,𝐸)=−1</a:t>
                </a:r>
                <a:r>
                  <a:rPr lang="en-US" dirty="0"/>
                  <a:t> is needed to generate</a:t>
                </a:r>
                <a:r>
                  <a:rPr lang="en-US" baseline="0" dirty="0"/>
                  <a:t> the “&lt;“ frontier.</a:t>
                </a:r>
              </a:p>
              <a:p>
                <a:r>
                  <a:rPr lang="en-US" baseline="0" dirty="0"/>
                  <a:t>21 – </a:t>
                </a:r>
                <a:r>
                  <a:rPr lang="en-US" i="0">
                    <a:solidFill>
                      <a:schemeClr val="tx1">
                        <a:lumMod val="50000"/>
                      </a:schemeClr>
                    </a:solidFill>
                    <a:latin typeface="Cambria Math" panose="02040503050406030204" pitchFamily="18" charset="0"/>
                    <a:ea typeface="Cambria Math" panose="02040503050406030204" pitchFamily="18" charset="0"/>
                  </a:rPr>
                  <a:t>𝜌_(</a:t>
                </a:r>
                <a:r>
                  <a:rPr lang="en-US" b="0" i="0">
                    <a:solidFill>
                      <a:schemeClr val="tx1">
                        <a:lumMod val="50000"/>
                      </a:schemeClr>
                    </a:solidFill>
                    <a:latin typeface="Cambria Math" panose="02040503050406030204" pitchFamily="18" charset="0"/>
                  </a:rPr>
                  <a:t>𝐷,𝐸)</a:t>
                </a:r>
                <a:r>
                  <a:rPr lang="en-US" dirty="0"/>
                  <a:t> must be less than .30 to generate the Q21 frontier. We know the</a:t>
                </a:r>
                <a:r>
                  <a:rPr lang="en-US" baseline="0" dirty="0"/>
                  <a:t> correlation must be less than .30 because the Q21 frontier is to the left of the </a:t>
                </a:r>
                <a:r>
                  <a:rPr lang="en-US" i="0">
                    <a:solidFill>
                      <a:schemeClr val="tx1">
                        <a:lumMod val="50000"/>
                      </a:schemeClr>
                    </a:solidFill>
                    <a:latin typeface="Cambria Math" panose="02040503050406030204" pitchFamily="18" charset="0"/>
                    <a:ea typeface="Cambria Math" panose="02040503050406030204" pitchFamily="18" charset="0"/>
                  </a:rPr>
                  <a:t>𝜌_(</a:t>
                </a:r>
                <a:r>
                  <a:rPr lang="en-US" b="0" i="0">
                    <a:solidFill>
                      <a:schemeClr val="tx1">
                        <a:lumMod val="50000"/>
                      </a:schemeClr>
                    </a:solidFill>
                    <a:latin typeface="Cambria Math" panose="02040503050406030204" pitchFamily="18" charset="0"/>
                  </a:rPr>
                  <a:t>𝐷,𝐸)=.30</a:t>
                </a:r>
                <a:r>
                  <a:rPr lang="en-US" dirty="0"/>
                  <a:t> frontier.  It is unclear</a:t>
                </a:r>
                <a:r>
                  <a:rPr lang="en-US" baseline="0" dirty="0"/>
                  <a:t> from the picture itself whether this means that </a:t>
                </a:r>
                <a:r>
                  <a:rPr lang="en-US" i="0">
                    <a:solidFill>
                      <a:schemeClr val="tx1">
                        <a:lumMod val="50000"/>
                      </a:schemeClr>
                    </a:solidFill>
                    <a:latin typeface="Cambria Math" panose="02040503050406030204" pitchFamily="18" charset="0"/>
                    <a:ea typeface="Cambria Math" panose="02040503050406030204" pitchFamily="18" charset="0"/>
                  </a:rPr>
                  <a:t>𝜌_(</a:t>
                </a:r>
                <a:r>
                  <a:rPr lang="en-US" b="0" i="0">
                    <a:solidFill>
                      <a:schemeClr val="tx1">
                        <a:lumMod val="50000"/>
                      </a:schemeClr>
                    </a:solidFill>
                    <a:latin typeface="Cambria Math" panose="02040503050406030204" pitchFamily="18" charset="0"/>
                  </a:rPr>
                  <a:t>𝐷,𝐸)</a:t>
                </a:r>
                <a:r>
                  <a:rPr lang="en-US" dirty="0"/>
                  <a:t> would be small and positive or small and negative</a:t>
                </a:r>
                <a:r>
                  <a:rPr lang="en-US" baseline="0" dirty="0"/>
                  <a:t> (or zero).</a:t>
                </a:r>
              </a:p>
              <a:p>
                <a:r>
                  <a:rPr lang="en-US" baseline="0" dirty="0"/>
                  <a:t>22 – </a:t>
                </a:r>
                <a:r>
                  <a:rPr lang="en-US" i="0">
                    <a:solidFill>
                      <a:schemeClr val="tx1">
                        <a:lumMod val="50000"/>
                      </a:schemeClr>
                    </a:solidFill>
                    <a:latin typeface="Cambria Math" panose="02040503050406030204" pitchFamily="18" charset="0"/>
                    <a:ea typeface="Cambria Math" panose="02040503050406030204" pitchFamily="18" charset="0"/>
                  </a:rPr>
                  <a:t>𝜌_(</a:t>
                </a:r>
                <a:r>
                  <a:rPr lang="en-US" b="0" i="0">
                    <a:solidFill>
                      <a:schemeClr val="tx1">
                        <a:lumMod val="50000"/>
                      </a:schemeClr>
                    </a:solidFill>
                    <a:latin typeface="Cambria Math" panose="02040503050406030204" pitchFamily="18" charset="0"/>
                  </a:rPr>
                  <a:t>𝐷,𝐸)=1</a:t>
                </a:r>
                <a:r>
                  <a:rPr lang="en-US" baseline="0" dirty="0"/>
                  <a:t> is needed to generate the “/” frontier.</a:t>
                </a:r>
              </a:p>
              <a:p>
                <a:r>
                  <a:rPr lang="en-US" baseline="0" dirty="0"/>
                  <a:t>23 – True.  The “benefits of diversification” are related to the curvature of the frontier. If the frontier is a straight line then there are no benefits of diversification.</a:t>
                </a:r>
              </a:p>
              <a:p>
                <a:r>
                  <a:rPr lang="en-US" baseline="0" dirty="0"/>
                  <a:t>24 – True.  There are benefits of diversification for any correlation that is less than 1 and larger than -1.  Sometimes students get confused and think that only negative correlation helps.  This is not true.  There is some “canceling out” of return movements as long as there is not perfect correlation.  This means that even a correlation of 0 provides some benefits of diversification.</a:t>
                </a:r>
              </a:p>
            </p:txBody>
          </p:sp>
        </mc:Fallback>
      </mc:AlternateContent>
      <p:sp>
        <p:nvSpPr>
          <p:cNvPr id="4" name="Slide Number Placeholder 3"/>
          <p:cNvSpPr>
            <a:spLocks noGrp="1"/>
          </p:cNvSpPr>
          <p:nvPr>
            <p:ph type="sldNum" sz="quarter" idx="5"/>
          </p:nvPr>
        </p:nvSpPr>
        <p:spPr/>
        <p:txBody>
          <a:bodyPr/>
          <a:lstStyle/>
          <a:p>
            <a:fld id="{D5F96891-9466-41EF-96F0-B1BB8064CC84}" type="slidenum">
              <a:rPr lang="en-US" smtClean="0"/>
              <a:t>17</a:t>
            </a:fld>
            <a:endParaRPr lang="en-US" dirty="0"/>
          </a:p>
        </p:txBody>
      </p:sp>
    </p:spTree>
    <p:extLst>
      <p:ext uri="{BB962C8B-B14F-4D97-AF65-F5344CB8AC3E}">
        <p14:creationId xmlns:p14="http://schemas.microsoft.com/office/powerpoint/2010/main" val="3532619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96891-9466-41EF-96F0-B1BB8064CC84}" type="slidenum">
              <a:rPr lang="en-US" smtClean="0"/>
              <a:t>19</a:t>
            </a:fld>
            <a:endParaRPr lang="en-US" dirty="0"/>
          </a:p>
        </p:txBody>
      </p:sp>
    </p:spTree>
    <p:extLst>
      <p:ext uri="{BB962C8B-B14F-4D97-AF65-F5344CB8AC3E}">
        <p14:creationId xmlns:p14="http://schemas.microsoft.com/office/powerpoint/2010/main" val="191417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The x-axis measures the standard deviation (</a:t>
            </a:r>
            <a:r>
              <a:rPr lang="en-US" dirty="0">
                <a:sym typeface="Symbol" panose="05050102010706020507" pitchFamily="18" charset="2"/>
              </a:rPr>
              <a:t></a:t>
            </a:r>
            <a:r>
              <a:rPr lang="en-US" dirty="0"/>
              <a:t>) in the portfolio. Standard deviation is a measure of total risk.  Zero standard deviation means the portfolio returns have no uncertainty.</a:t>
            </a:r>
          </a:p>
          <a:p>
            <a:r>
              <a:rPr lang="en-US" dirty="0"/>
              <a:t>2 – The y-axis measures the expected return (E[r]) in the portfolio. Even a risk-free asset typically provides some return.</a:t>
            </a:r>
          </a:p>
          <a:p>
            <a:r>
              <a:rPr lang="en-US" dirty="0"/>
              <a:t>3 – We make 2 assumptions about investor preferences: (1) All else equal we prefer higher return, (2) All else equal we prefer lower risk.  If investors are assumed to care about these 2 dimensions (risk and return) then it makes sense to plot the possible portfolios in these dimensions.  All else equal we would want to be as high up and to the left as possible in the plot (i.e. higher return and lower risk), but only certain </a:t>
            </a:r>
            <a:r>
              <a:rPr lang="en-US" dirty="0" err="1"/>
              <a:t>x,y</a:t>
            </a:r>
            <a:r>
              <a:rPr lang="en-US" dirty="0"/>
              <a:t> coordinates (sigma-return coordinates) are possible because we can only create portfolios from existing underlying assets. This point is important because we just “create” a portfolio anywhere on the plot.    </a:t>
            </a:r>
          </a:p>
          <a:p>
            <a:r>
              <a:rPr lang="en-US" dirty="0"/>
              <a:t>4 – The minimum-variance portfolio is on the curve but it is the left-most portfolio on the curve.  </a:t>
            </a:r>
          </a:p>
          <a:p>
            <a:r>
              <a:rPr lang="en-US" dirty="0"/>
              <a:t>5 – The entire curve shows the “investment opportunity set” (i.e., we can create portfolios with the risk-return characteristics of portfolios anywhere along the curve).  But given the 2 preferences mentioned above, we would have no interest in creating portfolios along the lower portion of the curve because each of these lower portfolios would be “dominated” by portfolios along the upper portion of the curve.  It is for this reason that the upper portion of the curve starting at the minimum variance portfolio and moving up and to the right is known as the “efficient frontier”.</a:t>
            </a:r>
          </a:p>
          <a:p>
            <a:r>
              <a:rPr lang="en-US" dirty="0"/>
              <a:t>6 – Correlation values range between negative 1 and positive 1.  A negative correlation indicates that 2 return series tend to move in oppositive directions over time.  A positive correlation indicates that 2 return series tend to move in the same direction over time. A correlation of zero means that the return movements in 2 series move independent of each other over time. A correlation of -.25 suggests that the stock returns and bond returns tend to move in opposite directions over time but that this trend is noisy and not always consistent over time.  The curve in the frontier reflects the fact that the 2 assets’ returns are not perfectly correlated.</a:t>
            </a:r>
          </a:p>
          <a:p>
            <a:r>
              <a:rPr lang="en-US" dirty="0"/>
              <a:t>7 – There is a mathematical approach to solving for the exact tangency portfolio. This question does not ask you to use an exact approach.  Using an approximate approach would include a CAL from the risk-free rate (5% in this example) that is drawn tangent to the frontier (see next slide for an illustration). The tangency portfolio appears to have x, y coordinates of (.075 sigma, .08 expected return).</a:t>
            </a:r>
          </a:p>
          <a:p>
            <a:r>
              <a:rPr lang="en-US" dirty="0"/>
              <a:t>8 – The CAL to the tangency portfolio would have a higher slope (Sharpe ratio = slope of CAL) than the slopes of either of the CALs drawn through either portfolio 11 or portfolio 2.</a:t>
            </a:r>
          </a:p>
        </p:txBody>
      </p:sp>
      <p:sp>
        <p:nvSpPr>
          <p:cNvPr id="4" name="Slide Number Placeholder 3"/>
          <p:cNvSpPr>
            <a:spLocks noGrp="1"/>
          </p:cNvSpPr>
          <p:nvPr>
            <p:ph type="sldNum" sz="quarter" idx="5"/>
          </p:nvPr>
        </p:nvSpPr>
        <p:spPr/>
        <p:txBody>
          <a:bodyPr/>
          <a:lstStyle/>
          <a:p>
            <a:fld id="{D5F96891-9466-41EF-96F0-B1BB8064CC84}" type="slidenum">
              <a:rPr lang="en-US" smtClean="0"/>
              <a:t>3</a:t>
            </a:fld>
            <a:endParaRPr lang="en-US" dirty="0"/>
          </a:p>
        </p:txBody>
      </p:sp>
    </p:spTree>
    <p:extLst>
      <p:ext uri="{BB962C8B-B14F-4D97-AF65-F5344CB8AC3E}">
        <p14:creationId xmlns:p14="http://schemas.microsoft.com/office/powerpoint/2010/main" val="198549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The x-axis measures the standard deviation (</a:t>
            </a:r>
            <a:r>
              <a:rPr lang="en-US" dirty="0">
                <a:sym typeface="Symbol" panose="05050102010706020507" pitchFamily="18" charset="2"/>
              </a:rPr>
              <a:t></a:t>
            </a:r>
            <a:r>
              <a:rPr lang="en-US" dirty="0"/>
              <a:t>) in the portfolio. Standard deviation is a measure of total risk.  Zero standard deviation means the portfolio returns have no uncertainty.</a:t>
            </a:r>
          </a:p>
          <a:p>
            <a:r>
              <a:rPr lang="en-US" dirty="0"/>
              <a:t>2 – The y-axis measures the expected return (E[r]) in the portfolio. Even a risk-free asset typically provides some return.</a:t>
            </a:r>
          </a:p>
          <a:p>
            <a:r>
              <a:rPr lang="en-US" dirty="0"/>
              <a:t>3 – We make 2 assumptions about investor preferences: (1) All else equal we prefer higher return, (2) All else equal we prefer lower risk.  If investors are assumed to care about these 2 dimensions (risk and return) then it makes sense to plot the possible portfolios in these dimensions.  All else equal we would want to be as high up and to the left as possible in the plot (i.e. higher return and lower risk), but only certain </a:t>
            </a:r>
            <a:r>
              <a:rPr lang="en-US" dirty="0" err="1"/>
              <a:t>x,y</a:t>
            </a:r>
            <a:r>
              <a:rPr lang="en-US" dirty="0"/>
              <a:t> coordinates (sigma-return coordinates) are possible because we can only create portfolios from existing underlying assets. This point is important because we just “create” a portfolio anywhere on the plot.    </a:t>
            </a:r>
          </a:p>
          <a:p>
            <a:r>
              <a:rPr lang="en-US" dirty="0"/>
              <a:t>4 – The minimum-variance portfolio is on the curve but it is the left-most portfolio on the curve.  </a:t>
            </a:r>
          </a:p>
          <a:p>
            <a:r>
              <a:rPr lang="en-US" dirty="0"/>
              <a:t>5 – The entire curve shows the “investment opportunity set” (i.e., we can create portfolios with the risk-return characteristics of portfolios anywhere along the curve).  But given the 2 preferences mentioned above, we would have no interest in creating portfolios along the lower portion of the curve because each of these lower portfolios would be “dominated” by portfolios along the upper portion of the curve.  It is for this reason that the upper portion of the curve starting at the minimum variance portfolio and moving up and to the right is known as the “efficient frontier”.</a:t>
            </a:r>
          </a:p>
          <a:p>
            <a:r>
              <a:rPr lang="en-US" dirty="0"/>
              <a:t>6 – Correlation values range between negative 1 and positive 1.  A negative correlation indicates that 2 return series tend to move in oppositive directions over time.  A positive correlation indicates that 2 return series tend to move in the same direction over time. A correlation of zero means that the return movements in 2 series move independent of each other over time. A correlation of -.25 suggests that the stock returns and bond returns tend to move in opposite directions over time but that this trend is noisy and not always consistent over time.  The curve in the frontier reflects the fact that the 2 assets’ returns are not perfectly correlated.</a:t>
            </a:r>
          </a:p>
          <a:p>
            <a:r>
              <a:rPr lang="en-US" dirty="0"/>
              <a:t>7 – There is a mathematical approach to solving for the exact tangency portfolio. This question does not ask you to use an exact approach.  Using an approximate approach would include a CAL from the risk-free rate (5% in this example) that is drawn tangent to the frontier (see next slide for an illustration). The tangency portfolio appears to have x, y coordinates of (.075 sigma, .08 expected return).</a:t>
            </a:r>
          </a:p>
          <a:p>
            <a:r>
              <a:rPr lang="en-US" dirty="0"/>
              <a:t>8 – The CAL to the tangency portfolio would have a higher slope (Sharpe ratio = slope of CAL) than the slopes of either of the CALs drawn through either portfolio 11 or portfolio 2.</a:t>
            </a:r>
          </a:p>
          <a:p>
            <a:endParaRPr lang="en-US" dirty="0"/>
          </a:p>
        </p:txBody>
      </p:sp>
      <p:sp>
        <p:nvSpPr>
          <p:cNvPr id="4" name="Slide Number Placeholder 3"/>
          <p:cNvSpPr>
            <a:spLocks noGrp="1"/>
          </p:cNvSpPr>
          <p:nvPr>
            <p:ph type="sldNum" sz="quarter" idx="5"/>
          </p:nvPr>
        </p:nvSpPr>
        <p:spPr/>
        <p:txBody>
          <a:bodyPr/>
          <a:lstStyle/>
          <a:p>
            <a:fld id="{D5F96891-9466-41EF-96F0-B1BB8064CC84}" type="slidenum">
              <a:rPr lang="en-US" smtClean="0"/>
              <a:t>4</a:t>
            </a:fld>
            <a:endParaRPr lang="en-US" dirty="0"/>
          </a:p>
        </p:txBody>
      </p:sp>
    </p:spTree>
    <p:extLst>
      <p:ext uri="{BB962C8B-B14F-4D97-AF65-F5344CB8AC3E}">
        <p14:creationId xmlns:p14="http://schemas.microsoft.com/office/powerpoint/2010/main" val="42256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96891-9466-41EF-96F0-B1BB8064CC84}" type="slidenum">
              <a:rPr lang="en-US" smtClean="0"/>
              <a:t>5</a:t>
            </a:fld>
            <a:endParaRPr lang="en-US" dirty="0"/>
          </a:p>
        </p:txBody>
      </p:sp>
    </p:spTree>
    <p:extLst>
      <p:ext uri="{BB962C8B-B14F-4D97-AF65-F5344CB8AC3E}">
        <p14:creationId xmlns:p14="http://schemas.microsoft.com/office/powerpoint/2010/main" val="392557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The curve traces out all the possible risky portfolio that can be created by combining the stocks and bonds into a portfolio.  The risk-free asset is not used to create any portfolio on the curve.  Portfolio #8 could be created by placing some of the $10,000 in stocks and some in bonds.  This means the investment weights for stocks and bonds would both be positive and less than 1.</a:t>
            </a:r>
          </a:p>
          <a:p>
            <a:r>
              <a:rPr lang="en-US" dirty="0"/>
              <a:t>10 – The tangency portfolio is still on the curve.  This means that only risky assets are needed to create it.  In this case this means stocks and bonds.  Students sometimes get confused because the CAL tangent to the frontier is anchored at the risk-free rate but the tangency portfolio is created by combining only risky assets (stocks and bonds here) and not the risk-free asset. The tangency portfolio is the only portfolio on the CAL tangent to the curve that has 0 investment weight in the risk-free asset. The investment weights for stocks and bonds would both be positive and less than 1 when creating the tangency portfolio.</a:t>
            </a:r>
          </a:p>
          <a:p>
            <a:r>
              <a:rPr lang="en-US" dirty="0"/>
              <a:t>11– You could draw any  number of CALs from the risk-free rate to any risky portfolio on the curve.  Each CAL would have a different slope (Sharpe Ratio).  The Sharpe ratio for the CAL shown in the picture that is tangent to the curve has the highest slope.  This means that the “reward-to-risk” ratio is highest for the tangency portfolio compared to all other risky portfolios.  </a:t>
            </a:r>
          </a:p>
        </p:txBody>
      </p:sp>
      <p:sp>
        <p:nvSpPr>
          <p:cNvPr id="4" name="Slide Number Placeholder 3"/>
          <p:cNvSpPr>
            <a:spLocks noGrp="1"/>
          </p:cNvSpPr>
          <p:nvPr>
            <p:ph type="sldNum" sz="quarter" idx="5"/>
          </p:nvPr>
        </p:nvSpPr>
        <p:spPr/>
        <p:txBody>
          <a:bodyPr/>
          <a:lstStyle/>
          <a:p>
            <a:fld id="{D5F96891-9466-41EF-96F0-B1BB8064CC84}" type="slidenum">
              <a:rPr lang="en-US" smtClean="0"/>
              <a:t>6</a:t>
            </a:fld>
            <a:endParaRPr lang="en-US" dirty="0"/>
          </a:p>
        </p:txBody>
      </p:sp>
    </p:spTree>
    <p:extLst>
      <p:ext uri="{BB962C8B-B14F-4D97-AF65-F5344CB8AC3E}">
        <p14:creationId xmlns:p14="http://schemas.microsoft.com/office/powerpoint/2010/main" val="3239626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96891-9466-41EF-96F0-B1BB8064CC84}" type="slidenum">
              <a:rPr lang="en-US" smtClean="0"/>
              <a:t>7</a:t>
            </a:fld>
            <a:endParaRPr lang="en-US" dirty="0"/>
          </a:p>
        </p:txBody>
      </p:sp>
    </p:spTree>
    <p:extLst>
      <p:ext uri="{BB962C8B-B14F-4D97-AF65-F5344CB8AC3E}">
        <p14:creationId xmlns:p14="http://schemas.microsoft.com/office/powerpoint/2010/main" val="2356935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Sharpe ratio which is also known as the “reward-to-risk” ratio is highest for the tangency portfolio compared to all other risky portfolios.  </a:t>
            </a:r>
          </a:p>
        </p:txBody>
      </p:sp>
      <p:sp>
        <p:nvSpPr>
          <p:cNvPr id="4" name="Slide Number Placeholder 3"/>
          <p:cNvSpPr>
            <a:spLocks noGrp="1"/>
          </p:cNvSpPr>
          <p:nvPr>
            <p:ph type="sldNum" sz="quarter" idx="5"/>
          </p:nvPr>
        </p:nvSpPr>
        <p:spPr/>
        <p:txBody>
          <a:bodyPr/>
          <a:lstStyle/>
          <a:p>
            <a:fld id="{D5F96891-9466-41EF-96F0-B1BB8064CC84}" type="slidenum">
              <a:rPr lang="en-US" smtClean="0"/>
              <a:t>8</a:t>
            </a:fld>
            <a:endParaRPr lang="en-US" dirty="0"/>
          </a:p>
        </p:txBody>
      </p:sp>
    </p:spTree>
    <p:extLst>
      <p:ext uri="{BB962C8B-B14F-4D97-AF65-F5344CB8AC3E}">
        <p14:creationId xmlns:p14="http://schemas.microsoft.com/office/powerpoint/2010/main" val="337237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 All portfolios on the CAL tangent to the frontier can be created by combining 2 assets: (1) the tangency portfolio and (2) the risk-free asset.  Note that this statement treats the tangency portfolio as its own risky asset but as discussed earlier it is itself a combination of other risky assets.  If portfolio #13 is located half-way along the CAL between the tangency and the risk-free rate then portfolio #13 would be created with w</a:t>
            </a:r>
            <a:r>
              <a:rPr lang="en-US" baseline="-25000" dirty="0"/>
              <a:t>T</a:t>
            </a:r>
            <a:r>
              <a:rPr lang="en-US" dirty="0"/>
              <a:t> = .5 and w</a:t>
            </a:r>
            <a:r>
              <a:rPr lang="en-US" sz="1200" kern="1200" baseline="-25000" dirty="0">
                <a:solidFill>
                  <a:schemeClr val="tx1"/>
                </a:solidFill>
                <a:latin typeface="+mn-lt"/>
                <a:ea typeface="+mn-ea"/>
                <a:cs typeface="+mn-cs"/>
              </a:rPr>
              <a:t>rf</a:t>
            </a:r>
            <a:r>
              <a:rPr lang="en-US" dirty="0"/>
              <a:t> = .5 meaning that half our money would be invested in the risk-free asset and half in the tangency portfolio.</a:t>
            </a:r>
          </a:p>
          <a:p>
            <a:r>
              <a:rPr lang="en-US" dirty="0"/>
              <a:t>14 – Portfolio #14 has zero standard deviation meaning it is risk-free.  We would need to invest 100% of our money in the risk-free asset to create Portfolio #14. To create portfolio #14 w</a:t>
            </a:r>
            <a:r>
              <a:rPr lang="en-US" baseline="-25000" dirty="0"/>
              <a:t>T</a:t>
            </a:r>
            <a:r>
              <a:rPr lang="en-US" dirty="0"/>
              <a:t> = 0 and w</a:t>
            </a:r>
            <a:r>
              <a:rPr lang="en-US" sz="1200" kern="1200" baseline="-25000" dirty="0">
                <a:solidFill>
                  <a:schemeClr val="tx1"/>
                </a:solidFill>
                <a:latin typeface="+mn-lt"/>
                <a:ea typeface="+mn-ea"/>
                <a:cs typeface="+mn-cs"/>
              </a:rPr>
              <a:t>rf</a:t>
            </a:r>
            <a:r>
              <a:rPr lang="en-US" dirty="0"/>
              <a:t> =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 Portfolio #15 is on the CAL so it is created by combining 2 assets: (1) the tangency portfolio and (2) the risk-free asset.  Because Portfolio #15 is above and to the right of the tangency portfolio we would need to overweight our investment in the tangency portfolio (meaning w</a:t>
            </a:r>
            <a:r>
              <a:rPr lang="en-US" baseline="-25000" dirty="0"/>
              <a:t>T</a:t>
            </a:r>
            <a:r>
              <a:rPr lang="en-US" dirty="0"/>
              <a:t>&gt;1 and w</a:t>
            </a:r>
            <a:r>
              <a:rPr lang="en-US" sz="1200" kern="1200" baseline="-25000" dirty="0">
                <a:solidFill>
                  <a:schemeClr val="tx1"/>
                </a:solidFill>
                <a:latin typeface="+mn-lt"/>
                <a:ea typeface="+mn-ea"/>
                <a:cs typeface="+mn-cs"/>
              </a:rPr>
              <a:t>rf</a:t>
            </a:r>
            <a:r>
              <a:rPr lang="en-US" dirty="0"/>
              <a:t> &lt; 0 ).  The only way to do this is to borrow money at the risk free rate (w</a:t>
            </a:r>
            <a:r>
              <a:rPr lang="en-US" sz="1200" kern="1200" baseline="-25000" dirty="0">
                <a:solidFill>
                  <a:schemeClr val="tx1"/>
                </a:solidFill>
                <a:latin typeface="+mn-lt"/>
                <a:ea typeface="+mn-ea"/>
                <a:cs typeface="+mn-cs"/>
              </a:rPr>
              <a:t>rf</a:t>
            </a:r>
            <a:r>
              <a:rPr lang="en-US" dirty="0"/>
              <a:t> &lt; 0 ) and then to invest both our own money and the borrowed funds in the tangency portfolio (w</a:t>
            </a:r>
            <a:r>
              <a:rPr lang="en-US" baseline="-25000" dirty="0"/>
              <a:t>T</a:t>
            </a:r>
            <a:r>
              <a:rPr lang="en-US" dirty="0"/>
              <a:t>&gt;1 )</a:t>
            </a:r>
          </a:p>
        </p:txBody>
      </p:sp>
      <p:sp>
        <p:nvSpPr>
          <p:cNvPr id="4" name="Slide Number Placeholder 3"/>
          <p:cNvSpPr>
            <a:spLocks noGrp="1"/>
          </p:cNvSpPr>
          <p:nvPr>
            <p:ph type="sldNum" sz="quarter" idx="5"/>
          </p:nvPr>
        </p:nvSpPr>
        <p:spPr/>
        <p:txBody>
          <a:bodyPr/>
          <a:lstStyle/>
          <a:p>
            <a:fld id="{D5F96891-9466-41EF-96F0-B1BB8064CC84}" type="slidenum">
              <a:rPr lang="en-US" smtClean="0"/>
              <a:t>9</a:t>
            </a:fld>
            <a:endParaRPr lang="en-US" dirty="0"/>
          </a:p>
        </p:txBody>
      </p:sp>
    </p:spTree>
    <p:extLst>
      <p:ext uri="{BB962C8B-B14F-4D97-AF65-F5344CB8AC3E}">
        <p14:creationId xmlns:p14="http://schemas.microsoft.com/office/powerpoint/2010/main" val="422396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96891-9466-41EF-96F0-B1BB8064CC84}" type="slidenum">
              <a:rPr lang="en-US" smtClean="0"/>
              <a:t>10</a:t>
            </a:fld>
            <a:endParaRPr lang="en-US" dirty="0"/>
          </a:p>
        </p:txBody>
      </p:sp>
    </p:spTree>
    <p:extLst>
      <p:ext uri="{BB962C8B-B14F-4D97-AF65-F5344CB8AC3E}">
        <p14:creationId xmlns:p14="http://schemas.microsoft.com/office/powerpoint/2010/main" val="2072515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 bar 1">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66571" y="1322713"/>
            <a:ext cx="10862819" cy="4383156"/>
          </a:xfrm>
          <a:prstGeom prst="rect">
            <a:avLst/>
          </a:prstGeom>
        </p:spPr>
        <p:txBody>
          <a:bodyPr>
            <a:normAutofit/>
          </a:bodyPr>
          <a:lstStyle>
            <a:lvl1pPr marL="228600" indent="-228600">
              <a:buClr>
                <a:schemeClr val="tx1">
                  <a:lumMod val="75000"/>
                </a:schemeClr>
              </a:buClr>
              <a:buSzPct val="118000"/>
              <a:buFont typeface="Arial" panose="020B0604020202020204" pitchFamily="34" charset="0"/>
              <a:buChar char="•"/>
              <a:defRPr sz="2200">
                <a:solidFill>
                  <a:schemeClr val="tx1">
                    <a:lumMod val="50000"/>
                  </a:schemeClr>
                </a:solidFill>
              </a:defRPr>
            </a:lvl1pPr>
            <a:lvl2pPr marL="685800" indent="-228600">
              <a:buClr>
                <a:schemeClr val="tx1">
                  <a:lumMod val="75000"/>
                </a:schemeClr>
              </a:buClr>
              <a:buSzPct val="118000"/>
              <a:buFont typeface="Arial" panose="020B0604020202020204" pitchFamily="34" charset="0"/>
              <a:buChar char="•"/>
              <a:defRPr sz="2200">
                <a:solidFill>
                  <a:schemeClr val="tx1">
                    <a:lumMod val="50000"/>
                  </a:schemeClr>
                </a:solidFill>
              </a:defRPr>
            </a:lvl2pPr>
            <a:lvl3pPr marL="1143000" indent="-228600">
              <a:buClr>
                <a:schemeClr val="tx1">
                  <a:lumMod val="75000"/>
                </a:schemeClr>
              </a:buClr>
              <a:buSzPct val="118000"/>
              <a:buFont typeface="Arial" panose="020B0604020202020204" pitchFamily="34" charset="0"/>
              <a:buChar char="•"/>
              <a:defRPr sz="2200">
                <a:solidFill>
                  <a:schemeClr val="tx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20950" y="5658"/>
            <a:ext cx="12221496" cy="747897"/>
          </a:xfrm>
          <a:prstGeom prst="rect">
            <a:avLst/>
          </a:prstGeom>
          <a:solidFill>
            <a:schemeClr val="tx2"/>
          </a:solidFill>
        </p:spPr>
        <p:txBody>
          <a:bodyPr wrap="square" lIns="228600" tIns="228600" rIns="228600" bIns="182880" anchor="b">
            <a:spAutoFit/>
          </a:bodyPr>
          <a:lstStyle>
            <a:lvl1pPr marL="114300" indent="0">
              <a:buNone/>
              <a:defRPr sz="24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    Title</a:t>
            </a:r>
          </a:p>
        </p:txBody>
      </p:sp>
      <p:sp>
        <p:nvSpPr>
          <p:cNvPr id="2" name="Slide Number Placeholder 1">
            <a:extLst>
              <a:ext uri="{FF2B5EF4-FFF2-40B4-BE49-F238E27FC236}">
                <a16:creationId xmlns:a16="http://schemas.microsoft.com/office/drawing/2014/main" id="{7EB2EBC0-034B-4D6E-9F30-F248064CB999}"/>
              </a:ext>
            </a:extLst>
          </p:cNvPr>
          <p:cNvSpPr>
            <a:spLocks noGrp="1"/>
          </p:cNvSpPr>
          <p:nvPr>
            <p:ph type="sldNum" sz="quarter" idx="15"/>
          </p:nvPr>
        </p:nvSpPr>
        <p:spPr>
          <a:xfrm>
            <a:off x="5655295" y="6324600"/>
            <a:ext cx="468696" cy="34773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E8A3B-91D4-480B-8F57-F565765E4202}" type="slidenum">
              <a:rPr lang="en-US" smtClean="0"/>
              <a:pPr/>
              <a:t>‹#›</a:t>
            </a:fld>
            <a:endParaRPr lang="en-US" dirty="0"/>
          </a:p>
        </p:txBody>
      </p:sp>
      <p:pic>
        <p:nvPicPr>
          <p:cNvPr id="3" name="Picture 2">
            <a:extLst>
              <a:ext uri="{FF2B5EF4-FFF2-40B4-BE49-F238E27FC236}">
                <a16:creationId xmlns:a16="http://schemas.microsoft.com/office/drawing/2014/main" id="{D1674492-BE40-D15F-6287-2F79D9898B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5131" y="6188070"/>
            <a:ext cx="2258677" cy="551160"/>
          </a:xfrm>
          <a:prstGeom prst="rect">
            <a:avLst/>
          </a:prstGeom>
        </p:spPr>
      </p:pic>
    </p:spTree>
    <p:extLst>
      <p:ext uri="{BB962C8B-B14F-4D97-AF65-F5344CB8AC3E}">
        <p14:creationId xmlns:p14="http://schemas.microsoft.com/office/powerpoint/2010/main" val="220985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13"/>
          <p:cNvSpPr>
            <a:spLocks noGrp="1"/>
          </p:cNvSpPr>
          <p:nvPr>
            <p:ph type="body" sz="quarter" idx="12" hasCustomPrompt="1"/>
          </p:nvPr>
        </p:nvSpPr>
        <p:spPr>
          <a:xfrm>
            <a:off x="0" y="2121542"/>
            <a:ext cx="6961239" cy="1152600"/>
          </a:xfrm>
          <a:prstGeom prst="rect">
            <a:avLst/>
          </a:prstGeom>
        </p:spPr>
        <p:txBody>
          <a:bodyPr lIns="685800" tIns="228600" rIns="228600" bIns="228600"/>
          <a:lstStyle>
            <a:lvl1pPr marL="0" indent="0">
              <a:lnSpc>
                <a:spcPct val="100000"/>
              </a:lnSpc>
              <a:spcBef>
                <a:spcPts val="0"/>
              </a:spcBef>
              <a:buNone/>
              <a:defRPr sz="4200" baseline="0">
                <a:solidFill>
                  <a:schemeClr val="bg1"/>
                </a:solidFill>
                <a:latin typeface="Arial" panose="020B0604020202020204" pitchFamily="34" charset="0"/>
              </a:defRPr>
            </a:lvl1pPr>
            <a:lvl5pPr>
              <a:defRPr/>
            </a:lvl5pPr>
          </a:lstStyle>
          <a:p>
            <a:pPr lvl="0"/>
            <a:r>
              <a:rPr lang="en-US" dirty="0"/>
              <a:t>Title Slide</a:t>
            </a:r>
          </a:p>
        </p:txBody>
      </p:sp>
      <p:sp>
        <p:nvSpPr>
          <p:cNvPr id="3" name="Text Placeholder 2"/>
          <p:cNvSpPr>
            <a:spLocks noGrp="1"/>
          </p:cNvSpPr>
          <p:nvPr>
            <p:ph type="body" sz="quarter" idx="13" hasCustomPrompt="1"/>
          </p:nvPr>
        </p:nvSpPr>
        <p:spPr>
          <a:xfrm>
            <a:off x="628074" y="3278973"/>
            <a:ext cx="6333165" cy="45294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r>
              <a:rPr lang="en-US" dirty="0" err="1"/>
              <a:t>Subheadline</a:t>
            </a:r>
            <a:r>
              <a:rPr lang="en-US" dirty="0"/>
              <a:t>, name or date goes here     </a:t>
            </a:r>
          </a:p>
        </p:txBody>
      </p:sp>
    </p:spTree>
    <p:extLst>
      <p:ext uri="{BB962C8B-B14F-4D97-AF65-F5344CB8AC3E}">
        <p14:creationId xmlns:p14="http://schemas.microsoft.com/office/powerpoint/2010/main" val="82464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en line 1">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2" y="1361278"/>
            <a:ext cx="10883349" cy="4383156"/>
          </a:xfrm>
          <a:prstGeom prst="rect">
            <a:avLst/>
          </a:prstGeom>
        </p:spPr>
        <p:txBody>
          <a:bodyPr>
            <a:normAutofit/>
          </a:bodyPr>
          <a:lstStyle>
            <a:lvl1pPr marL="342900" indent="-342900">
              <a:buClr>
                <a:schemeClr val="tx1">
                  <a:lumMod val="75000"/>
                </a:schemeClr>
              </a:buClr>
              <a:buSzPct val="118000"/>
              <a:buFont typeface="Arial" panose="020B0604020202020204" pitchFamily="34" charset="0"/>
              <a:buChar char="•"/>
              <a:defRPr sz="2200">
                <a:solidFill>
                  <a:schemeClr val="tx1">
                    <a:lumMod val="50000"/>
                  </a:schemeClr>
                </a:solidFill>
              </a:defRPr>
            </a:lvl1pPr>
            <a:lvl2pPr marL="800100" indent="-342900">
              <a:buClr>
                <a:schemeClr val="tx1">
                  <a:lumMod val="75000"/>
                </a:schemeClr>
              </a:buClr>
              <a:buSzPct val="118000"/>
              <a:buFont typeface="Arial" panose="020B0604020202020204" pitchFamily="34" charset="0"/>
              <a:buChar char="•"/>
              <a:defRPr sz="2200">
                <a:solidFill>
                  <a:schemeClr val="tx1">
                    <a:lumMod val="50000"/>
                  </a:schemeClr>
                </a:solidFill>
              </a:defRPr>
            </a:lvl2pPr>
            <a:lvl3pPr marL="1257300" indent="-342900">
              <a:buClr>
                <a:schemeClr val="tx1">
                  <a:lumMod val="75000"/>
                </a:schemeClr>
              </a:buClr>
              <a:buSzPct val="118000"/>
              <a:buFont typeface="Arial" panose="020B0604020202020204" pitchFamily="34" charset="0"/>
              <a:buChar char="•"/>
              <a:defRPr sz="2200">
                <a:solidFill>
                  <a:schemeClr val="tx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646041" y="531810"/>
            <a:ext cx="10883348" cy="640080"/>
          </a:xfrm>
          <a:prstGeom prst="rect">
            <a:avLst/>
          </a:prstGeom>
          <a:noFill/>
        </p:spPr>
        <p:txBody>
          <a:bodyPr wrap="square" lIns="0" tIns="228600" rIns="228600" bIns="228600">
            <a:spAutoFit/>
          </a:bodyPr>
          <a:lstStyle>
            <a:lvl1pPr marL="0" indent="0">
              <a:buNone/>
              <a:tabLst/>
              <a:defRPr sz="2400" b="1">
                <a:solidFill>
                  <a:schemeClr val="tx2"/>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 Title</a:t>
            </a:r>
          </a:p>
        </p:txBody>
      </p:sp>
      <p:sp>
        <p:nvSpPr>
          <p:cNvPr id="4" name="Line 9">
            <a:extLst>
              <a:ext uri="{FF2B5EF4-FFF2-40B4-BE49-F238E27FC236}">
                <a16:creationId xmlns:a16="http://schemas.microsoft.com/office/drawing/2014/main" id="{855BE0C0-D7E1-41D9-ACC6-4D83842CEB70}"/>
              </a:ext>
            </a:extLst>
          </p:cNvPr>
          <p:cNvSpPr>
            <a:spLocks noChangeShapeType="1"/>
          </p:cNvSpPr>
          <p:nvPr userDrawn="1"/>
        </p:nvSpPr>
        <p:spPr bwMode="auto">
          <a:xfrm>
            <a:off x="646042" y="1222049"/>
            <a:ext cx="10883347" cy="17091"/>
          </a:xfrm>
          <a:prstGeom prst="line">
            <a:avLst/>
          </a:prstGeom>
          <a:noFill/>
          <a:ln w="38100">
            <a:solidFill>
              <a:srgbClr val="1E4D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09D0C6AD-2FC9-420C-8146-5DA07750AB3A}"/>
              </a:ext>
            </a:extLst>
          </p:cNvPr>
          <p:cNvSpPr>
            <a:spLocks noGrp="1"/>
          </p:cNvSpPr>
          <p:nvPr>
            <p:ph type="sldNum" sz="quarter" idx="15"/>
          </p:nvPr>
        </p:nvSpPr>
        <p:spPr>
          <a:xfrm>
            <a:off x="5655295" y="6324600"/>
            <a:ext cx="468696" cy="34773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E8A3B-91D4-480B-8F57-F565765E4202}" type="slidenum">
              <a:rPr lang="en-US" smtClean="0"/>
              <a:pPr/>
              <a:t>‹#›</a:t>
            </a:fld>
            <a:endParaRPr lang="en-US" dirty="0"/>
          </a:p>
        </p:txBody>
      </p:sp>
      <p:pic>
        <p:nvPicPr>
          <p:cNvPr id="3" name="Picture 2">
            <a:extLst>
              <a:ext uri="{FF2B5EF4-FFF2-40B4-BE49-F238E27FC236}">
                <a16:creationId xmlns:a16="http://schemas.microsoft.com/office/drawing/2014/main" id="{91C3896B-446C-A37C-3F9E-AA1379089E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5131" y="6188070"/>
            <a:ext cx="2258677" cy="551160"/>
          </a:xfrm>
          <a:prstGeom prst="rect">
            <a:avLst/>
          </a:prstGeom>
        </p:spPr>
      </p:pic>
    </p:spTree>
    <p:extLst>
      <p:ext uri="{BB962C8B-B14F-4D97-AF65-F5344CB8AC3E}">
        <p14:creationId xmlns:p14="http://schemas.microsoft.com/office/powerpoint/2010/main" val="29621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reen half lin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2" y="1361278"/>
            <a:ext cx="6364357" cy="4383156"/>
          </a:xfrm>
          <a:prstGeom prst="rect">
            <a:avLst/>
          </a:prstGeom>
        </p:spPr>
        <p:txBody>
          <a:bodyPr>
            <a:normAutofit/>
          </a:bodyPr>
          <a:lstStyle>
            <a:lvl1pPr marL="342900" indent="-287338">
              <a:buClr>
                <a:schemeClr val="tx1">
                  <a:lumMod val="75000"/>
                </a:schemeClr>
              </a:buClr>
              <a:buSzPct val="118000"/>
              <a:buFont typeface="Arial" panose="020B0604020202020204" pitchFamily="34" charset="0"/>
              <a:buChar char="•"/>
              <a:defRPr sz="2200">
                <a:solidFill>
                  <a:schemeClr val="tx1">
                    <a:lumMod val="50000"/>
                  </a:schemeClr>
                </a:solidFill>
              </a:defRPr>
            </a:lvl1pPr>
            <a:lvl2pPr marL="800100" indent="-342900">
              <a:buClr>
                <a:schemeClr val="tx1">
                  <a:lumMod val="75000"/>
                </a:schemeClr>
              </a:buClr>
              <a:buSzPct val="118000"/>
              <a:buFont typeface="Arial" panose="020B0604020202020204" pitchFamily="34" charset="0"/>
              <a:buChar char="•"/>
              <a:defRPr sz="2200">
                <a:solidFill>
                  <a:schemeClr val="tx1">
                    <a:lumMod val="50000"/>
                  </a:schemeClr>
                </a:solidFill>
              </a:defRPr>
            </a:lvl2pPr>
            <a:lvl3pPr marL="1257300" indent="-342900">
              <a:buClr>
                <a:schemeClr val="tx1">
                  <a:lumMod val="75000"/>
                </a:schemeClr>
              </a:buClr>
              <a:buSzPct val="118000"/>
              <a:buFont typeface="Arial" panose="020B0604020202020204" pitchFamily="34" charset="0"/>
              <a:buChar char="•"/>
              <a:defRPr sz="2200">
                <a:solidFill>
                  <a:schemeClr val="tx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646041" y="531810"/>
            <a:ext cx="6364357" cy="640080"/>
          </a:xfrm>
          <a:prstGeom prst="rect">
            <a:avLst/>
          </a:prstGeom>
          <a:noFill/>
        </p:spPr>
        <p:txBody>
          <a:bodyPr wrap="square" lIns="0" tIns="228600" rIns="228600" bIns="228600">
            <a:spAutoFit/>
          </a:bodyPr>
          <a:lstStyle>
            <a:lvl1pPr marL="0" indent="0">
              <a:buNone/>
              <a:defRPr sz="2400" b="1">
                <a:solidFill>
                  <a:schemeClr val="tx2"/>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 Title</a:t>
            </a:r>
          </a:p>
        </p:txBody>
      </p:sp>
      <p:sp>
        <p:nvSpPr>
          <p:cNvPr id="4" name="Line 9">
            <a:extLst>
              <a:ext uri="{FF2B5EF4-FFF2-40B4-BE49-F238E27FC236}">
                <a16:creationId xmlns:a16="http://schemas.microsoft.com/office/drawing/2014/main" id="{855BE0C0-D7E1-41D9-ACC6-4D83842CEB70}"/>
              </a:ext>
            </a:extLst>
          </p:cNvPr>
          <p:cNvSpPr>
            <a:spLocks noChangeShapeType="1"/>
          </p:cNvSpPr>
          <p:nvPr userDrawn="1"/>
        </p:nvSpPr>
        <p:spPr bwMode="auto">
          <a:xfrm>
            <a:off x="646042" y="1222049"/>
            <a:ext cx="6364357" cy="20684"/>
          </a:xfrm>
          <a:prstGeom prst="line">
            <a:avLst/>
          </a:prstGeom>
          <a:noFill/>
          <a:ln w="38100">
            <a:solidFill>
              <a:srgbClr val="1E4D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09D0C6AD-2FC9-420C-8146-5DA07750AB3A}"/>
              </a:ext>
            </a:extLst>
          </p:cNvPr>
          <p:cNvSpPr>
            <a:spLocks noGrp="1"/>
          </p:cNvSpPr>
          <p:nvPr>
            <p:ph type="sldNum" sz="quarter" idx="15"/>
          </p:nvPr>
        </p:nvSpPr>
        <p:spPr>
          <a:xfrm>
            <a:off x="5655295" y="6324600"/>
            <a:ext cx="468696" cy="34773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E8A3B-91D4-480B-8F57-F565765E4202}" type="slidenum">
              <a:rPr lang="en-US" smtClean="0"/>
              <a:pPr/>
              <a:t>‹#›</a:t>
            </a:fld>
            <a:endParaRPr lang="en-US" dirty="0"/>
          </a:p>
        </p:txBody>
      </p:sp>
      <p:pic>
        <p:nvPicPr>
          <p:cNvPr id="3" name="Picture 2">
            <a:extLst>
              <a:ext uri="{FF2B5EF4-FFF2-40B4-BE49-F238E27FC236}">
                <a16:creationId xmlns:a16="http://schemas.microsoft.com/office/drawing/2014/main" id="{91C3896B-446C-A37C-3F9E-AA1379089E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5131" y="6188070"/>
            <a:ext cx="2258677" cy="551160"/>
          </a:xfrm>
          <a:prstGeom prst="rect">
            <a:avLst/>
          </a:prstGeom>
        </p:spPr>
      </p:pic>
    </p:spTree>
    <p:extLst>
      <p:ext uri="{BB962C8B-B14F-4D97-AF65-F5344CB8AC3E}">
        <p14:creationId xmlns:p14="http://schemas.microsoft.com/office/powerpoint/2010/main" val="308022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green mid half lin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3" y="1361278"/>
            <a:ext cx="5477168" cy="4383156"/>
          </a:xfrm>
          <a:prstGeom prst="rect">
            <a:avLst/>
          </a:prstGeom>
        </p:spPr>
        <p:txBody>
          <a:bodyPr>
            <a:normAutofit/>
          </a:bodyPr>
          <a:lstStyle>
            <a:lvl1pPr marL="342900" indent="-342900">
              <a:buClr>
                <a:schemeClr val="tx1">
                  <a:lumMod val="75000"/>
                </a:schemeClr>
              </a:buClr>
              <a:buSzPct val="115000"/>
              <a:buFont typeface="Arial" panose="020B0604020202020204" pitchFamily="34" charset="0"/>
              <a:buChar char="•"/>
              <a:defRPr sz="2200">
                <a:solidFill>
                  <a:schemeClr val="tx1">
                    <a:lumMod val="50000"/>
                  </a:schemeClr>
                </a:solidFill>
              </a:defRPr>
            </a:lvl1pPr>
            <a:lvl2pPr marL="800100" indent="-342900">
              <a:buClr>
                <a:schemeClr val="tx1">
                  <a:lumMod val="75000"/>
                </a:schemeClr>
              </a:buClr>
              <a:buSzPct val="115000"/>
              <a:buFont typeface="Arial" panose="020B0604020202020204" pitchFamily="34" charset="0"/>
              <a:buChar char="•"/>
              <a:defRPr sz="2200">
                <a:solidFill>
                  <a:schemeClr val="tx1">
                    <a:lumMod val="50000"/>
                  </a:schemeClr>
                </a:solidFill>
              </a:defRPr>
            </a:lvl2pPr>
            <a:lvl3pPr marL="1257300" indent="-342900">
              <a:buClr>
                <a:schemeClr val="tx1">
                  <a:lumMod val="75000"/>
                </a:schemeClr>
              </a:buClr>
              <a:buSzPct val="115000"/>
              <a:buFont typeface="Arial" panose="020B0604020202020204" pitchFamily="34" charset="0"/>
              <a:buChar char="•"/>
              <a:defRPr sz="2200">
                <a:solidFill>
                  <a:schemeClr val="tx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618833" y="494866"/>
            <a:ext cx="5477167" cy="747897"/>
          </a:xfrm>
          <a:prstGeom prst="rect">
            <a:avLst/>
          </a:prstGeom>
          <a:noFill/>
        </p:spPr>
        <p:txBody>
          <a:bodyPr wrap="square" lIns="0" tIns="228600" rIns="228600" bIns="182880">
            <a:spAutoFit/>
          </a:bodyPr>
          <a:lstStyle>
            <a:lvl1pPr marL="0" indent="0">
              <a:buNone/>
              <a:defRPr sz="2400" b="1">
                <a:solidFill>
                  <a:schemeClr val="tx2"/>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 Title</a:t>
            </a:r>
          </a:p>
        </p:txBody>
      </p:sp>
      <p:sp>
        <p:nvSpPr>
          <p:cNvPr id="4" name="Line 9">
            <a:extLst>
              <a:ext uri="{FF2B5EF4-FFF2-40B4-BE49-F238E27FC236}">
                <a16:creationId xmlns:a16="http://schemas.microsoft.com/office/drawing/2014/main" id="{855BE0C0-D7E1-41D9-ACC6-4D83842CEB70}"/>
              </a:ext>
            </a:extLst>
          </p:cNvPr>
          <p:cNvSpPr>
            <a:spLocks noChangeShapeType="1"/>
          </p:cNvSpPr>
          <p:nvPr userDrawn="1"/>
        </p:nvSpPr>
        <p:spPr bwMode="auto">
          <a:xfrm flipV="1">
            <a:off x="646043" y="1196567"/>
            <a:ext cx="5449958" cy="25482"/>
          </a:xfrm>
          <a:prstGeom prst="line">
            <a:avLst/>
          </a:prstGeom>
          <a:noFill/>
          <a:ln w="38100">
            <a:solidFill>
              <a:srgbClr val="1E4D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09D0C6AD-2FC9-420C-8146-5DA07750AB3A}"/>
              </a:ext>
            </a:extLst>
          </p:cNvPr>
          <p:cNvSpPr>
            <a:spLocks noGrp="1"/>
          </p:cNvSpPr>
          <p:nvPr>
            <p:ph type="sldNum" sz="quarter" idx="15"/>
          </p:nvPr>
        </p:nvSpPr>
        <p:spPr>
          <a:xfrm>
            <a:off x="5655295" y="6324600"/>
            <a:ext cx="468696" cy="34773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E8A3B-91D4-480B-8F57-F565765E4202}" type="slidenum">
              <a:rPr lang="en-US" smtClean="0"/>
              <a:pPr/>
              <a:t>‹#›</a:t>
            </a:fld>
            <a:endParaRPr lang="en-US" dirty="0"/>
          </a:p>
        </p:txBody>
      </p:sp>
      <p:pic>
        <p:nvPicPr>
          <p:cNvPr id="3" name="Picture 2">
            <a:extLst>
              <a:ext uri="{FF2B5EF4-FFF2-40B4-BE49-F238E27FC236}">
                <a16:creationId xmlns:a16="http://schemas.microsoft.com/office/drawing/2014/main" id="{91C3896B-446C-A37C-3F9E-AA1379089E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5131" y="6188070"/>
            <a:ext cx="2258677" cy="551160"/>
          </a:xfrm>
          <a:prstGeom prst="rect">
            <a:avLst/>
          </a:prstGeom>
        </p:spPr>
      </p:pic>
    </p:spTree>
    <p:extLst>
      <p:ext uri="{BB962C8B-B14F-4D97-AF65-F5344CB8AC3E}">
        <p14:creationId xmlns:p14="http://schemas.microsoft.com/office/powerpoint/2010/main" val="376223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green short half lin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46043" y="1361278"/>
            <a:ext cx="4535558" cy="4383156"/>
          </a:xfrm>
          <a:prstGeom prst="rect">
            <a:avLst/>
          </a:prstGeom>
        </p:spPr>
        <p:txBody>
          <a:bodyPr>
            <a:normAutofit/>
          </a:bodyPr>
          <a:lstStyle>
            <a:lvl1pPr marL="342900" indent="-342900">
              <a:buClr>
                <a:schemeClr val="tx1">
                  <a:lumMod val="75000"/>
                </a:schemeClr>
              </a:buClr>
              <a:buSzPct val="115000"/>
              <a:buFont typeface="Arial" panose="020B0604020202020204" pitchFamily="34" charset="0"/>
              <a:buChar char="•"/>
              <a:defRPr sz="2200">
                <a:solidFill>
                  <a:schemeClr val="tx1">
                    <a:lumMod val="50000"/>
                  </a:schemeClr>
                </a:solidFill>
              </a:defRPr>
            </a:lvl1pPr>
            <a:lvl2pPr marL="800100" indent="-342900">
              <a:buClr>
                <a:schemeClr val="tx1">
                  <a:lumMod val="75000"/>
                </a:schemeClr>
              </a:buClr>
              <a:buSzPct val="115000"/>
              <a:buFont typeface="Arial" panose="020B0604020202020204" pitchFamily="34" charset="0"/>
              <a:buChar char="•"/>
              <a:defRPr sz="2200">
                <a:solidFill>
                  <a:schemeClr val="tx1">
                    <a:lumMod val="50000"/>
                  </a:schemeClr>
                </a:solidFill>
              </a:defRPr>
            </a:lvl2pPr>
            <a:lvl3pPr marL="1257300" indent="-342900">
              <a:buClr>
                <a:schemeClr val="tx1">
                  <a:lumMod val="75000"/>
                </a:schemeClr>
              </a:buClr>
              <a:buSzPct val="115000"/>
              <a:buFont typeface="Arial" panose="020B0604020202020204" pitchFamily="34" charset="0"/>
              <a:buChar char="•"/>
              <a:defRPr sz="2200">
                <a:solidFill>
                  <a:schemeClr val="tx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618834" y="556487"/>
            <a:ext cx="4562766" cy="747897"/>
          </a:xfrm>
          <a:prstGeom prst="rect">
            <a:avLst/>
          </a:prstGeom>
          <a:noFill/>
        </p:spPr>
        <p:txBody>
          <a:bodyPr wrap="square" lIns="0" tIns="228600" rIns="228600" bIns="182880">
            <a:spAutoFit/>
          </a:bodyPr>
          <a:lstStyle>
            <a:lvl1pPr marL="0" indent="0">
              <a:buNone/>
              <a:defRPr sz="2400" b="1">
                <a:solidFill>
                  <a:schemeClr val="tx2"/>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 Title</a:t>
            </a:r>
          </a:p>
        </p:txBody>
      </p:sp>
      <p:sp>
        <p:nvSpPr>
          <p:cNvPr id="4" name="Line 9">
            <a:extLst>
              <a:ext uri="{FF2B5EF4-FFF2-40B4-BE49-F238E27FC236}">
                <a16:creationId xmlns:a16="http://schemas.microsoft.com/office/drawing/2014/main" id="{855BE0C0-D7E1-41D9-ACC6-4D83842CEB70}"/>
              </a:ext>
            </a:extLst>
          </p:cNvPr>
          <p:cNvSpPr>
            <a:spLocks noChangeShapeType="1"/>
          </p:cNvSpPr>
          <p:nvPr userDrawn="1"/>
        </p:nvSpPr>
        <p:spPr bwMode="auto">
          <a:xfrm flipV="1">
            <a:off x="646043" y="1196567"/>
            <a:ext cx="4535557" cy="25481"/>
          </a:xfrm>
          <a:prstGeom prst="line">
            <a:avLst/>
          </a:prstGeom>
          <a:noFill/>
          <a:ln w="38100">
            <a:solidFill>
              <a:srgbClr val="1E4D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09D0C6AD-2FC9-420C-8146-5DA07750AB3A}"/>
              </a:ext>
            </a:extLst>
          </p:cNvPr>
          <p:cNvSpPr>
            <a:spLocks noGrp="1"/>
          </p:cNvSpPr>
          <p:nvPr>
            <p:ph type="sldNum" sz="quarter" idx="15"/>
          </p:nvPr>
        </p:nvSpPr>
        <p:spPr>
          <a:xfrm>
            <a:off x="5655295" y="6324600"/>
            <a:ext cx="468696" cy="34773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E8A3B-91D4-480B-8F57-F565765E4202}" type="slidenum">
              <a:rPr lang="en-US" smtClean="0"/>
              <a:pPr/>
              <a:t>‹#›</a:t>
            </a:fld>
            <a:endParaRPr lang="en-US" dirty="0"/>
          </a:p>
        </p:txBody>
      </p:sp>
      <p:pic>
        <p:nvPicPr>
          <p:cNvPr id="3" name="Picture 2">
            <a:extLst>
              <a:ext uri="{FF2B5EF4-FFF2-40B4-BE49-F238E27FC236}">
                <a16:creationId xmlns:a16="http://schemas.microsoft.com/office/drawing/2014/main" id="{91C3896B-446C-A37C-3F9E-AA1379089E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5131" y="6188070"/>
            <a:ext cx="2258677" cy="551160"/>
          </a:xfrm>
          <a:prstGeom prst="rect">
            <a:avLst/>
          </a:prstGeom>
        </p:spPr>
      </p:pic>
    </p:spTree>
    <p:extLst>
      <p:ext uri="{BB962C8B-B14F-4D97-AF65-F5344CB8AC3E}">
        <p14:creationId xmlns:p14="http://schemas.microsoft.com/office/powerpoint/2010/main" val="287889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the log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D0C6AD-2FC9-420C-8146-5DA07750AB3A}"/>
              </a:ext>
            </a:extLst>
          </p:cNvPr>
          <p:cNvSpPr>
            <a:spLocks noGrp="1"/>
          </p:cNvSpPr>
          <p:nvPr>
            <p:ph type="sldNum" sz="quarter" idx="15"/>
          </p:nvPr>
        </p:nvSpPr>
        <p:spPr>
          <a:xfrm>
            <a:off x="5655295" y="6324600"/>
            <a:ext cx="468696" cy="34773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E8A3B-91D4-480B-8F57-F565765E4202}" type="slidenum">
              <a:rPr lang="en-US" smtClean="0"/>
              <a:pPr/>
              <a:t>‹#›</a:t>
            </a:fld>
            <a:endParaRPr lang="en-US" dirty="0"/>
          </a:p>
        </p:txBody>
      </p:sp>
      <p:pic>
        <p:nvPicPr>
          <p:cNvPr id="3" name="Picture 2">
            <a:extLst>
              <a:ext uri="{FF2B5EF4-FFF2-40B4-BE49-F238E27FC236}">
                <a16:creationId xmlns:a16="http://schemas.microsoft.com/office/drawing/2014/main" id="{91C3896B-446C-A37C-3F9E-AA1379089E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5131" y="6188070"/>
            <a:ext cx="2258677" cy="551160"/>
          </a:xfrm>
          <a:prstGeom prst="rect">
            <a:avLst/>
          </a:prstGeom>
        </p:spPr>
      </p:pic>
    </p:spTree>
    <p:extLst>
      <p:ext uri="{BB962C8B-B14F-4D97-AF65-F5344CB8AC3E}">
        <p14:creationId xmlns:p14="http://schemas.microsoft.com/office/powerpoint/2010/main" val="303982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734938" y="1299886"/>
            <a:ext cx="10724972" cy="4391025"/>
          </a:xfrm>
        </p:spPr>
        <p:txBody>
          <a:bodyPr>
            <a:normAutofit/>
          </a:bodyPr>
          <a:lstStyle>
            <a:lvl1pPr>
              <a:defRPr sz="2000">
                <a:solidFill>
                  <a:srgbClr val="3C3C3E"/>
                </a:solidFill>
              </a:defRPr>
            </a:lvl1pPr>
            <a:lvl2pPr>
              <a:defRPr sz="2000">
                <a:solidFill>
                  <a:srgbClr val="3C3C3E"/>
                </a:solidFill>
              </a:defRPr>
            </a:lvl2pPr>
            <a:lvl3pPr>
              <a:defRPr sz="2000">
                <a:solidFill>
                  <a:srgbClr val="3C3C3E"/>
                </a:solidFill>
              </a:defRPr>
            </a:lvl3pPr>
          </a:lstStyle>
          <a:p>
            <a:pPr lvl="0"/>
            <a:r>
              <a:rPr lang="en-US" dirty="0"/>
              <a:t>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0" y="276"/>
            <a:ext cx="12191999" cy="821763"/>
          </a:xfrm>
          <a:prstGeom prst="rect">
            <a:avLst/>
          </a:prstGeom>
          <a:solidFill>
            <a:schemeClr val="tx2"/>
          </a:solidFill>
        </p:spPr>
        <p:txBody>
          <a:bodyPr wrap="square" lIns="228600" tIns="228600" rIns="228600" bIns="228600" anchor="b">
            <a:spAutoFit/>
          </a:bodyPr>
          <a:lstStyle>
            <a:lvl1pPr marL="0" indent="0">
              <a:buNone/>
              <a:defRPr sz="24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     Title</a:t>
            </a:r>
          </a:p>
        </p:txBody>
      </p:sp>
      <p:pic>
        <p:nvPicPr>
          <p:cNvPr id="4" name="Picture 3">
            <a:extLst>
              <a:ext uri="{FF2B5EF4-FFF2-40B4-BE49-F238E27FC236}">
                <a16:creationId xmlns:a16="http://schemas.microsoft.com/office/drawing/2014/main" id="{432FDDA6-2D7B-2F45-9961-969615824E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094" y="6214197"/>
            <a:ext cx="2258677" cy="551160"/>
          </a:xfrm>
          <a:prstGeom prst="rect">
            <a:avLst/>
          </a:prstGeom>
        </p:spPr>
      </p:pic>
    </p:spTree>
    <p:extLst>
      <p:ext uri="{BB962C8B-B14F-4D97-AF65-F5344CB8AC3E}">
        <p14:creationId xmlns:p14="http://schemas.microsoft.com/office/powerpoint/2010/main" val="238710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13"/>
          <p:cNvSpPr>
            <a:spLocks noGrp="1"/>
          </p:cNvSpPr>
          <p:nvPr>
            <p:ph type="body" sz="quarter" idx="12" hasCustomPrompt="1"/>
          </p:nvPr>
        </p:nvSpPr>
        <p:spPr>
          <a:xfrm>
            <a:off x="0" y="2121542"/>
            <a:ext cx="6961239" cy="1152600"/>
          </a:xfrm>
          <a:prstGeom prst="rect">
            <a:avLst/>
          </a:prstGeom>
        </p:spPr>
        <p:txBody>
          <a:bodyPr lIns="685800" tIns="228600" rIns="228600" bIns="228600"/>
          <a:lstStyle>
            <a:lvl1pPr marL="0" indent="0">
              <a:lnSpc>
                <a:spcPct val="100000"/>
              </a:lnSpc>
              <a:spcBef>
                <a:spcPts val="0"/>
              </a:spcBef>
              <a:buNone/>
              <a:defRPr sz="4200" baseline="0">
                <a:solidFill>
                  <a:schemeClr val="bg1"/>
                </a:solidFill>
                <a:latin typeface="Arial" panose="020B0604020202020204" pitchFamily="34" charset="0"/>
              </a:defRPr>
            </a:lvl1pPr>
            <a:lvl5pPr>
              <a:defRPr/>
            </a:lvl5pPr>
          </a:lstStyle>
          <a:p>
            <a:pPr lvl="0"/>
            <a:r>
              <a:rPr lang="en-US" dirty="0"/>
              <a:t>Title Slide</a:t>
            </a:r>
          </a:p>
        </p:txBody>
      </p:sp>
      <p:sp>
        <p:nvSpPr>
          <p:cNvPr id="3" name="Text Placeholder 2"/>
          <p:cNvSpPr>
            <a:spLocks noGrp="1"/>
          </p:cNvSpPr>
          <p:nvPr>
            <p:ph type="body" sz="quarter" idx="13" hasCustomPrompt="1"/>
          </p:nvPr>
        </p:nvSpPr>
        <p:spPr>
          <a:xfrm>
            <a:off x="628074" y="3278973"/>
            <a:ext cx="6333165" cy="45294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r>
              <a:rPr lang="en-US" dirty="0" err="1"/>
              <a:t>Subheadline</a:t>
            </a:r>
            <a:r>
              <a:rPr lang="en-US" dirty="0"/>
              <a:t>, name or date goes here     </a:t>
            </a:r>
          </a:p>
        </p:txBody>
      </p:sp>
    </p:spTree>
    <p:extLst>
      <p:ext uri="{BB962C8B-B14F-4D97-AF65-F5344CB8AC3E}">
        <p14:creationId xmlns:p14="http://schemas.microsoft.com/office/powerpoint/2010/main" val="27779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836613" y="1480248"/>
            <a:ext cx="10515600" cy="4391025"/>
          </a:xfrm>
        </p:spPr>
        <p:txBody>
          <a:bodyPr>
            <a:normAutofit/>
          </a:bodyPr>
          <a:lstStyle>
            <a:lvl1pPr marL="228600" indent="-228600">
              <a:buFont typeface="Arial" panose="020B0604020202020204" pitchFamily="34" charset="0"/>
              <a:buChar char="•"/>
              <a:defRPr sz="2200">
                <a:solidFill>
                  <a:schemeClr val="tx1">
                    <a:lumMod val="75000"/>
                  </a:schemeClr>
                </a:solidFill>
              </a:defRPr>
            </a:lvl1pPr>
            <a:lvl2pPr marL="685800" indent="-228600">
              <a:buFont typeface="Arial" panose="020B0604020202020204" pitchFamily="34" charset="0"/>
              <a:buChar char="•"/>
              <a:defRPr sz="2200">
                <a:solidFill>
                  <a:schemeClr val="tx1">
                    <a:lumMod val="75000"/>
                  </a:schemeClr>
                </a:solidFill>
              </a:defRPr>
            </a:lvl2pPr>
            <a:lvl3pPr marL="1143000" indent="-228600">
              <a:buFont typeface="Arial" panose="020B0604020202020204" pitchFamily="34" charset="0"/>
              <a:buChar char="•"/>
              <a:defRPr sz="2200">
                <a:solidFill>
                  <a:schemeClr val="tx1">
                    <a:lumMod val="75000"/>
                  </a:schemeClr>
                </a:solidFill>
              </a:defRPr>
            </a:lvl3pPr>
          </a:lstStyle>
          <a:p>
            <a:pPr lvl="0"/>
            <a:r>
              <a:rPr lang="en-US" dirty="0"/>
              <a:t>Edit Master text styles</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0" y="0"/>
            <a:ext cx="12191999" cy="849463"/>
          </a:xfrm>
          <a:prstGeom prst="rect">
            <a:avLst/>
          </a:prstGeom>
          <a:solidFill>
            <a:schemeClr val="tx2"/>
          </a:solidFill>
        </p:spPr>
        <p:txBody>
          <a:bodyPr wrap="square" lIns="228600" tIns="228600" rIns="228600" bIns="228600">
            <a:spAutoFit/>
          </a:bodyPr>
          <a:lstStyle>
            <a:lvl1pPr marL="0" indent="0">
              <a:buNone/>
              <a:defRPr sz="2800">
                <a:solidFill>
                  <a:schemeClr val="bg1"/>
                </a:solidFill>
                <a:latin typeface="+mj-lt"/>
              </a:defRPr>
            </a:lvl1pPr>
            <a:lvl2pPr marL="457200" indent="0">
              <a:buNone/>
              <a:defRPr sz="3600">
                <a:solidFill>
                  <a:schemeClr val="bg1"/>
                </a:solidFill>
                <a:latin typeface="+mj-lt"/>
              </a:defRPr>
            </a:lvl2pPr>
            <a:lvl3pPr marL="914400" indent="0">
              <a:buNone/>
              <a:defRPr sz="3600">
                <a:solidFill>
                  <a:schemeClr val="bg1"/>
                </a:solidFill>
                <a:latin typeface="+mj-lt"/>
              </a:defRPr>
            </a:lvl3pPr>
            <a:lvl4pPr marL="1371600" indent="0">
              <a:buNone/>
              <a:defRPr sz="3600">
                <a:solidFill>
                  <a:schemeClr val="bg1"/>
                </a:solidFill>
                <a:latin typeface="+mj-lt"/>
              </a:defRPr>
            </a:lvl4pPr>
            <a:lvl5pPr marL="1828800" indent="0">
              <a:buNone/>
              <a:defRPr sz="3600">
                <a:solidFill>
                  <a:schemeClr val="bg1"/>
                </a:solidFill>
                <a:latin typeface="+mj-lt"/>
              </a:defRPr>
            </a:lvl5pPr>
          </a:lstStyle>
          <a:p>
            <a:pPr lvl="0"/>
            <a:r>
              <a:rPr lang="en-US" dirty="0"/>
              <a:t>     Title</a:t>
            </a:r>
          </a:p>
        </p:txBody>
      </p:sp>
      <p:pic>
        <p:nvPicPr>
          <p:cNvPr id="4" name="Picture 3">
            <a:extLst>
              <a:ext uri="{FF2B5EF4-FFF2-40B4-BE49-F238E27FC236}">
                <a16:creationId xmlns:a16="http://schemas.microsoft.com/office/drawing/2014/main" id="{432FDDA6-2D7B-2F45-9961-969615824E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094" y="6214197"/>
            <a:ext cx="2258677" cy="551160"/>
          </a:xfrm>
          <a:prstGeom prst="rect">
            <a:avLst/>
          </a:prstGeom>
        </p:spPr>
      </p:pic>
    </p:spTree>
    <p:extLst>
      <p:ext uri="{BB962C8B-B14F-4D97-AF65-F5344CB8AC3E}">
        <p14:creationId xmlns:p14="http://schemas.microsoft.com/office/powerpoint/2010/main" val="1221392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0.xml"/><Relationship Id="rId5" Type="http://schemas.openxmlformats.org/officeDocument/2006/relationships/image" Target="../media/image3.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69962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Lst>
  <p:txStyles>
    <p:titleStyle>
      <a:lvl1pPr algn="l" defTabSz="914400" rtl="0" eaLnBrk="1" latinLnBrk="0" hangingPunct="1">
        <a:lnSpc>
          <a:spcPct val="90000"/>
        </a:lnSpc>
        <a:spcBef>
          <a:spcPct val="0"/>
        </a:spcBef>
        <a:buNone/>
        <a:defRPr sz="4400" kern="1200">
          <a:solidFill>
            <a:srgbClr val="3C3C3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3C3C3E"/>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3C3C3E"/>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3C3C3E"/>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3C3C3E"/>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3C3C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183897"/>
      </p:ext>
    </p:extLst>
  </p:cSld>
  <p:clrMap bg1="lt1" tx1="dk1" bg2="lt2" tx2="dk2" accent1="accent1" accent2="accent2" accent3="accent3" accent4="accent4" accent5="accent5" accent6="accent6" hlink="hlink" folHlink="folHlink"/>
  <p:sldLayoutIdLst>
    <p:sldLayoutId id="2147483801" r:id="rId1"/>
  </p:sldLayoutIdLst>
  <p:txStyles>
    <p:titleStyle>
      <a:lvl1pPr algn="l" defTabSz="914400" rtl="0" eaLnBrk="1" latinLnBrk="0" hangingPunct="1">
        <a:lnSpc>
          <a:spcPct val="90000"/>
        </a:lnSpc>
        <a:spcBef>
          <a:spcPct val="0"/>
        </a:spcBef>
        <a:buNone/>
        <a:defRPr sz="4400" kern="1200">
          <a:solidFill>
            <a:srgbClr val="3C3C3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3C3C3E"/>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3C3C3E"/>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3C3C3E"/>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3C3C3E"/>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3C3C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p:nvPr userDrawn="1"/>
        </p:nvSpPr>
        <p:spPr>
          <a:xfrm>
            <a:off x="0" y="0"/>
            <a:ext cx="12192000" cy="6858000"/>
          </a:xfrm>
          <a:custGeom>
            <a:avLst/>
            <a:gdLst/>
            <a:ahLst/>
            <a:cxnLst/>
            <a:rect l="l" t="t" r="r" b="b"/>
            <a:pathLst>
              <a:path w="12433300" h="6997700">
                <a:moveTo>
                  <a:pt x="0" y="6997700"/>
                </a:moveTo>
                <a:lnTo>
                  <a:pt x="12433300" y="6997700"/>
                </a:lnTo>
                <a:lnTo>
                  <a:pt x="12433300" y="0"/>
                </a:lnTo>
                <a:lnTo>
                  <a:pt x="0" y="0"/>
                </a:lnTo>
                <a:lnTo>
                  <a:pt x="0" y="6997700"/>
                </a:lnTo>
                <a:close/>
              </a:path>
            </a:pathLst>
          </a:custGeom>
          <a:solidFill>
            <a:srgbClr val="1E4D2B"/>
          </a:solidFill>
        </p:spPr>
        <p:txBody>
          <a:bodyPr wrap="square" lIns="0" tIns="0" rIns="0" bIns="0" rtlCol="0"/>
          <a:lstStyle/>
          <a:p>
            <a:endParaRPr/>
          </a:p>
        </p:txBody>
      </p:sp>
      <p:sp>
        <p:nvSpPr>
          <p:cNvPr id="9" name="object 3"/>
          <p:cNvSpPr/>
          <p:nvPr userDrawn="1"/>
        </p:nvSpPr>
        <p:spPr>
          <a:xfrm>
            <a:off x="6222491" y="0"/>
            <a:ext cx="5969509" cy="6839335"/>
          </a:xfrm>
          <a:prstGeom prst="rect">
            <a:avLst/>
          </a:prstGeom>
          <a:blipFill>
            <a:blip r:embed="rId3" cstate="print">
              <a:extLst>
                <a:ext uri="{BEBA8EAE-BF5A-486C-A8C5-ECC9F3942E4B}">
                  <a14:imgProps xmlns:a14="http://schemas.microsoft.com/office/drawing/2010/main">
                    <a14:imgLayer r:embed="rId4">
                      <a14:imgEffect>
                        <a14:brightnessContrast contrast="-70000"/>
                      </a14:imgEffect>
                    </a14:imgLayer>
                  </a14:imgProps>
                </a:ext>
              </a:extLst>
            </a:blip>
            <a:stretch>
              <a:fillRect/>
            </a:stretch>
          </a:blipFill>
        </p:spPr>
        <p:txBody>
          <a:bodyPr wrap="square" lIns="0" tIns="0" rIns="0" bIns="0" rtlCol="0"/>
          <a:lstStyle/>
          <a:p>
            <a:endParaRP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30114" y="5991173"/>
            <a:ext cx="3461886" cy="848162"/>
          </a:xfrm>
          <a:prstGeom prst="rect">
            <a:avLst/>
          </a:prstGeom>
        </p:spPr>
      </p:pic>
    </p:spTree>
    <p:extLst>
      <p:ext uri="{BB962C8B-B14F-4D97-AF65-F5344CB8AC3E}">
        <p14:creationId xmlns:p14="http://schemas.microsoft.com/office/powerpoint/2010/main" val="4007058348"/>
      </p:ext>
    </p:extLst>
  </p:cSld>
  <p:clrMap bg1="lt1" tx1="dk1" bg2="lt2" tx2="dk2" accent1="accent1" accent2="accent2" accent3="accent3" accent4="accent4" accent5="accent5" accent6="accent6" hlink="hlink" folHlink="folHlink"/>
  <p:sldLayoutIdLst>
    <p:sldLayoutId id="21474838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8.png"/><Relationship Id="rId7" Type="http://schemas.openxmlformats.org/officeDocument/2006/relationships/image" Target="../media/image12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10.png"/><Relationship Id="rId5" Type="http://schemas.microsoft.com/office/2007/relationships/hdphoto" Target="../media/hdphoto2.wdp"/><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0" y="1932903"/>
            <a:ext cx="8188036" cy="967165"/>
          </a:xfrm>
        </p:spPr>
        <p:txBody>
          <a:bodyPr/>
          <a:lstStyle/>
          <a:p>
            <a:r>
              <a:rPr lang="en-US" sz="5200" dirty="0"/>
              <a:t>BUS 641</a:t>
            </a:r>
          </a:p>
          <a:p>
            <a:r>
              <a:rPr lang="en-US" altLang="en-US" sz="3200" dirty="0">
                <a:cs typeface="Arial" panose="020B0604020202020204" pitchFamily="34" charset="0"/>
              </a:rPr>
              <a:t>Financial Markets and Investments</a:t>
            </a:r>
          </a:p>
        </p:txBody>
      </p:sp>
      <p:sp>
        <p:nvSpPr>
          <p:cNvPr id="3" name="object 64"/>
          <p:cNvSpPr/>
          <p:nvPr/>
        </p:nvSpPr>
        <p:spPr>
          <a:xfrm flipV="1">
            <a:off x="729820" y="3621630"/>
            <a:ext cx="939800" cy="45719"/>
          </a:xfrm>
          <a:custGeom>
            <a:avLst/>
            <a:gdLst/>
            <a:ahLst/>
            <a:cxnLst/>
            <a:rect l="l" t="t" r="r" b="b"/>
            <a:pathLst>
              <a:path w="939800">
                <a:moveTo>
                  <a:pt x="0" y="0"/>
                </a:moveTo>
                <a:lnTo>
                  <a:pt x="939800" y="0"/>
                </a:lnTo>
              </a:path>
            </a:pathLst>
          </a:custGeom>
          <a:ln w="12700">
            <a:solidFill>
              <a:schemeClr val="accent2"/>
            </a:solidFill>
          </a:ln>
        </p:spPr>
        <p:txBody>
          <a:bodyPr wrap="square" lIns="0" tIns="0" rIns="0" bIns="0" rtlCol="0"/>
          <a:lstStyle/>
          <a:p>
            <a:endParaRPr/>
          </a:p>
        </p:txBody>
      </p:sp>
      <p:sp>
        <p:nvSpPr>
          <p:cNvPr id="4" name="Text Placeholder 2"/>
          <p:cNvSpPr>
            <a:spLocks noGrp="1"/>
          </p:cNvSpPr>
          <p:nvPr>
            <p:ph type="body" sz="quarter" idx="12"/>
          </p:nvPr>
        </p:nvSpPr>
        <p:spPr>
          <a:xfrm>
            <a:off x="-1" y="3884784"/>
            <a:ext cx="10273553" cy="967164"/>
          </a:xfrm>
        </p:spPr>
        <p:txBody>
          <a:bodyPr/>
          <a:lstStyle/>
          <a:p>
            <a:r>
              <a:rPr lang="en-US" sz="2400" dirty="0"/>
              <a:t>Review Questions related to:</a:t>
            </a:r>
          </a:p>
          <a:p>
            <a:r>
              <a:rPr lang="en-US" sz="2400" dirty="0"/>
              <a:t>Portfolio Theory, Diversification, Efficient Frontier</a:t>
            </a:r>
          </a:p>
        </p:txBody>
      </p:sp>
    </p:spTree>
    <p:extLst>
      <p:ext uri="{BB962C8B-B14F-4D97-AF65-F5344CB8AC3E}">
        <p14:creationId xmlns:p14="http://schemas.microsoft.com/office/powerpoint/2010/main" val="3582795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AFB501-4AAA-9C99-B705-4667781ECA0F}"/>
              </a:ext>
            </a:extLst>
          </p:cNvPr>
          <p:cNvSpPr>
            <a:spLocks noGrp="1"/>
          </p:cNvSpPr>
          <p:nvPr>
            <p:ph type="body" sz="quarter" idx="14"/>
          </p:nvPr>
        </p:nvSpPr>
        <p:spPr>
          <a:xfrm>
            <a:off x="646042" y="1361278"/>
            <a:ext cx="5488493" cy="4760742"/>
          </a:xfrm>
        </p:spPr>
        <p:txBody>
          <a:bodyPr>
            <a:normAutofit/>
          </a:bodyPr>
          <a:lstStyle/>
          <a:p>
            <a:pPr marL="0" indent="0">
              <a:buNone/>
            </a:pPr>
            <a:r>
              <a:rPr lang="en-US" sz="1800" u="sng" dirty="0"/>
              <a:t>Assume:</a:t>
            </a:r>
          </a:p>
          <a:p>
            <a:pPr marL="512763" lvl="1"/>
            <a:r>
              <a:rPr lang="en-US" sz="1800" dirty="0"/>
              <a:t>E[r</a:t>
            </a:r>
            <a:r>
              <a:rPr lang="en-US" sz="1800" baseline="-25000" dirty="0"/>
              <a:t>11</a:t>
            </a:r>
            <a:r>
              <a:rPr lang="en-US" sz="1800" dirty="0"/>
              <a:t>] = 10% (stocks)</a:t>
            </a:r>
          </a:p>
          <a:p>
            <a:pPr marL="512763" lvl="1"/>
            <a:r>
              <a:rPr lang="en-US" sz="1800" dirty="0"/>
              <a:t>E[r</a:t>
            </a:r>
            <a:r>
              <a:rPr lang="en-US" sz="1800" baseline="-25000" dirty="0"/>
              <a:t>2</a:t>
            </a:r>
            <a:r>
              <a:rPr lang="en-US" sz="1800" dirty="0"/>
              <a:t>] = 7% (corporate bonds)</a:t>
            </a:r>
          </a:p>
          <a:p>
            <a:pPr marL="512763" lvl="1"/>
            <a:r>
              <a:rPr lang="en-US" sz="1800" dirty="0"/>
              <a:t>r</a:t>
            </a:r>
            <a:r>
              <a:rPr lang="en-US" sz="1800" baseline="-25000" dirty="0"/>
              <a:t>f </a:t>
            </a:r>
            <a:r>
              <a:rPr lang="en-US" sz="1800" dirty="0"/>
              <a:t>= 5%</a:t>
            </a:r>
          </a:p>
          <a:p>
            <a:pPr marL="512763" lvl="1"/>
            <a:r>
              <a:rPr lang="en-US" sz="1800" dirty="0"/>
              <a:t>You have $10,000 to invest.</a:t>
            </a:r>
          </a:p>
          <a:p>
            <a:pPr marL="512763" lvl="1"/>
            <a:r>
              <a:rPr lang="en-US" sz="1800" dirty="0"/>
              <a:t>Assume the tangency portfolio has E[r</a:t>
            </a:r>
            <a:r>
              <a:rPr lang="en-US" sz="1800" baseline="-25000" dirty="0"/>
              <a:t>T</a:t>
            </a:r>
            <a:r>
              <a:rPr lang="en-US" sz="1800" dirty="0"/>
              <a:t>] = 8%.</a:t>
            </a:r>
          </a:p>
          <a:p>
            <a:pPr marL="512763" lvl="1"/>
            <a:r>
              <a:rPr lang="en-US" sz="1800" dirty="0"/>
              <a:t>3 possible underlying assets to invest in: stocks, corporate bonds, risk-free asset</a:t>
            </a:r>
          </a:p>
          <a:p>
            <a:pPr marL="0" lvl="1" indent="0">
              <a:buNone/>
            </a:pPr>
            <a:endParaRPr lang="en-US" sz="1800" dirty="0"/>
          </a:p>
          <a:p>
            <a:pPr marL="0" lvl="1" indent="0">
              <a:buNone/>
            </a:pPr>
            <a:r>
              <a:rPr lang="en-US" sz="1800" u="sng" dirty="0"/>
              <a:t>Questions:</a:t>
            </a:r>
          </a:p>
          <a:p>
            <a:pPr marL="342900" lvl="1">
              <a:buSzPct val="100000"/>
              <a:buFont typeface="+mj-lt"/>
              <a:buAutoNum type="arabicPeriod" startAt="16"/>
            </a:pPr>
            <a:r>
              <a:rPr lang="en-US" sz="1800" dirty="0"/>
              <a:t>What investment weights are needed to create Portfolio #15 with E[r</a:t>
            </a:r>
            <a:r>
              <a:rPr lang="en-US" sz="1800" baseline="-25000" dirty="0"/>
              <a:t>15</a:t>
            </a:r>
            <a:r>
              <a:rPr lang="en-US" sz="1800" dirty="0"/>
              <a:t>] = 10%?</a:t>
            </a:r>
          </a:p>
          <a:p>
            <a:pPr marL="0" lvl="1" indent="0">
              <a:buSzPct val="100000"/>
              <a:buNone/>
            </a:pPr>
            <a:endParaRPr lang="en-US" sz="1800" dirty="0"/>
          </a:p>
          <a:p>
            <a:pPr marL="457200" lvl="1" indent="-457200">
              <a:buFont typeface="+mj-lt"/>
              <a:buAutoNum type="arabicPeriod" startAt="16"/>
            </a:pPr>
            <a:endParaRPr lang="en-US" sz="1800" dirty="0"/>
          </a:p>
        </p:txBody>
      </p:sp>
      <p:sp>
        <p:nvSpPr>
          <p:cNvPr id="3" name="Text Placeholder 2">
            <a:extLst>
              <a:ext uri="{FF2B5EF4-FFF2-40B4-BE49-F238E27FC236}">
                <a16:creationId xmlns:a16="http://schemas.microsoft.com/office/drawing/2014/main" id="{3E06735A-405D-7717-FD3B-FD2BD65C8310}"/>
              </a:ext>
            </a:extLst>
          </p:cNvPr>
          <p:cNvSpPr>
            <a:spLocks noGrp="1"/>
          </p:cNvSpPr>
          <p:nvPr>
            <p:ph type="body" sz="quarter" idx="13"/>
          </p:nvPr>
        </p:nvSpPr>
        <p:spPr/>
        <p:txBody>
          <a:bodyPr/>
          <a:lstStyle/>
          <a:p>
            <a:r>
              <a:rPr lang="en-US" dirty="0"/>
              <a:t>Review question (16)</a:t>
            </a:r>
          </a:p>
        </p:txBody>
      </p:sp>
      <p:grpSp>
        <p:nvGrpSpPr>
          <p:cNvPr id="5" name="Group 4">
            <a:extLst>
              <a:ext uri="{FF2B5EF4-FFF2-40B4-BE49-F238E27FC236}">
                <a16:creationId xmlns:a16="http://schemas.microsoft.com/office/drawing/2014/main" id="{607B4B75-AD2E-7B77-3498-F9E609643C95}"/>
              </a:ext>
            </a:extLst>
          </p:cNvPr>
          <p:cNvGrpSpPr/>
          <p:nvPr/>
        </p:nvGrpSpPr>
        <p:grpSpPr>
          <a:xfrm>
            <a:off x="6338136" y="1900592"/>
            <a:ext cx="4605655" cy="3989959"/>
            <a:chOff x="6940302" y="930435"/>
            <a:chExt cx="4605655" cy="3989959"/>
          </a:xfrm>
        </p:grpSpPr>
        <p:graphicFrame>
          <p:nvGraphicFramePr>
            <p:cNvPr id="6" name="Chart 5">
              <a:extLst>
                <a:ext uri="{FF2B5EF4-FFF2-40B4-BE49-F238E27FC236}">
                  <a16:creationId xmlns:a16="http://schemas.microsoft.com/office/drawing/2014/main" id="{D325776C-80A0-8FCC-7345-2CA16FDF35FF}"/>
                </a:ext>
              </a:extLst>
            </p:cNvPr>
            <p:cNvGraphicFramePr/>
            <p:nvPr/>
          </p:nvGraphicFramePr>
          <p:xfrm>
            <a:off x="6940302" y="930435"/>
            <a:ext cx="4605655" cy="398995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C8530AD4-C4D4-0A07-0898-0F5E0F507C75}"/>
                </a:ext>
              </a:extLst>
            </p:cNvPr>
            <p:cNvCxnSpPr/>
            <p:nvPr/>
          </p:nvCxnSpPr>
          <p:spPr>
            <a:xfrm flipV="1">
              <a:off x="7538224" y="1467857"/>
              <a:ext cx="2007220" cy="264283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C41BD58-3FD2-A7A3-D851-24638BF5A7B3}"/>
                  </a:ext>
                </a:extLst>
              </p:cNvPr>
              <p:cNvSpPr txBox="1"/>
              <p:nvPr/>
            </p:nvSpPr>
            <p:spPr>
              <a:xfrm>
                <a:off x="5761822" y="385627"/>
                <a:ext cx="5784135" cy="1551066"/>
              </a:xfrm>
              <a:prstGeom prst="rect">
                <a:avLst/>
              </a:prstGeom>
              <a:noFill/>
            </p:spPr>
            <p:txBody>
              <a:bodyPr wrap="square" rtlCol="0">
                <a:spAutoFit/>
              </a:bodyPr>
              <a:lstStyle/>
              <a:p>
                <a:r>
                  <a:rPr lang="en-US" dirty="0">
                    <a:solidFill>
                      <a:schemeClr val="tx1">
                        <a:lumMod val="50000"/>
                      </a:schemeClr>
                    </a:solidFill>
                    <a:effectLst/>
                    <a:ea typeface="Times New Roman" panose="02020603050405020304" pitchFamily="18" charset="0"/>
                  </a:rPr>
                  <a:t>The frontier shown below was created using stocks and corporate bonds. The </a:t>
                </a:r>
                <a14:m>
                  <m:oMath xmlns:m="http://schemas.openxmlformats.org/officeDocument/2006/math">
                    <m:sSub>
                      <m:sSubPr>
                        <m:ctrlPr>
                          <a:rPr lang="en-US" i="1" smtClean="0">
                            <a:solidFill>
                              <a:schemeClr val="tx1">
                                <a:lumMod val="50000"/>
                              </a:schemeClr>
                            </a:solidFill>
                            <a:latin typeface="Cambria Math" panose="02040503050406030204" pitchFamily="18" charset="0"/>
                          </a:rPr>
                        </m:ctrlPr>
                      </m:sSubPr>
                      <m:e>
                        <m:r>
                          <a:rPr lang="en-US" i="1" smtClean="0">
                            <a:solidFill>
                              <a:schemeClr val="tx1">
                                <a:lumMod val="50000"/>
                              </a:schemeClr>
                            </a:solidFill>
                            <a:latin typeface="Cambria Math" panose="02040503050406030204" pitchFamily="18" charset="0"/>
                            <a:ea typeface="Cambria Math" panose="02040503050406030204" pitchFamily="18" charset="0"/>
                          </a:rPr>
                          <m:t>𝜌</m:t>
                        </m:r>
                      </m:e>
                      <m:sub>
                        <m:r>
                          <a:rPr lang="en-US" b="0" i="1" smtClean="0">
                            <a:solidFill>
                              <a:schemeClr val="tx1">
                                <a:lumMod val="50000"/>
                              </a:schemeClr>
                            </a:solidFill>
                            <a:latin typeface="Cambria Math" panose="02040503050406030204" pitchFamily="18" charset="0"/>
                            <a:ea typeface="Cambria Math" panose="02040503050406030204" pitchFamily="18" charset="0"/>
                          </a:rPr>
                          <m:t>𝑆</m:t>
                        </m:r>
                        <m:r>
                          <a:rPr lang="en-US" b="0" i="1" smtClean="0">
                            <a:solidFill>
                              <a:schemeClr val="tx1">
                                <a:lumMod val="50000"/>
                              </a:schemeClr>
                            </a:solidFill>
                            <a:latin typeface="Cambria Math" panose="02040503050406030204" pitchFamily="18" charset="0"/>
                          </a:rPr>
                          <m:t>,</m:t>
                        </m:r>
                        <m:r>
                          <a:rPr lang="en-US" b="0" i="1" smtClean="0">
                            <a:solidFill>
                              <a:schemeClr val="tx1">
                                <a:lumMod val="50000"/>
                              </a:schemeClr>
                            </a:solidFill>
                            <a:latin typeface="Cambria Math" panose="02040503050406030204" pitchFamily="18" charset="0"/>
                          </a:rPr>
                          <m:t>𝐵</m:t>
                        </m:r>
                      </m:sub>
                    </m:sSub>
                    <m:r>
                      <a:rPr lang="en-US" b="0" i="1" smtClean="0">
                        <a:solidFill>
                          <a:schemeClr val="tx1">
                            <a:lumMod val="50000"/>
                          </a:schemeClr>
                        </a:solidFill>
                        <a:latin typeface="Cambria Math" panose="02040503050406030204" pitchFamily="18" charset="0"/>
                      </a:rPr>
                      <m:t> </m:t>
                    </m:r>
                  </m:oMath>
                </a14:m>
                <a:r>
                  <a:rPr lang="en-US" dirty="0">
                    <a:solidFill>
                      <a:schemeClr val="tx1">
                        <a:lumMod val="50000"/>
                      </a:schemeClr>
                    </a:solidFill>
                    <a:effectLst/>
                    <a:ea typeface="Times New Roman" panose="02020603050405020304" pitchFamily="18" charset="0"/>
                  </a:rPr>
                  <a:t>=  -0.25 in this example.  </a:t>
                </a:r>
              </a:p>
              <a:p>
                <a:endParaRPr lang="en-US" sz="400" dirty="0">
                  <a:solidFill>
                    <a:schemeClr val="tx1">
                      <a:lumMod val="50000"/>
                    </a:schemeClr>
                  </a:solidFill>
                  <a:ea typeface="Times New Roman" panose="02020603050405020304" pitchFamily="18" charset="0"/>
                </a:endParaRPr>
              </a:p>
              <a:p>
                <a:r>
                  <a:rPr lang="en-US" dirty="0">
                    <a:solidFill>
                      <a:schemeClr val="tx1">
                        <a:lumMod val="50000"/>
                      </a:schemeClr>
                    </a:solidFill>
                    <a:effectLst/>
                    <a:ea typeface="Times New Roman" panose="02020603050405020304" pitchFamily="18" charset="0"/>
                  </a:rPr>
                  <a:t>The 100% </a:t>
                </a:r>
                <a:r>
                  <a:rPr lang="en-US" dirty="0">
                    <a:solidFill>
                      <a:schemeClr val="tx1">
                        <a:lumMod val="50000"/>
                      </a:schemeClr>
                    </a:solidFill>
                    <a:ea typeface="Times New Roman" panose="02020603050405020304" pitchFamily="18" charset="0"/>
                  </a:rPr>
                  <a:t>stock portfolio </a:t>
                </a:r>
                <a:r>
                  <a:rPr lang="en-US" dirty="0">
                    <a:solidFill>
                      <a:schemeClr val="tx1">
                        <a:lumMod val="50000"/>
                      </a:schemeClr>
                    </a:solidFill>
                    <a:effectLst/>
                    <a:ea typeface="Times New Roman" panose="02020603050405020304" pitchFamily="18" charset="0"/>
                  </a:rPr>
                  <a:t>is shown by the large square (#11) and the 100% bond portfolio is shown by the circle (#2).</a:t>
                </a:r>
                <a:endParaRPr lang="en-US" dirty="0">
                  <a:solidFill>
                    <a:schemeClr val="tx1">
                      <a:lumMod val="50000"/>
                    </a:schemeClr>
                  </a:solidFill>
                </a:endParaRPr>
              </a:p>
            </p:txBody>
          </p:sp>
        </mc:Choice>
        <mc:Fallback>
          <p:sp>
            <p:nvSpPr>
              <p:cNvPr id="8" name="TextBox 7">
                <a:extLst>
                  <a:ext uri="{FF2B5EF4-FFF2-40B4-BE49-F238E27FC236}">
                    <a16:creationId xmlns:a16="http://schemas.microsoft.com/office/drawing/2014/main" id="{AC41BD58-3FD2-A7A3-D851-24638BF5A7B3}"/>
                  </a:ext>
                </a:extLst>
              </p:cNvPr>
              <p:cNvSpPr txBox="1">
                <a:spLocks noRot="1" noChangeAspect="1" noMove="1" noResize="1" noEditPoints="1" noAdjustHandles="1" noChangeArrowheads="1" noChangeShapeType="1" noTextEdit="1"/>
              </p:cNvSpPr>
              <p:nvPr/>
            </p:nvSpPr>
            <p:spPr>
              <a:xfrm>
                <a:off x="5761822" y="385627"/>
                <a:ext cx="5784135" cy="1551066"/>
              </a:xfrm>
              <a:prstGeom prst="rect">
                <a:avLst/>
              </a:prstGeom>
              <a:blipFill>
                <a:blip r:embed="rId4"/>
                <a:stretch>
                  <a:fillRect l="-843" t="-1961" r="-2002" b="-509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4168CF9-B05A-6B43-A5ED-CBCF63601FB3}"/>
              </a:ext>
            </a:extLst>
          </p:cNvPr>
          <p:cNvSpPr txBox="1"/>
          <p:nvPr/>
        </p:nvSpPr>
        <p:spPr>
          <a:xfrm>
            <a:off x="8963671" y="3245079"/>
            <a:ext cx="698285" cy="338554"/>
          </a:xfrm>
          <a:prstGeom prst="rect">
            <a:avLst/>
          </a:prstGeom>
          <a:noFill/>
        </p:spPr>
        <p:txBody>
          <a:bodyPr wrap="square" rtlCol="0">
            <a:spAutoFit/>
          </a:bodyPr>
          <a:lstStyle/>
          <a:p>
            <a:r>
              <a:rPr lang="en-US" sz="1600" dirty="0">
                <a:solidFill>
                  <a:schemeClr val="tx1">
                    <a:lumMod val="50000"/>
                  </a:schemeClr>
                </a:solidFill>
              </a:rPr>
              <a:t>#8</a:t>
            </a:r>
          </a:p>
        </p:txBody>
      </p:sp>
      <p:cxnSp>
        <p:nvCxnSpPr>
          <p:cNvPr id="11" name="Straight Arrow Connector 10">
            <a:extLst>
              <a:ext uri="{FF2B5EF4-FFF2-40B4-BE49-F238E27FC236}">
                <a16:creationId xmlns:a16="http://schemas.microsoft.com/office/drawing/2014/main" id="{E8F54CD0-7DA4-9E7E-9E39-2C867BD3AF30}"/>
              </a:ext>
            </a:extLst>
          </p:cNvPr>
          <p:cNvCxnSpPr>
            <a:cxnSpLocks/>
          </p:cNvCxnSpPr>
          <p:nvPr/>
        </p:nvCxnSpPr>
        <p:spPr>
          <a:xfrm flipH="1" flipV="1">
            <a:off x="8943278" y="3112447"/>
            <a:ext cx="135128" cy="182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DF0153C-5182-B175-89B4-EFBE48DC58B9}"/>
              </a:ext>
            </a:extLst>
          </p:cNvPr>
          <p:cNvSpPr txBox="1"/>
          <p:nvPr/>
        </p:nvSpPr>
        <p:spPr>
          <a:xfrm>
            <a:off x="8784758" y="3832055"/>
            <a:ext cx="2007220" cy="338554"/>
          </a:xfrm>
          <a:prstGeom prst="rect">
            <a:avLst/>
          </a:prstGeom>
          <a:noFill/>
        </p:spPr>
        <p:txBody>
          <a:bodyPr wrap="square" rtlCol="0">
            <a:spAutoFit/>
          </a:bodyPr>
          <a:lstStyle/>
          <a:p>
            <a:r>
              <a:rPr lang="en-US" sz="1600" dirty="0">
                <a:solidFill>
                  <a:schemeClr val="tx1">
                    <a:lumMod val="50000"/>
                  </a:schemeClr>
                </a:solidFill>
              </a:rPr>
              <a:t>Tangency Portfolio</a:t>
            </a:r>
          </a:p>
        </p:txBody>
      </p:sp>
      <p:cxnSp>
        <p:nvCxnSpPr>
          <p:cNvPr id="14" name="Straight Arrow Connector 13">
            <a:extLst>
              <a:ext uri="{FF2B5EF4-FFF2-40B4-BE49-F238E27FC236}">
                <a16:creationId xmlns:a16="http://schemas.microsoft.com/office/drawing/2014/main" id="{843E6304-0909-8BF7-2DEA-01F02179963D}"/>
              </a:ext>
            </a:extLst>
          </p:cNvPr>
          <p:cNvCxnSpPr>
            <a:cxnSpLocks/>
          </p:cNvCxnSpPr>
          <p:nvPr/>
        </p:nvCxnSpPr>
        <p:spPr>
          <a:xfrm flipH="1" flipV="1">
            <a:off x="8106937" y="3672667"/>
            <a:ext cx="677821" cy="276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2D848866-9223-E189-00A8-81E3EDFDCA7E}"/>
              </a:ext>
            </a:extLst>
          </p:cNvPr>
          <p:cNvSpPr/>
          <p:nvPr/>
        </p:nvSpPr>
        <p:spPr>
          <a:xfrm>
            <a:off x="8725596" y="2601953"/>
            <a:ext cx="135128" cy="104090"/>
          </a:xfrm>
          <a:prstGeom prst="ellipse">
            <a:avLst/>
          </a:prstGeom>
          <a:solidFill>
            <a:schemeClr val="accent4">
              <a:lumMod val="60000"/>
              <a:lumOff val="40000"/>
            </a:schemeClr>
          </a:solidFill>
          <a:ln w="25400">
            <a:solidFill>
              <a:srgbClr val="00A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9E91616-B014-A20E-1631-248CBB250A27}"/>
              </a:ext>
            </a:extLst>
          </p:cNvPr>
          <p:cNvSpPr txBox="1"/>
          <p:nvPr/>
        </p:nvSpPr>
        <p:spPr>
          <a:xfrm>
            <a:off x="9335137" y="1861223"/>
            <a:ext cx="2007220" cy="338554"/>
          </a:xfrm>
          <a:prstGeom prst="rect">
            <a:avLst/>
          </a:prstGeom>
          <a:noFill/>
        </p:spPr>
        <p:txBody>
          <a:bodyPr wrap="square" rtlCol="0">
            <a:spAutoFit/>
          </a:bodyPr>
          <a:lstStyle/>
          <a:p>
            <a:r>
              <a:rPr lang="en-US" sz="1600" dirty="0">
                <a:solidFill>
                  <a:schemeClr val="tx1">
                    <a:lumMod val="50000"/>
                  </a:schemeClr>
                </a:solidFill>
              </a:rPr>
              <a:t>Portfolio #15</a:t>
            </a:r>
          </a:p>
        </p:txBody>
      </p:sp>
      <p:cxnSp>
        <p:nvCxnSpPr>
          <p:cNvPr id="23" name="Straight Arrow Connector 22">
            <a:extLst>
              <a:ext uri="{FF2B5EF4-FFF2-40B4-BE49-F238E27FC236}">
                <a16:creationId xmlns:a16="http://schemas.microsoft.com/office/drawing/2014/main" id="{57692D2B-E623-796B-8941-6B2EF28DCFC1}"/>
              </a:ext>
            </a:extLst>
          </p:cNvPr>
          <p:cNvCxnSpPr>
            <a:cxnSpLocks/>
          </p:cNvCxnSpPr>
          <p:nvPr/>
        </p:nvCxnSpPr>
        <p:spPr>
          <a:xfrm flipH="1">
            <a:off x="8899779" y="2188476"/>
            <a:ext cx="888589" cy="4474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1704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06735A-405D-7717-FD3B-FD2BD65C8310}"/>
              </a:ext>
            </a:extLst>
          </p:cNvPr>
          <p:cNvSpPr>
            <a:spLocks noGrp="1"/>
          </p:cNvSpPr>
          <p:nvPr>
            <p:ph type="body" sz="quarter" idx="13"/>
          </p:nvPr>
        </p:nvSpPr>
        <p:spPr/>
        <p:txBody>
          <a:bodyPr/>
          <a:lstStyle/>
          <a:p>
            <a:r>
              <a:rPr lang="en-US" dirty="0"/>
              <a:t>Review question (16) answer</a:t>
            </a:r>
          </a:p>
        </p:txBody>
      </p:sp>
      <p:grpSp>
        <p:nvGrpSpPr>
          <p:cNvPr id="5" name="Group 4">
            <a:extLst>
              <a:ext uri="{FF2B5EF4-FFF2-40B4-BE49-F238E27FC236}">
                <a16:creationId xmlns:a16="http://schemas.microsoft.com/office/drawing/2014/main" id="{607B4B75-AD2E-7B77-3498-F9E609643C95}"/>
              </a:ext>
            </a:extLst>
          </p:cNvPr>
          <p:cNvGrpSpPr/>
          <p:nvPr/>
        </p:nvGrpSpPr>
        <p:grpSpPr>
          <a:xfrm>
            <a:off x="6338136" y="1900592"/>
            <a:ext cx="4605655" cy="3989959"/>
            <a:chOff x="6940302" y="930435"/>
            <a:chExt cx="4605655" cy="3989959"/>
          </a:xfrm>
        </p:grpSpPr>
        <p:graphicFrame>
          <p:nvGraphicFramePr>
            <p:cNvPr id="6" name="Chart 5">
              <a:extLst>
                <a:ext uri="{FF2B5EF4-FFF2-40B4-BE49-F238E27FC236}">
                  <a16:creationId xmlns:a16="http://schemas.microsoft.com/office/drawing/2014/main" id="{D325776C-80A0-8FCC-7345-2CA16FDF35FF}"/>
                </a:ext>
              </a:extLst>
            </p:cNvPr>
            <p:cNvGraphicFramePr/>
            <p:nvPr/>
          </p:nvGraphicFramePr>
          <p:xfrm>
            <a:off x="6940302" y="930435"/>
            <a:ext cx="4605655" cy="398995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C8530AD4-C4D4-0A07-0898-0F5E0F507C75}"/>
                </a:ext>
              </a:extLst>
            </p:cNvPr>
            <p:cNvCxnSpPr/>
            <p:nvPr/>
          </p:nvCxnSpPr>
          <p:spPr>
            <a:xfrm flipV="1">
              <a:off x="7538224" y="1467857"/>
              <a:ext cx="2007220" cy="264283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C41BD58-3FD2-A7A3-D851-24638BF5A7B3}"/>
                  </a:ext>
                </a:extLst>
              </p:cNvPr>
              <p:cNvSpPr txBox="1"/>
              <p:nvPr/>
            </p:nvSpPr>
            <p:spPr>
              <a:xfrm>
                <a:off x="5853866" y="410341"/>
                <a:ext cx="5719300" cy="1551066"/>
              </a:xfrm>
              <a:prstGeom prst="rect">
                <a:avLst/>
              </a:prstGeom>
              <a:noFill/>
            </p:spPr>
            <p:txBody>
              <a:bodyPr wrap="square" rtlCol="0">
                <a:spAutoFit/>
              </a:bodyPr>
              <a:lstStyle/>
              <a:p>
                <a:r>
                  <a:rPr lang="en-US" dirty="0">
                    <a:solidFill>
                      <a:schemeClr val="tx1">
                        <a:lumMod val="50000"/>
                      </a:schemeClr>
                    </a:solidFill>
                    <a:effectLst/>
                    <a:ea typeface="Times New Roman" panose="02020603050405020304" pitchFamily="18" charset="0"/>
                  </a:rPr>
                  <a:t>The frontier shown below was created using stocks and corporate bonds. The </a:t>
                </a:r>
                <a14:m>
                  <m:oMath xmlns:m="http://schemas.openxmlformats.org/officeDocument/2006/math">
                    <m:sSub>
                      <m:sSubPr>
                        <m:ctrlPr>
                          <a:rPr lang="en-US" i="1" smtClean="0">
                            <a:solidFill>
                              <a:schemeClr val="tx1">
                                <a:lumMod val="50000"/>
                              </a:schemeClr>
                            </a:solidFill>
                            <a:latin typeface="Cambria Math" panose="02040503050406030204" pitchFamily="18" charset="0"/>
                          </a:rPr>
                        </m:ctrlPr>
                      </m:sSubPr>
                      <m:e>
                        <m:r>
                          <a:rPr lang="en-US" i="1" smtClean="0">
                            <a:solidFill>
                              <a:schemeClr val="tx1">
                                <a:lumMod val="50000"/>
                              </a:schemeClr>
                            </a:solidFill>
                            <a:latin typeface="Cambria Math" panose="02040503050406030204" pitchFamily="18" charset="0"/>
                            <a:ea typeface="Cambria Math" panose="02040503050406030204" pitchFamily="18" charset="0"/>
                          </a:rPr>
                          <m:t>𝜌</m:t>
                        </m:r>
                      </m:e>
                      <m:sub>
                        <m:r>
                          <a:rPr lang="en-US" b="0" i="1" smtClean="0">
                            <a:solidFill>
                              <a:schemeClr val="tx1">
                                <a:lumMod val="50000"/>
                              </a:schemeClr>
                            </a:solidFill>
                            <a:latin typeface="Cambria Math" panose="02040503050406030204" pitchFamily="18" charset="0"/>
                            <a:ea typeface="Cambria Math" panose="02040503050406030204" pitchFamily="18" charset="0"/>
                          </a:rPr>
                          <m:t>𝑆</m:t>
                        </m:r>
                        <m:r>
                          <a:rPr lang="en-US" b="0" i="1" smtClean="0">
                            <a:solidFill>
                              <a:schemeClr val="tx1">
                                <a:lumMod val="50000"/>
                              </a:schemeClr>
                            </a:solidFill>
                            <a:latin typeface="Cambria Math" panose="02040503050406030204" pitchFamily="18" charset="0"/>
                          </a:rPr>
                          <m:t>,</m:t>
                        </m:r>
                        <m:r>
                          <a:rPr lang="en-US" b="0" i="1" smtClean="0">
                            <a:solidFill>
                              <a:schemeClr val="tx1">
                                <a:lumMod val="50000"/>
                              </a:schemeClr>
                            </a:solidFill>
                            <a:latin typeface="Cambria Math" panose="02040503050406030204" pitchFamily="18" charset="0"/>
                          </a:rPr>
                          <m:t>𝐵</m:t>
                        </m:r>
                      </m:sub>
                    </m:sSub>
                    <m:r>
                      <a:rPr lang="en-US" b="0" i="1" smtClean="0">
                        <a:solidFill>
                          <a:schemeClr val="tx1">
                            <a:lumMod val="50000"/>
                          </a:schemeClr>
                        </a:solidFill>
                        <a:latin typeface="Cambria Math" panose="02040503050406030204" pitchFamily="18" charset="0"/>
                      </a:rPr>
                      <m:t> </m:t>
                    </m:r>
                  </m:oMath>
                </a14:m>
                <a:r>
                  <a:rPr lang="en-US" dirty="0">
                    <a:solidFill>
                      <a:schemeClr val="tx1">
                        <a:lumMod val="50000"/>
                      </a:schemeClr>
                    </a:solidFill>
                    <a:effectLst/>
                    <a:ea typeface="Times New Roman" panose="02020603050405020304" pitchFamily="18" charset="0"/>
                  </a:rPr>
                  <a:t>=  -0.25 in this example.  </a:t>
                </a:r>
              </a:p>
              <a:p>
                <a:endParaRPr lang="en-US" sz="400" dirty="0">
                  <a:solidFill>
                    <a:schemeClr val="tx1">
                      <a:lumMod val="50000"/>
                    </a:schemeClr>
                  </a:solidFill>
                  <a:ea typeface="Times New Roman" panose="02020603050405020304" pitchFamily="18" charset="0"/>
                </a:endParaRPr>
              </a:p>
              <a:p>
                <a:r>
                  <a:rPr lang="en-US" dirty="0">
                    <a:solidFill>
                      <a:schemeClr val="tx1">
                        <a:lumMod val="50000"/>
                      </a:schemeClr>
                    </a:solidFill>
                    <a:effectLst/>
                    <a:ea typeface="Times New Roman" panose="02020603050405020304" pitchFamily="18" charset="0"/>
                  </a:rPr>
                  <a:t>The 100% </a:t>
                </a:r>
                <a:r>
                  <a:rPr lang="en-US" dirty="0">
                    <a:solidFill>
                      <a:schemeClr val="tx1">
                        <a:lumMod val="50000"/>
                      </a:schemeClr>
                    </a:solidFill>
                    <a:ea typeface="Times New Roman" panose="02020603050405020304" pitchFamily="18" charset="0"/>
                  </a:rPr>
                  <a:t>stock portfolio </a:t>
                </a:r>
                <a:r>
                  <a:rPr lang="en-US" dirty="0">
                    <a:solidFill>
                      <a:schemeClr val="tx1">
                        <a:lumMod val="50000"/>
                      </a:schemeClr>
                    </a:solidFill>
                    <a:effectLst/>
                    <a:ea typeface="Times New Roman" panose="02020603050405020304" pitchFamily="18" charset="0"/>
                  </a:rPr>
                  <a:t>is shown by the large square (#11) and the 100% bond portfolio is shown by the circle (#2).</a:t>
                </a:r>
                <a:endParaRPr lang="en-US" dirty="0">
                  <a:solidFill>
                    <a:schemeClr val="tx1">
                      <a:lumMod val="50000"/>
                    </a:schemeClr>
                  </a:solidFill>
                </a:endParaRPr>
              </a:p>
            </p:txBody>
          </p:sp>
        </mc:Choice>
        <mc:Fallback>
          <p:sp>
            <p:nvSpPr>
              <p:cNvPr id="8" name="TextBox 7">
                <a:extLst>
                  <a:ext uri="{FF2B5EF4-FFF2-40B4-BE49-F238E27FC236}">
                    <a16:creationId xmlns:a16="http://schemas.microsoft.com/office/drawing/2014/main" id="{AC41BD58-3FD2-A7A3-D851-24638BF5A7B3}"/>
                  </a:ext>
                </a:extLst>
              </p:cNvPr>
              <p:cNvSpPr txBox="1">
                <a:spLocks noRot="1" noChangeAspect="1" noMove="1" noResize="1" noEditPoints="1" noAdjustHandles="1" noChangeArrowheads="1" noChangeShapeType="1" noTextEdit="1"/>
              </p:cNvSpPr>
              <p:nvPr/>
            </p:nvSpPr>
            <p:spPr>
              <a:xfrm>
                <a:off x="5853866" y="410341"/>
                <a:ext cx="5719300" cy="1551066"/>
              </a:xfrm>
              <a:prstGeom prst="rect">
                <a:avLst/>
              </a:prstGeom>
              <a:blipFill>
                <a:blip r:embed="rId4"/>
                <a:stretch>
                  <a:fillRect l="-853" t="-1961" r="-3092" b="-509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4168CF9-B05A-6B43-A5ED-CBCF63601FB3}"/>
              </a:ext>
            </a:extLst>
          </p:cNvPr>
          <p:cNvSpPr txBox="1"/>
          <p:nvPr/>
        </p:nvSpPr>
        <p:spPr>
          <a:xfrm>
            <a:off x="8963671" y="3245079"/>
            <a:ext cx="698285" cy="338554"/>
          </a:xfrm>
          <a:prstGeom prst="rect">
            <a:avLst/>
          </a:prstGeom>
          <a:noFill/>
        </p:spPr>
        <p:txBody>
          <a:bodyPr wrap="square" rtlCol="0">
            <a:spAutoFit/>
          </a:bodyPr>
          <a:lstStyle/>
          <a:p>
            <a:r>
              <a:rPr lang="en-US" sz="1600" dirty="0">
                <a:solidFill>
                  <a:schemeClr val="tx1">
                    <a:lumMod val="50000"/>
                  </a:schemeClr>
                </a:solidFill>
              </a:rPr>
              <a:t>#8</a:t>
            </a:r>
          </a:p>
        </p:txBody>
      </p:sp>
      <p:cxnSp>
        <p:nvCxnSpPr>
          <p:cNvPr id="11" name="Straight Arrow Connector 10">
            <a:extLst>
              <a:ext uri="{FF2B5EF4-FFF2-40B4-BE49-F238E27FC236}">
                <a16:creationId xmlns:a16="http://schemas.microsoft.com/office/drawing/2014/main" id="{E8F54CD0-7DA4-9E7E-9E39-2C867BD3AF30}"/>
              </a:ext>
            </a:extLst>
          </p:cNvPr>
          <p:cNvCxnSpPr>
            <a:cxnSpLocks/>
          </p:cNvCxnSpPr>
          <p:nvPr/>
        </p:nvCxnSpPr>
        <p:spPr>
          <a:xfrm flipH="1" flipV="1">
            <a:off x="8943278" y="3112447"/>
            <a:ext cx="135128" cy="182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DF0153C-5182-B175-89B4-EFBE48DC58B9}"/>
              </a:ext>
            </a:extLst>
          </p:cNvPr>
          <p:cNvSpPr txBox="1"/>
          <p:nvPr/>
        </p:nvSpPr>
        <p:spPr>
          <a:xfrm>
            <a:off x="8784758" y="3832055"/>
            <a:ext cx="2007220" cy="338554"/>
          </a:xfrm>
          <a:prstGeom prst="rect">
            <a:avLst/>
          </a:prstGeom>
          <a:noFill/>
        </p:spPr>
        <p:txBody>
          <a:bodyPr wrap="square" rtlCol="0">
            <a:spAutoFit/>
          </a:bodyPr>
          <a:lstStyle/>
          <a:p>
            <a:r>
              <a:rPr lang="en-US" sz="1600" dirty="0">
                <a:solidFill>
                  <a:schemeClr val="tx1">
                    <a:lumMod val="50000"/>
                  </a:schemeClr>
                </a:solidFill>
              </a:rPr>
              <a:t>Tangency Portfolio</a:t>
            </a:r>
          </a:p>
        </p:txBody>
      </p:sp>
      <p:cxnSp>
        <p:nvCxnSpPr>
          <p:cNvPr id="14" name="Straight Arrow Connector 13">
            <a:extLst>
              <a:ext uri="{FF2B5EF4-FFF2-40B4-BE49-F238E27FC236}">
                <a16:creationId xmlns:a16="http://schemas.microsoft.com/office/drawing/2014/main" id="{843E6304-0909-8BF7-2DEA-01F02179963D}"/>
              </a:ext>
            </a:extLst>
          </p:cNvPr>
          <p:cNvCxnSpPr>
            <a:cxnSpLocks/>
          </p:cNvCxnSpPr>
          <p:nvPr/>
        </p:nvCxnSpPr>
        <p:spPr>
          <a:xfrm flipH="1" flipV="1">
            <a:off x="8106937" y="3672667"/>
            <a:ext cx="677821" cy="276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2D848866-9223-E189-00A8-81E3EDFDCA7E}"/>
              </a:ext>
            </a:extLst>
          </p:cNvPr>
          <p:cNvSpPr/>
          <p:nvPr/>
        </p:nvSpPr>
        <p:spPr>
          <a:xfrm>
            <a:off x="8725596" y="2601953"/>
            <a:ext cx="135128" cy="104090"/>
          </a:xfrm>
          <a:prstGeom prst="ellipse">
            <a:avLst/>
          </a:prstGeom>
          <a:solidFill>
            <a:schemeClr val="accent4">
              <a:lumMod val="60000"/>
              <a:lumOff val="40000"/>
            </a:schemeClr>
          </a:solidFill>
          <a:ln w="25400">
            <a:solidFill>
              <a:srgbClr val="00A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9E91616-B014-A20E-1631-248CBB250A27}"/>
              </a:ext>
            </a:extLst>
          </p:cNvPr>
          <p:cNvSpPr txBox="1"/>
          <p:nvPr/>
        </p:nvSpPr>
        <p:spPr>
          <a:xfrm>
            <a:off x="9335137" y="1861223"/>
            <a:ext cx="2007220" cy="338554"/>
          </a:xfrm>
          <a:prstGeom prst="rect">
            <a:avLst/>
          </a:prstGeom>
          <a:noFill/>
        </p:spPr>
        <p:txBody>
          <a:bodyPr wrap="square" rtlCol="0">
            <a:spAutoFit/>
          </a:bodyPr>
          <a:lstStyle/>
          <a:p>
            <a:r>
              <a:rPr lang="en-US" sz="1600" dirty="0">
                <a:solidFill>
                  <a:schemeClr val="tx1">
                    <a:lumMod val="50000"/>
                  </a:schemeClr>
                </a:solidFill>
              </a:rPr>
              <a:t>Portfolio #15</a:t>
            </a:r>
          </a:p>
        </p:txBody>
      </p:sp>
      <p:cxnSp>
        <p:nvCxnSpPr>
          <p:cNvPr id="23" name="Straight Arrow Connector 22">
            <a:extLst>
              <a:ext uri="{FF2B5EF4-FFF2-40B4-BE49-F238E27FC236}">
                <a16:creationId xmlns:a16="http://schemas.microsoft.com/office/drawing/2014/main" id="{57692D2B-E623-796B-8941-6B2EF28DCFC1}"/>
              </a:ext>
            </a:extLst>
          </p:cNvPr>
          <p:cNvCxnSpPr>
            <a:cxnSpLocks/>
          </p:cNvCxnSpPr>
          <p:nvPr/>
        </p:nvCxnSpPr>
        <p:spPr>
          <a:xfrm flipH="1">
            <a:off x="8899779" y="2188476"/>
            <a:ext cx="888589" cy="4474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 Placeholder 1">
            <a:extLst>
              <a:ext uri="{FF2B5EF4-FFF2-40B4-BE49-F238E27FC236}">
                <a16:creationId xmlns:a16="http://schemas.microsoft.com/office/drawing/2014/main" id="{C517202A-AC62-7F60-2CCC-30504ABC7AB0}"/>
              </a:ext>
            </a:extLst>
          </p:cNvPr>
          <p:cNvSpPr>
            <a:spLocks noGrp="1"/>
          </p:cNvSpPr>
          <p:nvPr>
            <p:ph type="body" sz="quarter" idx="14"/>
          </p:nvPr>
        </p:nvSpPr>
        <p:spPr>
          <a:xfrm>
            <a:off x="646042" y="1348577"/>
            <a:ext cx="5449957" cy="5084127"/>
          </a:xfrm>
        </p:spPr>
        <p:txBody>
          <a:bodyPr>
            <a:noAutofit/>
          </a:bodyPr>
          <a:lstStyle/>
          <a:p>
            <a:pPr marL="0" indent="0">
              <a:buNone/>
            </a:pPr>
            <a:r>
              <a:rPr lang="en-US" sz="1600" u="sng" dirty="0"/>
              <a:t>Assume:</a:t>
            </a:r>
          </a:p>
          <a:p>
            <a:pPr marL="512763" lvl="1"/>
            <a:r>
              <a:rPr lang="en-US" sz="1600" dirty="0">
                <a:solidFill>
                  <a:srgbClr val="7030A0"/>
                </a:solidFill>
              </a:rPr>
              <a:t>E[r</a:t>
            </a:r>
            <a:r>
              <a:rPr lang="en-US" sz="1600" baseline="-25000" dirty="0">
                <a:solidFill>
                  <a:srgbClr val="7030A0"/>
                </a:solidFill>
              </a:rPr>
              <a:t>T</a:t>
            </a:r>
            <a:r>
              <a:rPr lang="en-US" sz="1600" dirty="0">
                <a:solidFill>
                  <a:srgbClr val="7030A0"/>
                </a:solidFill>
              </a:rPr>
              <a:t>] = 8% </a:t>
            </a:r>
          </a:p>
          <a:p>
            <a:pPr marL="512763" lvl="1"/>
            <a:r>
              <a:rPr lang="en-US" sz="1600" dirty="0"/>
              <a:t>r</a:t>
            </a:r>
            <a:r>
              <a:rPr lang="en-US" sz="1600" baseline="-25000" dirty="0"/>
              <a:t>f </a:t>
            </a:r>
            <a:r>
              <a:rPr lang="en-US" sz="1600" dirty="0"/>
              <a:t>= 5%</a:t>
            </a:r>
          </a:p>
          <a:p>
            <a:pPr marL="512763" lvl="1"/>
            <a:r>
              <a:rPr lang="en-US" sz="1600" dirty="0"/>
              <a:t>You have $10,000 to invest.</a:t>
            </a:r>
          </a:p>
          <a:p>
            <a:pPr marL="512763" lvl="1"/>
            <a:r>
              <a:rPr lang="en-US" sz="1600" dirty="0">
                <a:solidFill>
                  <a:srgbClr val="00A4DE"/>
                </a:solidFill>
              </a:rPr>
              <a:t>E[r</a:t>
            </a:r>
            <a:r>
              <a:rPr lang="en-US" sz="1600" baseline="-25000" dirty="0">
                <a:solidFill>
                  <a:srgbClr val="00A4DE"/>
                </a:solidFill>
              </a:rPr>
              <a:t>15</a:t>
            </a:r>
            <a:r>
              <a:rPr lang="en-US" sz="1600" dirty="0">
                <a:solidFill>
                  <a:srgbClr val="00A4DE"/>
                </a:solidFill>
              </a:rPr>
              <a:t>] = 10% </a:t>
            </a:r>
          </a:p>
          <a:p>
            <a:pPr marL="0" lvl="1" indent="0">
              <a:buNone/>
            </a:pPr>
            <a:endParaRPr lang="en-US" sz="500" dirty="0"/>
          </a:p>
          <a:p>
            <a:pPr marL="0" lvl="1" indent="0">
              <a:buNone/>
            </a:pPr>
            <a:r>
              <a:rPr lang="en-US" sz="1600" u="sng" dirty="0"/>
              <a:t>Explanation of answer:</a:t>
            </a:r>
          </a:p>
          <a:p>
            <a:pPr marL="0" lvl="1" indent="0">
              <a:buSzPct val="100000"/>
              <a:buNone/>
            </a:pPr>
            <a:r>
              <a:rPr lang="en-US" sz="1600" dirty="0"/>
              <a:t>We know the E[r</a:t>
            </a:r>
            <a:r>
              <a:rPr lang="en-US" sz="1600" baseline="-25000" dirty="0"/>
              <a:t>15</a:t>
            </a:r>
            <a:r>
              <a:rPr lang="en-US" sz="1600" dirty="0"/>
              <a:t>] = 10% and that this portfolio is created by investing in the tangency portfolio and the risk-free asset.  With this information we can write the equation:</a:t>
            </a:r>
          </a:p>
          <a:p>
            <a:pPr marL="0" lvl="1" indent="0">
              <a:buSzPct val="100000"/>
              <a:buNone/>
            </a:pPr>
            <a:endParaRPr lang="en-US" sz="300" dirty="0"/>
          </a:p>
          <a:p>
            <a:pPr marL="0" lvl="1" indent="0">
              <a:buSzPct val="100000"/>
              <a:buNone/>
            </a:pPr>
            <a:r>
              <a:rPr lang="en-US" sz="1600" dirty="0">
                <a:solidFill>
                  <a:srgbClr val="00B0F0"/>
                </a:solidFill>
              </a:rPr>
              <a:t>E[r</a:t>
            </a:r>
            <a:r>
              <a:rPr lang="en-US" sz="1600" baseline="-25000" dirty="0">
                <a:solidFill>
                  <a:srgbClr val="00B0F0"/>
                </a:solidFill>
              </a:rPr>
              <a:t>15</a:t>
            </a:r>
            <a:r>
              <a:rPr lang="en-US" sz="1600" dirty="0">
                <a:solidFill>
                  <a:srgbClr val="00B0F0"/>
                </a:solidFill>
              </a:rPr>
              <a:t>] </a:t>
            </a:r>
            <a:r>
              <a:rPr lang="en-US" sz="1600" dirty="0"/>
              <a:t>= w</a:t>
            </a:r>
            <a:r>
              <a:rPr lang="en-US" sz="1600" baseline="-25000" dirty="0"/>
              <a:t>T</a:t>
            </a:r>
            <a:r>
              <a:rPr lang="en-US" sz="1600" dirty="0"/>
              <a:t>*</a:t>
            </a:r>
            <a:r>
              <a:rPr lang="en-US" sz="1600" dirty="0">
                <a:solidFill>
                  <a:srgbClr val="7030A0"/>
                </a:solidFill>
              </a:rPr>
              <a:t> E[r</a:t>
            </a:r>
            <a:r>
              <a:rPr lang="en-US" sz="1600" baseline="-25000" dirty="0">
                <a:solidFill>
                  <a:srgbClr val="7030A0"/>
                </a:solidFill>
              </a:rPr>
              <a:t>T</a:t>
            </a:r>
            <a:r>
              <a:rPr lang="en-US" sz="1600" dirty="0">
                <a:solidFill>
                  <a:srgbClr val="7030A0"/>
                </a:solidFill>
              </a:rPr>
              <a:t>] </a:t>
            </a:r>
            <a:r>
              <a:rPr lang="en-US" sz="1600" dirty="0"/>
              <a:t>+ w</a:t>
            </a:r>
            <a:r>
              <a:rPr lang="en-US" sz="1600" baseline="-25000" dirty="0"/>
              <a:t>rf</a:t>
            </a:r>
            <a:r>
              <a:rPr lang="en-US" sz="1600" dirty="0"/>
              <a:t>* r</a:t>
            </a:r>
            <a:r>
              <a:rPr lang="en-US" sz="1600" baseline="-25000" dirty="0"/>
              <a:t>f </a:t>
            </a:r>
            <a:r>
              <a:rPr lang="en-US" sz="1600" dirty="0"/>
              <a:t>= w</a:t>
            </a:r>
            <a:r>
              <a:rPr lang="en-US" sz="1600" baseline="-25000" dirty="0"/>
              <a:t>T</a:t>
            </a:r>
            <a:r>
              <a:rPr lang="en-US" sz="1600" dirty="0"/>
              <a:t>*</a:t>
            </a:r>
            <a:r>
              <a:rPr lang="en-US" sz="1600" dirty="0">
                <a:solidFill>
                  <a:srgbClr val="7030A0"/>
                </a:solidFill>
              </a:rPr>
              <a:t> E[r</a:t>
            </a:r>
            <a:r>
              <a:rPr lang="en-US" sz="1600" baseline="-25000" dirty="0">
                <a:solidFill>
                  <a:srgbClr val="7030A0"/>
                </a:solidFill>
              </a:rPr>
              <a:t>T</a:t>
            </a:r>
            <a:r>
              <a:rPr lang="en-US" sz="1600" dirty="0">
                <a:solidFill>
                  <a:srgbClr val="7030A0"/>
                </a:solidFill>
              </a:rPr>
              <a:t>] </a:t>
            </a:r>
            <a:r>
              <a:rPr lang="en-US" sz="1600" dirty="0"/>
              <a:t>+ (1- w</a:t>
            </a:r>
            <a:r>
              <a:rPr lang="en-US" sz="1600" baseline="-25000" dirty="0"/>
              <a:t>T</a:t>
            </a:r>
            <a:r>
              <a:rPr lang="en-US" sz="1600" dirty="0"/>
              <a:t>) * r</a:t>
            </a:r>
            <a:r>
              <a:rPr lang="en-US" sz="1600" baseline="-25000" dirty="0"/>
              <a:t>f </a:t>
            </a:r>
          </a:p>
          <a:p>
            <a:pPr marL="0" lvl="1" indent="0">
              <a:buSzPct val="100000"/>
              <a:buNone/>
            </a:pPr>
            <a:r>
              <a:rPr lang="en-US" sz="1600" dirty="0">
                <a:solidFill>
                  <a:srgbClr val="00A4DE"/>
                </a:solidFill>
              </a:rPr>
              <a:t>0.10</a:t>
            </a:r>
            <a:r>
              <a:rPr lang="en-US" sz="1600" dirty="0">
                <a:solidFill>
                  <a:srgbClr val="7030A0"/>
                </a:solidFill>
              </a:rPr>
              <a:t> </a:t>
            </a:r>
            <a:r>
              <a:rPr lang="en-US" sz="1600" dirty="0"/>
              <a:t>= w</a:t>
            </a:r>
            <a:r>
              <a:rPr lang="en-US" sz="1600" baseline="-25000" dirty="0"/>
              <a:t>T </a:t>
            </a:r>
            <a:r>
              <a:rPr lang="en-US" sz="1600" dirty="0"/>
              <a:t>*</a:t>
            </a:r>
            <a:r>
              <a:rPr lang="en-US" sz="1600" dirty="0">
                <a:solidFill>
                  <a:srgbClr val="7030A0"/>
                </a:solidFill>
              </a:rPr>
              <a:t>0.08</a:t>
            </a:r>
            <a:r>
              <a:rPr lang="en-US" sz="1600" dirty="0">
                <a:solidFill>
                  <a:srgbClr val="00B050"/>
                </a:solidFill>
              </a:rPr>
              <a:t> </a:t>
            </a:r>
            <a:r>
              <a:rPr lang="en-US" sz="1600" dirty="0"/>
              <a:t>+ (1- w</a:t>
            </a:r>
            <a:r>
              <a:rPr lang="en-US" sz="1600" baseline="-25000" dirty="0"/>
              <a:t>T</a:t>
            </a:r>
            <a:r>
              <a:rPr lang="en-US" sz="1600" dirty="0"/>
              <a:t>) *0.05</a:t>
            </a:r>
          </a:p>
          <a:p>
            <a:pPr marL="0" lvl="1" indent="0">
              <a:buSzPct val="100000"/>
              <a:buNone/>
            </a:pPr>
            <a:r>
              <a:rPr lang="en-US" sz="1600" dirty="0"/>
              <a:t>0.10 = 0.08w</a:t>
            </a:r>
            <a:r>
              <a:rPr lang="en-US" sz="1600" baseline="-25000" dirty="0"/>
              <a:t>T </a:t>
            </a:r>
            <a:r>
              <a:rPr lang="en-US" sz="1600" dirty="0"/>
              <a:t>+ 0.05 - 0.05w</a:t>
            </a:r>
            <a:r>
              <a:rPr lang="en-US" sz="1600" baseline="-25000" dirty="0"/>
              <a:t>T</a:t>
            </a:r>
            <a:r>
              <a:rPr lang="en-US" sz="1600" dirty="0"/>
              <a:t> = 0.03w</a:t>
            </a:r>
            <a:r>
              <a:rPr lang="en-US" sz="1600" baseline="-25000" dirty="0"/>
              <a:t>T</a:t>
            </a:r>
            <a:r>
              <a:rPr lang="en-US" sz="1600" dirty="0"/>
              <a:t> + 0.05</a:t>
            </a:r>
          </a:p>
          <a:p>
            <a:pPr marL="0" lvl="1" indent="0">
              <a:buSzPct val="100000"/>
              <a:buNone/>
            </a:pPr>
            <a:r>
              <a:rPr lang="en-US" sz="1600" dirty="0"/>
              <a:t>0.05 = 0.03w</a:t>
            </a:r>
            <a:r>
              <a:rPr lang="en-US" sz="1600" baseline="-25000" dirty="0"/>
              <a:t>T</a:t>
            </a:r>
            <a:r>
              <a:rPr lang="en-US" sz="1600" dirty="0"/>
              <a:t>   </a:t>
            </a:r>
          </a:p>
          <a:p>
            <a:pPr marL="0" lvl="1" indent="0">
              <a:buSzPct val="100000"/>
              <a:buNone/>
            </a:pPr>
            <a:r>
              <a:rPr lang="en-US" sz="1600" dirty="0">
                <a:sym typeface="Wingdings" panose="05000000000000000000" pitchFamily="2" charset="2"/>
              </a:rPr>
              <a:t>   5/3 = </a:t>
            </a:r>
            <a:r>
              <a:rPr lang="en-US" sz="1600" dirty="0"/>
              <a:t>w</a:t>
            </a:r>
            <a:r>
              <a:rPr lang="en-US" sz="1600" baseline="-25000" dirty="0"/>
              <a:t>T        </a:t>
            </a:r>
            <a:r>
              <a:rPr lang="en-US" sz="1600" dirty="0">
                <a:sym typeface="Wingdings" panose="05000000000000000000" pitchFamily="2" charset="2"/>
              </a:rPr>
              <a:t>-2/3 = </a:t>
            </a:r>
            <a:r>
              <a:rPr lang="en-US" sz="1600" dirty="0"/>
              <a:t>w</a:t>
            </a:r>
            <a:r>
              <a:rPr lang="en-US" sz="1600" baseline="-25000" dirty="0"/>
              <a:t>rf</a:t>
            </a:r>
          </a:p>
          <a:p>
            <a:pPr marL="0" lvl="1" indent="0">
              <a:buSzPct val="100000"/>
              <a:buNone/>
            </a:pPr>
            <a:endParaRPr lang="en-US" sz="300" dirty="0">
              <a:solidFill>
                <a:srgbClr val="C00000"/>
              </a:solidFill>
            </a:endParaRPr>
          </a:p>
          <a:p>
            <a:pPr marL="0" lvl="1" indent="0">
              <a:buSzPct val="100000"/>
              <a:buNone/>
            </a:pPr>
            <a:r>
              <a:rPr lang="en-US" sz="1600" dirty="0"/>
              <a:t>This means you would invest (5/3)*$10,000 in the tangency portfolio.  You would need to borrow (2/3)*$10,000 with a 5% interest rate.</a:t>
            </a:r>
          </a:p>
          <a:p>
            <a:pPr marL="457200" lvl="1" indent="-457200">
              <a:buFont typeface="+mj-lt"/>
              <a:buAutoNum type="arabicPeriod" startAt="12"/>
            </a:pPr>
            <a:endParaRPr lang="en-US" sz="1600" dirty="0"/>
          </a:p>
        </p:txBody>
      </p:sp>
    </p:spTree>
    <p:extLst>
      <p:ext uri="{BB962C8B-B14F-4D97-AF65-F5344CB8AC3E}">
        <p14:creationId xmlns:p14="http://schemas.microsoft.com/office/powerpoint/2010/main" val="232583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AFB501-4AAA-9C99-B705-4667781ECA0F}"/>
              </a:ext>
            </a:extLst>
          </p:cNvPr>
          <p:cNvSpPr>
            <a:spLocks noGrp="1"/>
          </p:cNvSpPr>
          <p:nvPr>
            <p:ph type="body" sz="quarter" idx="14"/>
          </p:nvPr>
        </p:nvSpPr>
        <p:spPr>
          <a:xfrm>
            <a:off x="646042" y="1361278"/>
            <a:ext cx="5379759" cy="4760742"/>
          </a:xfrm>
        </p:spPr>
        <p:txBody>
          <a:bodyPr>
            <a:normAutofit/>
          </a:bodyPr>
          <a:lstStyle/>
          <a:p>
            <a:pPr marL="0" indent="0">
              <a:buNone/>
            </a:pPr>
            <a:r>
              <a:rPr lang="en-US" sz="1800" u="sng" dirty="0"/>
              <a:t>Assume:</a:t>
            </a:r>
          </a:p>
          <a:p>
            <a:pPr marL="512763" lvl="1"/>
            <a:r>
              <a:rPr lang="en-US" sz="1800" dirty="0"/>
              <a:t>E[r</a:t>
            </a:r>
            <a:r>
              <a:rPr lang="en-US" sz="1800" baseline="-25000" dirty="0"/>
              <a:t>11</a:t>
            </a:r>
            <a:r>
              <a:rPr lang="en-US" sz="1800" dirty="0"/>
              <a:t>] = 10% (stocks)</a:t>
            </a:r>
          </a:p>
          <a:p>
            <a:pPr marL="512763" lvl="1"/>
            <a:r>
              <a:rPr lang="en-US" sz="1800" dirty="0"/>
              <a:t>E[r</a:t>
            </a:r>
            <a:r>
              <a:rPr lang="en-US" sz="1800" baseline="-25000" dirty="0"/>
              <a:t>2</a:t>
            </a:r>
            <a:r>
              <a:rPr lang="en-US" sz="1800" dirty="0"/>
              <a:t>] = 7% (corporate bonds)</a:t>
            </a:r>
          </a:p>
          <a:p>
            <a:pPr marL="512763" lvl="1"/>
            <a:r>
              <a:rPr lang="en-US" sz="1800" dirty="0"/>
              <a:t>r</a:t>
            </a:r>
            <a:r>
              <a:rPr lang="en-US" sz="1800" baseline="-25000" dirty="0"/>
              <a:t>f </a:t>
            </a:r>
            <a:r>
              <a:rPr lang="en-US" sz="1800" dirty="0"/>
              <a:t>= 5%</a:t>
            </a:r>
          </a:p>
          <a:p>
            <a:pPr marL="512763" lvl="1"/>
            <a:r>
              <a:rPr lang="en-US" sz="1800" dirty="0"/>
              <a:t>You have $10,000 to invest.</a:t>
            </a:r>
          </a:p>
          <a:p>
            <a:pPr marL="512763" lvl="1"/>
            <a:r>
              <a:rPr lang="en-US" sz="1800" dirty="0"/>
              <a:t>Assume the tangency portfolio has E[r</a:t>
            </a:r>
            <a:r>
              <a:rPr lang="en-US" sz="1800" baseline="-25000" dirty="0"/>
              <a:t>T</a:t>
            </a:r>
            <a:r>
              <a:rPr lang="en-US" sz="1800" dirty="0"/>
              <a:t>] = 8%.</a:t>
            </a:r>
          </a:p>
          <a:p>
            <a:pPr marL="512763" lvl="1"/>
            <a:r>
              <a:rPr lang="en-US" sz="1800" dirty="0"/>
              <a:t>3 possible underlying assets to invest in: stocks, corporate bonds, risk-free asset</a:t>
            </a:r>
          </a:p>
          <a:p>
            <a:pPr marL="0" lvl="1" indent="0">
              <a:buNone/>
            </a:pPr>
            <a:endParaRPr lang="en-US" sz="1800" dirty="0"/>
          </a:p>
          <a:p>
            <a:pPr marL="0" lvl="1" indent="0">
              <a:buNone/>
            </a:pPr>
            <a:r>
              <a:rPr lang="en-US" sz="1800" u="sng" dirty="0"/>
              <a:t>Questions:</a:t>
            </a:r>
          </a:p>
          <a:p>
            <a:pPr marL="342900" lvl="1">
              <a:buSzPct val="100000"/>
              <a:buFont typeface="+mj-lt"/>
              <a:buAutoNum type="arabicPeriod" startAt="17"/>
            </a:pPr>
            <a:r>
              <a:rPr lang="en-US" sz="1800" dirty="0"/>
              <a:t>If you couldn’t borrow money, but you wanted to create a portfolio with E[r] = 10%, how would you best do this?</a:t>
            </a:r>
          </a:p>
          <a:p>
            <a:pPr marL="0" lvl="1" indent="0">
              <a:buSzPct val="100000"/>
              <a:buNone/>
            </a:pPr>
            <a:endParaRPr lang="en-US" sz="1800" dirty="0"/>
          </a:p>
          <a:p>
            <a:pPr marL="457200" lvl="1" indent="-457200">
              <a:buFont typeface="+mj-lt"/>
              <a:buAutoNum type="arabicPeriod" startAt="16"/>
            </a:pPr>
            <a:endParaRPr lang="en-US" sz="1800" dirty="0"/>
          </a:p>
        </p:txBody>
      </p:sp>
      <p:sp>
        <p:nvSpPr>
          <p:cNvPr id="3" name="Text Placeholder 2">
            <a:extLst>
              <a:ext uri="{FF2B5EF4-FFF2-40B4-BE49-F238E27FC236}">
                <a16:creationId xmlns:a16="http://schemas.microsoft.com/office/drawing/2014/main" id="{3E06735A-405D-7717-FD3B-FD2BD65C8310}"/>
              </a:ext>
            </a:extLst>
          </p:cNvPr>
          <p:cNvSpPr>
            <a:spLocks noGrp="1"/>
          </p:cNvSpPr>
          <p:nvPr>
            <p:ph type="body" sz="quarter" idx="13"/>
          </p:nvPr>
        </p:nvSpPr>
        <p:spPr/>
        <p:txBody>
          <a:bodyPr/>
          <a:lstStyle/>
          <a:p>
            <a:r>
              <a:rPr lang="en-US" dirty="0"/>
              <a:t>Review question (17)</a:t>
            </a:r>
          </a:p>
        </p:txBody>
      </p:sp>
      <p:grpSp>
        <p:nvGrpSpPr>
          <p:cNvPr id="5" name="Group 4">
            <a:extLst>
              <a:ext uri="{FF2B5EF4-FFF2-40B4-BE49-F238E27FC236}">
                <a16:creationId xmlns:a16="http://schemas.microsoft.com/office/drawing/2014/main" id="{607B4B75-AD2E-7B77-3498-F9E609643C95}"/>
              </a:ext>
            </a:extLst>
          </p:cNvPr>
          <p:cNvGrpSpPr/>
          <p:nvPr/>
        </p:nvGrpSpPr>
        <p:grpSpPr>
          <a:xfrm>
            <a:off x="6338136" y="1900592"/>
            <a:ext cx="4605655" cy="3989959"/>
            <a:chOff x="6940302" y="930435"/>
            <a:chExt cx="4605655" cy="3989959"/>
          </a:xfrm>
        </p:grpSpPr>
        <p:graphicFrame>
          <p:nvGraphicFramePr>
            <p:cNvPr id="6" name="Chart 5">
              <a:extLst>
                <a:ext uri="{FF2B5EF4-FFF2-40B4-BE49-F238E27FC236}">
                  <a16:creationId xmlns:a16="http://schemas.microsoft.com/office/drawing/2014/main" id="{D325776C-80A0-8FCC-7345-2CA16FDF35FF}"/>
                </a:ext>
              </a:extLst>
            </p:cNvPr>
            <p:cNvGraphicFramePr/>
            <p:nvPr/>
          </p:nvGraphicFramePr>
          <p:xfrm>
            <a:off x="6940302" y="930435"/>
            <a:ext cx="4605655" cy="398995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C8530AD4-C4D4-0A07-0898-0F5E0F507C75}"/>
                </a:ext>
              </a:extLst>
            </p:cNvPr>
            <p:cNvCxnSpPr/>
            <p:nvPr/>
          </p:nvCxnSpPr>
          <p:spPr>
            <a:xfrm flipV="1">
              <a:off x="7538224" y="1467857"/>
              <a:ext cx="2007220" cy="264283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C41BD58-3FD2-A7A3-D851-24638BF5A7B3}"/>
                  </a:ext>
                </a:extLst>
              </p:cNvPr>
              <p:cNvSpPr txBox="1"/>
              <p:nvPr/>
            </p:nvSpPr>
            <p:spPr>
              <a:xfrm>
                <a:off x="5761822" y="399324"/>
                <a:ext cx="5796492" cy="1551066"/>
              </a:xfrm>
              <a:prstGeom prst="rect">
                <a:avLst/>
              </a:prstGeom>
              <a:noFill/>
            </p:spPr>
            <p:txBody>
              <a:bodyPr wrap="square" rtlCol="0">
                <a:spAutoFit/>
              </a:bodyPr>
              <a:lstStyle/>
              <a:p>
                <a:r>
                  <a:rPr lang="en-US" dirty="0">
                    <a:solidFill>
                      <a:schemeClr val="tx1">
                        <a:lumMod val="50000"/>
                      </a:schemeClr>
                    </a:solidFill>
                    <a:effectLst/>
                    <a:ea typeface="Times New Roman" panose="02020603050405020304" pitchFamily="18" charset="0"/>
                  </a:rPr>
                  <a:t>The frontier shown below was created using stocks and corporate bonds. The </a:t>
                </a:r>
                <a14:m>
                  <m:oMath xmlns:m="http://schemas.openxmlformats.org/officeDocument/2006/math">
                    <m:sSub>
                      <m:sSubPr>
                        <m:ctrlPr>
                          <a:rPr lang="en-US" i="1" smtClean="0">
                            <a:solidFill>
                              <a:schemeClr val="tx1">
                                <a:lumMod val="50000"/>
                              </a:schemeClr>
                            </a:solidFill>
                            <a:latin typeface="Cambria Math" panose="02040503050406030204" pitchFamily="18" charset="0"/>
                          </a:rPr>
                        </m:ctrlPr>
                      </m:sSubPr>
                      <m:e>
                        <m:r>
                          <a:rPr lang="en-US" i="1" smtClean="0">
                            <a:solidFill>
                              <a:schemeClr val="tx1">
                                <a:lumMod val="50000"/>
                              </a:schemeClr>
                            </a:solidFill>
                            <a:latin typeface="Cambria Math" panose="02040503050406030204" pitchFamily="18" charset="0"/>
                            <a:ea typeface="Cambria Math" panose="02040503050406030204" pitchFamily="18" charset="0"/>
                          </a:rPr>
                          <m:t>𝜌</m:t>
                        </m:r>
                      </m:e>
                      <m:sub>
                        <m:r>
                          <a:rPr lang="en-US" b="0" i="1" smtClean="0">
                            <a:solidFill>
                              <a:schemeClr val="tx1">
                                <a:lumMod val="50000"/>
                              </a:schemeClr>
                            </a:solidFill>
                            <a:latin typeface="Cambria Math" panose="02040503050406030204" pitchFamily="18" charset="0"/>
                            <a:ea typeface="Cambria Math" panose="02040503050406030204" pitchFamily="18" charset="0"/>
                          </a:rPr>
                          <m:t>𝑆</m:t>
                        </m:r>
                        <m:r>
                          <a:rPr lang="en-US" b="0" i="1" smtClean="0">
                            <a:solidFill>
                              <a:schemeClr val="tx1">
                                <a:lumMod val="50000"/>
                              </a:schemeClr>
                            </a:solidFill>
                            <a:latin typeface="Cambria Math" panose="02040503050406030204" pitchFamily="18" charset="0"/>
                          </a:rPr>
                          <m:t>,</m:t>
                        </m:r>
                        <m:r>
                          <a:rPr lang="en-US" b="0" i="1" smtClean="0">
                            <a:solidFill>
                              <a:schemeClr val="tx1">
                                <a:lumMod val="50000"/>
                              </a:schemeClr>
                            </a:solidFill>
                            <a:latin typeface="Cambria Math" panose="02040503050406030204" pitchFamily="18" charset="0"/>
                          </a:rPr>
                          <m:t>𝐵</m:t>
                        </m:r>
                      </m:sub>
                    </m:sSub>
                    <m:r>
                      <a:rPr lang="en-US" b="0" i="1" smtClean="0">
                        <a:solidFill>
                          <a:schemeClr val="tx1">
                            <a:lumMod val="50000"/>
                          </a:schemeClr>
                        </a:solidFill>
                        <a:latin typeface="Cambria Math" panose="02040503050406030204" pitchFamily="18" charset="0"/>
                      </a:rPr>
                      <m:t> </m:t>
                    </m:r>
                  </m:oMath>
                </a14:m>
                <a:r>
                  <a:rPr lang="en-US" dirty="0">
                    <a:solidFill>
                      <a:schemeClr val="tx1">
                        <a:lumMod val="50000"/>
                      </a:schemeClr>
                    </a:solidFill>
                    <a:effectLst/>
                    <a:ea typeface="Times New Roman" panose="02020603050405020304" pitchFamily="18" charset="0"/>
                  </a:rPr>
                  <a:t>=  -0.25 in this example.  </a:t>
                </a:r>
              </a:p>
              <a:p>
                <a:endParaRPr lang="en-US" sz="400" dirty="0">
                  <a:solidFill>
                    <a:schemeClr val="tx1">
                      <a:lumMod val="50000"/>
                    </a:schemeClr>
                  </a:solidFill>
                  <a:ea typeface="Times New Roman" panose="02020603050405020304" pitchFamily="18" charset="0"/>
                </a:endParaRPr>
              </a:p>
              <a:p>
                <a:r>
                  <a:rPr lang="en-US" dirty="0">
                    <a:solidFill>
                      <a:schemeClr val="tx1">
                        <a:lumMod val="50000"/>
                      </a:schemeClr>
                    </a:solidFill>
                    <a:effectLst/>
                    <a:ea typeface="Times New Roman" panose="02020603050405020304" pitchFamily="18" charset="0"/>
                  </a:rPr>
                  <a:t>The 100% </a:t>
                </a:r>
                <a:r>
                  <a:rPr lang="en-US" dirty="0">
                    <a:solidFill>
                      <a:schemeClr val="tx1">
                        <a:lumMod val="50000"/>
                      </a:schemeClr>
                    </a:solidFill>
                    <a:ea typeface="Times New Roman" panose="02020603050405020304" pitchFamily="18" charset="0"/>
                  </a:rPr>
                  <a:t>stock portfolio </a:t>
                </a:r>
                <a:r>
                  <a:rPr lang="en-US" dirty="0">
                    <a:solidFill>
                      <a:schemeClr val="tx1">
                        <a:lumMod val="50000"/>
                      </a:schemeClr>
                    </a:solidFill>
                    <a:effectLst/>
                    <a:ea typeface="Times New Roman" panose="02020603050405020304" pitchFamily="18" charset="0"/>
                  </a:rPr>
                  <a:t>is shown by the large square (#11) and the 100% bond portfolio is shown by the circle (#2).</a:t>
                </a:r>
                <a:endParaRPr lang="en-US" dirty="0">
                  <a:solidFill>
                    <a:schemeClr val="tx1">
                      <a:lumMod val="50000"/>
                    </a:schemeClr>
                  </a:solidFill>
                </a:endParaRPr>
              </a:p>
            </p:txBody>
          </p:sp>
        </mc:Choice>
        <mc:Fallback>
          <p:sp>
            <p:nvSpPr>
              <p:cNvPr id="8" name="TextBox 7">
                <a:extLst>
                  <a:ext uri="{FF2B5EF4-FFF2-40B4-BE49-F238E27FC236}">
                    <a16:creationId xmlns:a16="http://schemas.microsoft.com/office/drawing/2014/main" id="{AC41BD58-3FD2-A7A3-D851-24638BF5A7B3}"/>
                  </a:ext>
                </a:extLst>
              </p:cNvPr>
              <p:cNvSpPr txBox="1">
                <a:spLocks noRot="1" noChangeAspect="1" noMove="1" noResize="1" noEditPoints="1" noAdjustHandles="1" noChangeArrowheads="1" noChangeShapeType="1" noTextEdit="1"/>
              </p:cNvSpPr>
              <p:nvPr/>
            </p:nvSpPr>
            <p:spPr>
              <a:xfrm>
                <a:off x="5761822" y="399324"/>
                <a:ext cx="5796492" cy="1551066"/>
              </a:xfrm>
              <a:prstGeom prst="rect">
                <a:avLst/>
              </a:prstGeom>
              <a:blipFill>
                <a:blip r:embed="rId4"/>
                <a:stretch>
                  <a:fillRect l="-841" t="-2362" r="-1998" b="-551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4168CF9-B05A-6B43-A5ED-CBCF63601FB3}"/>
              </a:ext>
            </a:extLst>
          </p:cNvPr>
          <p:cNvSpPr txBox="1"/>
          <p:nvPr/>
        </p:nvSpPr>
        <p:spPr>
          <a:xfrm>
            <a:off x="8963671" y="3245079"/>
            <a:ext cx="698285" cy="338554"/>
          </a:xfrm>
          <a:prstGeom prst="rect">
            <a:avLst/>
          </a:prstGeom>
          <a:noFill/>
        </p:spPr>
        <p:txBody>
          <a:bodyPr wrap="square" rtlCol="0">
            <a:spAutoFit/>
          </a:bodyPr>
          <a:lstStyle/>
          <a:p>
            <a:r>
              <a:rPr lang="en-US" sz="1600" dirty="0">
                <a:solidFill>
                  <a:schemeClr val="tx1">
                    <a:lumMod val="50000"/>
                  </a:schemeClr>
                </a:solidFill>
              </a:rPr>
              <a:t>#8</a:t>
            </a:r>
          </a:p>
        </p:txBody>
      </p:sp>
      <p:cxnSp>
        <p:nvCxnSpPr>
          <p:cNvPr id="11" name="Straight Arrow Connector 10">
            <a:extLst>
              <a:ext uri="{FF2B5EF4-FFF2-40B4-BE49-F238E27FC236}">
                <a16:creationId xmlns:a16="http://schemas.microsoft.com/office/drawing/2014/main" id="{E8F54CD0-7DA4-9E7E-9E39-2C867BD3AF30}"/>
              </a:ext>
            </a:extLst>
          </p:cNvPr>
          <p:cNvCxnSpPr>
            <a:cxnSpLocks/>
          </p:cNvCxnSpPr>
          <p:nvPr/>
        </p:nvCxnSpPr>
        <p:spPr>
          <a:xfrm flipH="1" flipV="1">
            <a:off x="8943278" y="3112447"/>
            <a:ext cx="135128" cy="182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DF0153C-5182-B175-89B4-EFBE48DC58B9}"/>
              </a:ext>
            </a:extLst>
          </p:cNvPr>
          <p:cNvSpPr txBox="1"/>
          <p:nvPr/>
        </p:nvSpPr>
        <p:spPr>
          <a:xfrm>
            <a:off x="8784758" y="3832055"/>
            <a:ext cx="2007220" cy="338554"/>
          </a:xfrm>
          <a:prstGeom prst="rect">
            <a:avLst/>
          </a:prstGeom>
          <a:noFill/>
        </p:spPr>
        <p:txBody>
          <a:bodyPr wrap="square" rtlCol="0">
            <a:spAutoFit/>
          </a:bodyPr>
          <a:lstStyle/>
          <a:p>
            <a:r>
              <a:rPr lang="en-US" sz="1600" dirty="0">
                <a:solidFill>
                  <a:schemeClr val="tx1">
                    <a:lumMod val="50000"/>
                  </a:schemeClr>
                </a:solidFill>
              </a:rPr>
              <a:t>Tangency Portfolio</a:t>
            </a:r>
          </a:p>
        </p:txBody>
      </p:sp>
      <p:cxnSp>
        <p:nvCxnSpPr>
          <p:cNvPr id="14" name="Straight Arrow Connector 13">
            <a:extLst>
              <a:ext uri="{FF2B5EF4-FFF2-40B4-BE49-F238E27FC236}">
                <a16:creationId xmlns:a16="http://schemas.microsoft.com/office/drawing/2014/main" id="{843E6304-0909-8BF7-2DEA-01F02179963D}"/>
              </a:ext>
            </a:extLst>
          </p:cNvPr>
          <p:cNvCxnSpPr>
            <a:cxnSpLocks/>
          </p:cNvCxnSpPr>
          <p:nvPr/>
        </p:nvCxnSpPr>
        <p:spPr>
          <a:xfrm flipH="1" flipV="1">
            <a:off x="8106937" y="3672667"/>
            <a:ext cx="677821" cy="276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2D848866-9223-E189-00A8-81E3EDFDCA7E}"/>
              </a:ext>
            </a:extLst>
          </p:cNvPr>
          <p:cNvSpPr/>
          <p:nvPr/>
        </p:nvSpPr>
        <p:spPr>
          <a:xfrm>
            <a:off x="8725596" y="2601953"/>
            <a:ext cx="135128" cy="104090"/>
          </a:xfrm>
          <a:prstGeom prst="ellipse">
            <a:avLst/>
          </a:prstGeom>
          <a:solidFill>
            <a:schemeClr val="accent4">
              <a:lumMod val="60000"/>
              <a:lumOff val="40000"/>
            </a:schemeClr>
          </a:solidFill>
          <a:ln w="25400">
            <a:solidFill>
              <a:srgbClr val="00A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9E91616-B014-A20E-1631-248CBB250A27}"/>
              </a:ext>
            </a:extLst>
          </p:cNvPr>
          <p:cNvSpPr txBox="1"/>
          <p:nvPr/>
        </p:nvSpPr>
        <p:spPr>
          <a:xfrm>
            <a:off x="9335137" y="1861223"/>
            <a:ext cx="2007220" cy="338554"/>
          </a:xfrm>
          <a:prstGeom prst="rect">
            <a:avLst/>
          </a:prstGeom>
          <a:noFill/>
        </p:spPr>
        <p:txBody>
          <a:bodyPr wrap="square" rtlCol="0">
            <a:spAutoFit/>
          </a:bodyPr>
          <a:lstStyle/>
          <a:p>
            <a:r>
              <a:rPr lang="en-US" sz="1600" dirty="0">
                <a:solidFill>
                  <a:schemeClr val="tx1">
                    <a:lumMod val="50000"/>
                  </a:schemeClr>
                </a:solidFill>
              </a:rPr>
              <a:t>Portfolio #15</a:t>
            </a:r>
          </a:p>
        </p:txBody>
      </p:sp>
      <p:cxnSp>
        <p:nvCxnSpPr>
          <p:cNvPr id="23" name="Straight Arrow Connector 22">
            <a:extLst>
              <a:ext uri="{FF2B5EF4-FFF2-40B4-BE49-F238E27FC236}">
                <a16:creationId xmlns:a16="http://schemas.microsoft.com/office/drawing/2014/main" id="{57692D2B-E623-796B-8941-6B2EF28DCFC1}"/>
              </a:ext>
            </a:extLst>
          </p:cNvPr>
          <p:cNvCxnSpPr>
            <a:cxnSpLocks/>
          </p:cNvCxnSpPr>
          <p:nvPr/>
        </p:nvCxnSpPr>
        <p:spPr>
          <a:xfrm flipH="1">
            <a:off x="8899779" y="2188476"/>
            <a:ext cx="888589" cy="4474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802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AFB501-4AAA-9C99-B705-4667781ECA0F}"/>
              </a:ext>
            </a:extLst>
          </p:cNvPr>
          <p:cNvSpPr>
            <a:spLocks noGrp="1"/>
          </p:cNvSpPr>
          <p:nvPr>
            <p:ph type="body" sz="quarter" idx="14"/>
          </p:nvPr>
        </p:nvSpPr>
        <p:spPr>
          <a:xfrm>
            <a:off x="646042" y="1361278"/>
            <a:ext cx="5533573" cy="4760742"/>
          </a:xfrm>
        </p:spPr>
        <p:txBody>
          <a:bodyPr>
            <a:normAutofit/>
          </a:bodyPr>
          <a:lstStyle/>
          <a:p>
            <a:pPr marL="0" indent="0">
              <a:buNone/>
            </a:pPr>
            <a:r>
              <a:rPr lang="en-US" sz="1800" u="sng" dirty="0"/>
              <a:t>Assume:</a:t>
            </a:r>
          </a:p>
          <a:p>
            <a:pPr marL="512763" lvl="1"/>
            <a:r>
              <a:rPr lang="en-US" sz="1800" dirty="0"/>
              <a:t>E[r</a:t>
            </a:r>
            <a:r>
              <a:rPr lang="en-US" sz="1800" baseline="-25000" dirty="0"/>
              <a:t>11</a:t>
            </a:r>
            <a:r>
              <a:rPr lang="en-US" sz="1800" dirty="0"/>
              <a:t>] = 10% (stocks)</a:t>
            </a:r>
          </a:p>
          <a:p>
            <a:pPr marL="512763" lvl="1"/>
            <a:r>
              <a:rPr lang="en-US" sz="1800" dirty="0"/>
              <a:t>E[r</a:t>
            </a:r>
            <a:r>
              <a:rPr lang="en-US" sz="1800" baseline="-25000" dirty="0"/>
              <a:t>2</a:t>
            </a:r>
            <a:r>
              <a:rPr lang="en-US" sz="1800" dirty="0"/>
              <a:t>] = 7% (corporate bonds)</a:t>
            </a:r>
          </a:p>
          <a:p>
            <a:pPr marL="512763" lvl="1"/>
            <a:r>
              <a:rPr lang="en-US" sz="1800" dirty="0"/>
              <a:t>r</a:t>
            </a:r>
            <a:r>
              <a:rPr lang="en-US" sz="1800" baseline="-25000" dirty="0"/>
              <a:t>f </a:t>
            </a:r>
            <a:r>
              <a:rPr lang="en-US" sz="1800" dirty="0"/>
              <a:t>= 5%</a:t>
            </a:r>
          </a:p>
          <a:p>
            <a:pPr marL="512763" lvl="1"/>
            <a:r>
              <a:rPr lang="en-US" sz="1800" dirty="0"/>
              <a:t>You have $10,000 to invest.</a:t>
            </a:r>
          </a:p>
          <a:p>
            <a:pPr marL="512763" lvl="1"/>
            <a:r>
              <a:rPr lang="en-US" sz="1800" dirty="0"/>
              <a:t>Assume the tangency portfolio has E[r</a:t>
            </a:r>
            <a:r>
              <a:rPr lang="en-US" sz="1800" baseline="-25000" dirty="0"/>
              <a:t>T</a:t>
            </a:r>
            <a:r>
              <a:rPr lang="en-US" sz="1800" dirty="0"/>
              <a:t>] = 8%.</a:t>
            </a:r>
          </a:p>
          <a:p>
            <a:pPr marL="512763" lvl="1"/>
            <a:r>
              <a:rPr lang="en-US" sz="1800" dirty="0"/>
              <a:t>3 possible underlying assets to invest in: stocks, corporate bonds, risk-free asset</a:t>
            </a:r>
          </a:p>
          <a:p>
            <a:pPr marL="0" lvl="1" indent="0">
              <a:buNone/>
            </a:pPr>
            <a:endParaRPr lang="en-US" sz="1800" dirty="0"/>
          </a:p>
          <a:p>
            <a:pPr marL="0" lvl="1" indent="0">
              <a:buNone/>
            </a:pPr>
            <a:r>
              <a:rPr lang="en-US" sz="1800" u="sng" dirty="0"/>
              <a:t>Questions:</a:t>
            </a:r>
          </a:p>
          <a:p>
            <a:pPr marL="342900" lvl="1">
              <a:buSzPct val="100000"/>
              <a:buFont typeface="+mj-lt"/>
              <a:buAutoNum type="arabicPeriod" startAt="18"/>
            </a:pPr>
            <a:r>
              <a:rPr lang="en-US" sz="1800" dirty="0"/>
              <a:t>Assume you can borrow and lend.  Which portfolios dominate #8 on the figure?</a:t>
            </a:r>
          </a:p>
          <a:p>
            <a:pPr marL="0" lvl="1" indent="0">
              <a:buSzPct val="100000"/>
              <a:buNone/>
            </a:pPr>
            <a:endParaRPr lang="en-US" sz="1800" dirty="0"/>
          </a:p>
          <a:p>
            <a:pPr marL="457200" lvl="1" indent="-457200">
              <a:buFont typeface="+mj-lt"/>
              <a:buAutoNum type="arabicPeriod" startAt="16"/>
            </a:pPr>
            <a:endParaRPr lang="en-US" sz="1800" dirty="0"/>
          </a:p>
        </p:txBody>
      </p:sp>
      <p:sp>
        <p:nvSpPr>
          <p:cNvPr id="3" name="Text Placeholder 2">
            <a:extLst>
              <a:ext uri="{FF2B5EF4-FFF2-40B4-BE49-F238E27FC236}">
                <a16:creationId xmlns:a16="http://schemas.microsoft.com/office/drawing/2014/main" id="{3E06735A-405D-7717-FD3B-FD2BD65C8310}"/>
              </a:ext>
            </a:extLst>
          </p:cNvPr>
          <p:cNvSpPr>
            <a:spLocks noGrp="1"/>
          </p:cNvSpPr>
          <p:nvPr>
            <p:ph type="body" sz="quarter" idx="13"/>
          </p:nvPr>
        </p:nvSpPr>
        <p:spPr/>
        <p:txBody>
          <a:bodyPr/>
          <a:lstStyle/>
          <a:p>
            <a:r>
              <a:rPr lang="en-US" dirty="0"/>
              <a:t>Review question (18)</a:t>
            </a:r>
          </a:p>
        </p:txBody>
      </p:sp>
      <p:grpSp>
        <p:nvGrpSpPr>
          <p:cNvPr id="5" name="Group 4">
            <a:extLst>
              <a:ext uri="{FF2B5EF4-FFF2-40B4-BE49-F238E27FC236}">
                <a16:creationId xmlns:a16="http://schemas.microsoft.com/office/drawing/2014/main" id="{607B4B75-AD2E-7B77-3498-F9E609643C95}"/>
              </a:ext>
            </a:extLst>
          </p:cNvPr>
          <p:cNvGrpSpPr/>
          <p:nvPr/>
        </p:nvGrpSpPr>
        <p:grpSpPr>
          <a:xfrm>
            <a:off x="6338136" y="1900592"/>
            <a:ext cx="4605655" cy="3989959"/>
            <a:chOff x="6940302" y="930435"/>
            <a:chExt cx="4605655" cy="3989959"/>
          </a:xfrm>
        </p:grpSpPr>
        <p:graphicFrame>
          <p:nvGraphicFramePr>
            <p:cNvPr id="6" name="Chart 5">
              <a:extLst>
                <a:ext uri="{FF2B5EF4-FFF2-40B4-BE49-F238E27FC236}">
                  <a16:creationId xmlns:a16="http://schemas.microsoft.com/office/drawing/2014/main" id="{D325776C-80A0-8FCC-7345-2CA16FDF35FF}"/>
                </a:ext>
              </a:extLst>
            </p:cNvPr>
            <p:cNvGraphicFramePr/>
            <p:nvPr/>
          </p:nvGraphicFramePr>
          <p:xfrm>
            <a:off x="6940302" y="930435"/>
            <a:ext cx="4605655" cy="398995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C8530AD4-C4D4-0A07-0898-0F5E0F507C75}"/>
                </a:ext>
              </a:extLst>
            </p:cNvPr>
            <p:cNvCxnSpPr/>
            <p:nvPr/>
          </p:nvCxnSpPr>
          <p:spPr>
            <a:xfrm flipV="1">
              <a:off x="7538224" y="1467857"/>
              <a:ext cx="2007220" cy="264283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C41BD58-3FD2-A7A3-D851-24638BF5A7B3}"/>
                  </a:ext>
                </a:extLst>
              </p:cNvPr>
              <p:cNvSpPr txBox="1"/>
              <p:nvPr/>
            </p:nvSpPr>
            <p:spPr>
              <a:xfrm>
                <a:off x="5853865" y="395076"/>
                <a:ext cx="5731658" cy="1551066"/>
              </a:xfrm>
              <a:prstGeom prst="rect">
                <a:avLst/>
              </a:prstGeom>
              <a:noFill/>
            </p:spPr>
            <p:txBody>
              <a:bodyPr wrap="square" rtlCol="0">
                <a:spAutoFit/>
              </a:bodyPr>
              <a:lstStyle/>
              <a:p>
                <a:r>
                  <a:rPr lang="en-US" dirty="0">
                    <a:solidFill>
                      <a:schemeClr val="tx1">
                        <a:lumMod val="50000"/>
                      </a:schemeClr>
                    </a:solidFill>
                    <a:effectLst/>
                    <a:ea typeface="Times New Roman" panose="02020603050405020304" pitchFamily="18" charset="0"/>
                  </a:rPr>
                  <a:t>The frontier shown below was created using stocks and corporate bonds. The </a:t>
                </a:r>
                <a14:m>
                  <m:oMath xmlns:m="http://schemas.openxmlformats.org/officeDocument/2006/math">
                    <m:sSub>
                      <m:sSubPr>
                        <m:ctrlPr>
                          <a:rPr lang="en-US" i="1" smtClean="0">
                            <a:solidFill>
                              <a:schemeClr val="tx1">
                                <a:lumMod val="50000"/>
                              </a:schemeClr>
                            </a:solidFill>
                            <a:latin typeface="Cambria Math" panose="02040503050406030204" pitchFamily="18" charset="0"/>
                          </a:rPr>
                        </m:ctrlPr>
                      </m:sSubPr>
                      <m:e>
                        <m:r>
                          <a:rPr lang="en-US" i="1" smtClean="0">
                            <a:solidFill>
                              <a:schemeClr val="tx1">
                                <a:lumMod val="50000"/>
                              </a:schemeClr>
                            </a:solidFill>
                            <a:latin typeface="Cambria Math" panose="02040503050406030204" pitchFamily="18" charset="0"/>
                            <a:ea typeface="Cambria Math" panose="02040503050406030204" pitchFamily="18" charset="0"/>
                          </a:rPr>
                          <m:t>𝜌</m:t>
                        </m:r>
                      </m:e>
                      <m:sub>
                        <m:r>
                          <a:rPr lang="en-US" b="0" i="1" smtClean="0">
                            <a:solidFill>
                              <a:schemeClr val="tx1">
                                <a:lumMod val="50000"/>
                              </a:schemeClr>
                            </a:solidFill>
                            <a:latin typeface="Cambria Math" panose="02040503050406030204" pitchFamily="18" charset="0"/>
                            <a:ea typeface="Cambria Math" panose="02040503050406030204" pitchFamily="18" charset="0"/>
                          </a:rPr>
                          <m:t>𝑆</m:t>
                        </m:r>
                        <m:r>
                          <a:rPr lang="en-US" b="0" i="1" smtClean="0">
                            <a:solidFill>
                              <a:schemeClr val="tx1">
                                <a:lumMod val="50000"/>
                              </a:schemeClr>
                            </a:solidFill>
                            <a:latin typeface="Cambria Math" panose="02040503050406030204" pitchFamily="18" charset="0"/>
                          </a:rPr>
                          <m:t>,</m:t>
                        </m:r>
                        <m:r>
                          <a:rPr lang="en-US" b="0" i="1" smtClean="0">
                            <a:solidFill>
                              <a:schemeClr val="tx1">
                                <a:lumMod val="50000"/>
                              </a:schemeClr>
                            </a:solidFill>
                            <a:latin typeface="Cambria Math" panose="02040503050406030204" pitchFamily="18" charset="0"/>
                          </a:rPr>
                          <m:t>𝐵</m:t>
                        </m:r>
                      </m:sub>
                    </m:sSub>
                    <m:r>
                      <a:rPr lang="en-US" b="0" i="1" smtClean="0">
                        <a:solidFill>
                          <a:schemeClr val="tx1">
                            <a:lumMod val="50000"/>
                          </a:schemeClr>
                        </a:solidFill>
                        <a:latin typeface="Cambria Math" panose="02040503050406030204" pitchFamily="18" charset="0"/>
                      </a:rPr>
                      <m:t> </m:t>
                    </m:r>
                  </m:oMath>
                </a14:m>
                <a:r>
                  <a:rPr lang="en-US" dirty="0">
                    <a:solidFill>
                      <a:schemeClr val="tx1">
                        <a:lumMod val="50000"/>
                      </a:schemeClr>
                    </a:solidFill>
                    <a:effectLst/>
                    <a:ea typeface="Times New Roman" panose="02020603050405020304" pitchFamily="18" charset="0"/>
                  </a:rPr>
                  <a:t>=  -0.25 in this example.  </a:t>
                </a:r>
              </a:p>
              <a:p>
                <a:endParaRPr lang="en-US" sz="400" dirty="0">
                  <a:solidFill>
                    <a:schemeClr val="tx1">
                      <a:lumMod val="50000"/>
                    </a:schemeClr>
                  </a:solidFill>
                  <a:ea typeface="Times New Roman" panose="02020603050405020304" pitchFamily="18" charset="0"/>
                </a:endParaRPr>
              </a:p>
              <a:p>
                <a:r>
                  <a:rPr lang="en-US" dirty="0">
                    <a:solidFill>
                      <a:schemeClr val="tx1">
                        <a:lumMod val="50000"/>
                      </a:schemeClr>
                    </a:solidFill>
                    <a:effectLst/>
                    <a:ea typeface="Times New Roman" panose="02020603050405020304" pitchFamily="18" charset="0"/>
                  </a:rPr>
                  <a:t>The 100% </a:t>
                </a:r>
                <a:r>
                  <a:rPr lang="en-US" dirty="0">
                    <a:solidFill>
                      <a:schemeClr val="tx1">
                        <a:lumMod val="50000"/>
                      </a:schemeClr>
                    </a:solidFill>
                    <a:ea typeface="Times New Roman" panose="02020603050405020304" pitchFamily="18" charset="0"/>
                  </a:rPr>
                  <a:t>stock portfolio </a:t>
                </a:r>
                <a:r>
                  <a:rPr lang="en-US" dirty="0">
                    <a:solidFill>
                      <a:schemeClr val="tx1">
                        <a:lumMod val="50000"/>
                      </a:schemeClr>
                    </a:solidFill>
                    <a:effectLst/>
                    <a:ea typeface="Times New Roman" panose="02020603050405020304" pitchFamily="18" charset="0"/>
                  </a:rPr>
                  <a:t>is shown by the large square (#11) and the 100% bond portfolio is shown by the circle (#2).</a:t>
                </a:r>
                <a:endParaRPr lang="en-US" dirty="0">
                  <a:solidFill>
                    <a:schemeClr val="tx1">
                      <a:lumMod val="50000"/>
                    </a:schemeClr>
                  </a:solidFill>
                </a:endParaRPr>
              </a:p>
            </p:txBody>
          </p:sp>
        </mc:Choice>
        <mc:Fallback>
          <p:sp>
            <p:nvSpPr>
              <p:cNvPr id="8" name="TextBox 7">
                <a:extLst>
                  <a:ext uri="{FF2B5EF4-FFF2-40B4-BE49-F238E27FC236}">
                    <a16:creationId xmlns:a16="http://schemas.microsoft.com/office/drawing/2014/main" id="{AC41BD58-3FD2-A7A3-D851-24638BF5A7B3}"/>
                  </a:ext>
                </a:extLst>
              </p:cNvPr>
              <p:cNvSpPr txBox="1">
                <a:spLocks noRot="1" noChangeAspect="1" noMove="1" noResize="1" noEditPoints="1" noAdjustHandles="1" noChangeArrowheads="1" noChangeShapeType="1" noTextEdit="1"/>
              </p:cNvSpPr>
              <p:nvPr/>
            </p:nvSpPr>
            <p:spPr>
              <a:xfrm>
                <a:off x="5853865" y="395076"/>
                <a:ext cx="5731658" cy="1551066"/>
              </a:xfrm>
              <a:prstGeom prst="rect">
                <a:avLst/>
              </a:prstGeom>
              <a:blipFill>
                <a:blip r:embed="rId4"/>
                <a:stretch>
                  <a:fillRect l="-850" t="-2362" r="-2869" b="-551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4168CF9-B05A-6B43-A5ED-CBCF63601FB3}"/>
              </a:ext>
            </a:extLst>
          </p:cNvPr>
          <p:cNvSpPr txBox="1"/>
          <p:nvPr/>
        </p:nvSpPr>
        <p:spPr>
          <a:xfrm>
            <a:off x="8963671" y="3245079"/>
            <a:ext cx="698285" cy="338554"/>
          </a:xfrm>
          <a:prstGeom prst="rect">
            <a:avLst/>
          </a:prstGeom>
          <a:noFill/>
        </p:spPr>
        <p:txBody>
          <a:bodyPr wrap="square" rtlCol="0">
            <a:spAutoFit/>
          </a:bodyPr>
          <a:lstStyle/>
          <a:p>
            <a:r>
              <a:rPr lang="en-US" sz="1600" dirty="0">
                <a:solidFill>
                  <a:schemeClr val="tx1">
                    <a:lumMod val="50000"/>
                  </a:schemeClr>
                </a:solidFill>
              </a:rPr>
              <a:t>#8</a:t>
            </a:r>
          </a:p>
        </p:txBody>
      </p:sp>
      <p:cxnSp>
        <p:nvCxnSpPr>
          <p:cNvPr id="11" name="Straight Arrow Connector 10">
            <a:extLst>
              <a:ext uri="{FF2B5EF4-FFF2-40B4-BE49-F238E27FC236}">
                <a16:creationId xmlns:a16="http://schemas.microsoft.com/office/drawing/2014/main" id="{E8F54CD0-7DA4-9E7E-9E39-2C867BD3AF30}"/>
              </a:ext>
            </a:extLst>
          </p:cNvPr>
          <p:cNvCxnSpPr>
            <a:cxnSpLocks/>
          </p:cNvCxnSpPr>
          <p:nvPr/>
        </p:nvCxnSpPr>
        <p:spPr>
          <a:xfrm flipH="1" flipV="1">
            <a:off x="8943278" y="3112447"/>
            <a:ext cx="135128" cy="182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DF0153C-5182-B175-89B4-EFBE48DC58B9}"/>
              </a:ext>
            </a:extLst>
          </p:cNvPr>
          <p:cNvSpPr txBox="1"/>
          <p:nvPr/>
        </p:nvSpPr>
        <p:spPr>
          <a:xfrm>
            <a:off x="8784758" y="3832055"/>
            <a:ext cx="2007220" cy="338554"/>
          </a:xfrm>
          <a:prstGeom prst="rect">
            <a:avLst/>
          </a:prstGeom>
          <a:noFill/>
        </p:spPr>
        <p:txBody>
          <a:bodyPr wrap="square" rtlCol="0">
            <a:spAutoFit/>
          </a:bodyPr>
          <a:lstStyle/>
          <a:p>
            <a:r>
              <a:rPr lang="en-US" sz="1600" dirty="0">
                <a:solidFill>
                  <a:schemeClr val="tx1">
                    <a:lumMod val="50000"/>
                  </a:schemeClr>
                </a:solidFill>
              </a:rPr>
              <a:t>Tangency Portfolio</a:t>
            </a:r>
          </a:p>
        </p:txBody>
      </p:sp>
      <p:cxnSp>
        <p:nvCxnSpPr>
          <p:cNvPr id="14" name="Straight Arrow Connector 13">
            <a:extLst>
              <a:ext uri="{FF2B5EF4-FFF2-40B4-BE49-F238E27FC236}">
                <a16:creationId xmlns:a16="http://schemas.microsoft.com/office/drawing/2014/main" id="{843E6304-0909-8BF7-2DEA-01F02179963D}"/>
              </a:ext>
            </a:extLst>
          </p:cNvPr>
          <p:cNvCxnSpPr>
            <a:cxnSpLocks/>
          </p:cNvCxnSpPr>
          <p:nvPr/>
        </p:nvCxnSpPr>
        <p:spPr>
          <a:xfrm flipH="1" flipV="1">
            <a:off x="8106937" y="3672667"/>
            <a:ext cx="677821" cy="276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1817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AFB501-4AAA-9C99-B705-4667781ECA0F}"/>
              </a:ext>
            </a:extLst>
          </p:cNvPr>
          <p:cNvSpPr>
            <a:spLocks noGrp="1"/>
          </p:cNvSpPr>
          <p:nvPr>
            <p:ph type="body" sz="quarter" idx="14"/>
          </p:nvPr>
        </p:nvSpPr>
        <p:spPr>
          <a:xfrm>
            <a:off x="646043" y="1361278"/>
            <a:ext cx="5379888" cy="4760742"/>
          </a:xfrm>
        </p:spPr>
        <p:txBody>
          <a:bodyPr>
            <a:normAutofit/>
          </a:bodyPr>
          <a:lstStyle/>
          <a:p>
            <a:pPr marL="0" indent="0">
              <a:buNone/>
            </a:pPr>
            <a:r>
              <a:rPr lang="en-US" sz="1800" u="sng" dirty="0"/>
              <a:t>Assume:</a:t>
            </a:r>
          </a:p>
          <a:p>
            <a:pPr marL="512763" lvl="1"/>
            <a:r>
              <a:rPr lang="en-US" sz="1800" dirty="0"/>
              <a:t>E[r</a:t>
            </a:r>
            <a:r>
              <a:rPr lang="en-US" sz="1800" baseline="-25000" dirty="0"/>
              <a:t>11</a:t>
            </a:r>
            <a:r>
              <a:rPr lang="en-US" sz="1800" dirty="0"/>
              <a:t>] = 10% (stocks)</a:t>
            </a:r>
          </a:p>
          <a:p>
            <a:pPr marL="512763" lvl="1"/>
            <a:r>
              <a:rPr lang="en-US" sz="1800" dirty="0"/>
              <a:t>E[r</a:t>
            </a:r>
            <a:r>
              <a:rPr lang="en-US" sz="1800" baseline="-25000" dirty="0"/>
              <a:t>2</a:t>
            </a:r>
            <a:r>
              <a:rPr lang="en-US" sz="1800" dirty="0"/>
              <a:t>] = 7% (corporate bonds)</a:t>
            </a:r>
          </a:p>
          <a:p>
            <a:pPr marL="512763" lvl="1"/>
            <a:r>
              <a:rPr lang="en-US" sz="1800" dirty="0"/>
              <a:t>r</a:t>
            </a:r>
            <a:r>
              <a:rPr lang="en-US" sz="1800" baseline="-25000" dirty="0"/>
              <a:t>f </a:t>
            </a:r>
            <a:r>
              <a:rPr lang="en-US" sz="1800" dirty="0"/>
              <a:t>= 5%</a:t>
            </a:r>
          </a:p>
          <a:p>
            <a:pPr marL="512763" lvl="1"/>
            <a:r>
              <a:rPr lang="en-US" sz="1800" dirty="0"/>
              <a:t>You have $10,000 to invest.</a:t>
            </a:r>
          </a:p>
          <a:p>
            <a:pPr marL="512763" lvl="1"/>
            <a:r>
              <a:rPr lang="en-US" sz="1800" dirty="0"/>
              <a:t>Assume the tangency portfolio has E[r</a:t>
            </a:r>
            <a:r>
              <a:rPr lang="en-US" sz="1800" baseline="-25000" dirty="0"/>
              <a:t>T</a:t>
            </a:r>
            <a:r>
              <a:rPr lang="en-US" sz="1800" dirty="0"/>
              <a:t>] = 8%.</a:t>
            </a:r>
          </a:p>
          <a:p>
            <a:pPr marL="512763" lvl="1"/>
            <a:r>
              <a:rPr lang="en-US" sz="1800" dirty="0"/>
              <a:t>3 possible underlying assets to invest in: stocks, corporate bonds, risk-free asset</a:t>
            </a:r>
          </a:p>
          <a:p>
            <a:pPr marL="0" lvl="1" indent="0">
              <a:buNone/>
            </a:pPr>
            <a:endParaRPr lang="en-US" sz="1800" dirty="0"/>
          </a:p>
          <a:p>
            <a:pPr marL="0" lvl="1" indent="0">
              <a:buNone/>
            </a:pPr>
            <a:r>
              <a:rPr lang="en-US" sz="1800" u="sng" dirty="0"/>
              <a:t>Explanation:</a:t>
            </a:r>
          </a:p>
          <a:p>
            <a:pPr marL="0" lvl="1" indent="0">
              <a:buSzPct val="100000"/>
              <a:buNone/>
            </a:pPr>
            <a:r>
              <a:rPr lang="en-US" sz="1800" dirty="0"/>
              <a:t>When thinking about investments we assume that investors prefer higher returns and lower risk. One portfolio “dominates” another if it is at least as good in one of these dimensions and better in the other. Any portfolio along the </a:t>
            </a:r>
            <a:r>
              <a:rPr lang="en-US" sz="1800" b="1" dirty="0">
                <a:solidFill>
                  <a:srgbClr val="FF0000"/>
                </a:solidFill>
              </a:rPr>
              <a:t>red</a:t>
            </a:r>
            <a:r>
              <a:rPr lang="en-US" sz="1800" dirty="0"/>
              <a:t> segment would dominate #8. </a:t>
            </a:r>
          </a:p>
          <a:p>
            <a:pPr marL="457200" lvl="1" indent="-457200">
              <a:buFont typeface="+mj-lt"/>
              <a:buAutoNum type="arabicPeriod" startAt="16"/>
            </a:pPr>
            <a:endParaRPr lang="en-US" sz="1800" dirty="0"/>
          </a:p>
        </p:txBody>
      </p:sp>
      <p:sp>
        <p:nvSpPr>
          <p:cNvPr id="3" name="Text Placeholder 2">
            <a:extLst>
              <a:ext uri="{FF2B5EF4-FFF2-40B4-BE49-F238E27FC236}">
                <a16:creationId xmlns:a16="http://schemas.microsoft.com/office/drawing/2014/main" id="{3E06735A-405D-7717-FD3B-FD2BD65C8310}"/>
              </a:ext>
            </a:extLst>
          </p:cNvPr>
          <p:cNvSpPr>
            <a:spLocks noGrp="1"/>
          </p:cNvSpPr>
          <p:nvPr>
            <p:ph type="body" sz="quarter" idx="13"/>
          </p:nvPr>
        </p:nvSpPr>
        <p:spPr/>
        <p:txBody>
          <a:bodyPr/>
          <a:lstStyle/>
          <a:p>
            <a:r>
              <a:rPr lang="en-US" dirty="0"/>
              <a:t>Review question (18) answer</a:t>
            </a:r>
          </a:p>
        </p:txBody>
      </p:sp>
      <p:grpSp>
        <p:nvGrpSpPr>
          <p:cNvPr id="5" name="Group 4">
            <a:extLst>
              <a:ext uri="{FF2B5EF4-FFF2-40B4-BE49-F238E27FC236}">
                <a16:creationId xmlns:a16="http://schemas.microsoft.com/office/drawing/2014/main" id="{607B4B75-AD2E-7B77-3498-F9E609643C95}"/>
              </a:ext>
            </a:extLst>
          </p:cNvPr>
          <p:cNvGrpSpPr/>
          <p:nvPr/>
        </p:nvGrpSpPr>
        <p:grpSpPr>
          <a:xfrm>
            <a:off x="6338136" y="1900592"/>
            <a:ext cx="4605655" cy="3989959"/>
            <a:chOff x="6940302" y="930435"/>
            <a:chExt cx="4605655" cy="3989959"/>
          </a:xfrm>
        </p:grpSpPr>
        <p:graphicFrame>
          <p:nvGraphicFramePr>
            <p:cNvPr id="6" name="Chart 5">
              <a:extLst>
                <a:ext uri="{FF2B5EF4-FFF2-40B4-BE49-F238E27FC236}">
                  <a16:creationId xmlns:a16="http://schemas.microsoft.com/office/drawing/2014/main" id="{D325776C-80A0-8FCC-7345-2CA16FDF35FF}"/>
                </a:ext>
              </a:extLst>
            </p:cNvPr>
            <p:cNvGraphicFramePr/>
            <p:nvPr/>
          </p:nvGraphicFramePr>
          <p:xfrm>
            <a:off x="6940302" y="930435"/>
            <a:ext cx="4605655" cy="398995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C8530AD4-C4D4-0A07-0898-0F5E0F507C75}"/>
                </a:ext>
              </a:extLst>
            </p:cNvPr>
            <p:cNvCxnSpPr/>
            <p:nvPr/>
          </p:nvCxnSpPr>
          <p:spPr>
            <a:xfrm flipV="1">
              <a:off x="7538224" y="1467857"/>
              <a:ext cx="2007220" cy="264283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C41BD58-3FD2-A7A3-D851-24638BF5A7B3}"/>
                  </a:ext>
                </a:extLst>
              </p:cNvPr>
              <p:cNvSpPr txBox="1"/>
              <p:nvPr/>
            </p:nvSpPr>
            <p:spPr>
              <a:xfrm>
                <a:off x="6025931" y="410597"/>
                <a:ext cx="5544739" cy="1551066"/>
              </a:xfrm>
              <a:prstGeom prst="rect">
                <a:avLst/>
              </a:prstGeom>
              <a:noFill/>
            </p:spPr>
            <p:txBody>
              <a:bodyPr wrap="square" rtlCol="0">
                <a:spAutoFit/>
              </a:bodyPr>
              <a:lstStyle/>
              <a:p>
                <a:r>
                  <a:rPr lang="en-US" dirty="0">
                    <a:solidFill>
                      <a:schemeClr val="tx1">
                        <a:lumMod val="50000"/>
                      </a:schemeClr>
                    </a:solidFill>
                    <a:effectLst/>
                    <a:ea typeface="Times New Roman" panose="02020603050405020304" pitchFamily="18" charset="0"/>
                  </a:rPr>
                  <a:t>The frontier shown below was created using stocks and corporate bonds. </a:t>
                </a:r>
                <a14:m>
                  <m:oMath xmlns:m="http://schemas.openxmlformats.org/officeDocument/2006/math">
                    <m:sSub>
                      <m:sSubPr>
                        <m:ctrlPr>
                          <a:rPr lang="en-US" i="1" smtClean="0">
                            <a:solidFill>
                              <a:schemeClr val="tx1">
                                <a:lumMod val="50000"/>
                              </a:schemeClr>
                            </a:solidFill>
                            <a:latin typeface="Cambria Math" panose="02040503050406030204" pitchFamily="18" charset="0"/>
                          </a:rPr>
                        </m:ctrlPr>
                      </m:sSubPr>
                      <m:e>
                        <m:r>
                          <a:rPr lang="en-US" i="1" smtClean="0">
                            <a:solidFill>
                              <a:schemeClr val="tx1">
                                <a:lumMod val="50000"/>
                              </a:schemeClr>
                            </a:solidFill>
                            <a:latin typeface="Cambria Math" panose="02040503050406030204" pitchFamily="18" charset="0"/>
                            <a:ea typeface="Cambria Math" panose="02040503050406030204" pitchFamily="18" charset="0"/>
                          </a:rPr>
                          <m:t>𝜌</m:t>
                        </m:r>
                      </m:e>
                      <m:sub>
                        <m:r>
                          <a:rPr lang="en-US" b="0" i="1" smtClean="0">
                            <a:solidFill>
                              <a:schemeClr val="tx1">
                                <a:lumMod val="50000"/>
                              </a:schemeClr>
                            </a:solidFill>
                            <a:latin typeface="Cambria Math" panose="02040503050406030204" pitchFamily="18" charset="0"/>
                            <a:ea typeface="Cambria Math" panose="02040503050406030204" pitchFamily="18" charset="0"/>
                          </a:rPr>
                          <m:t>𝑆</m:t>
                        </m:r>
                        <m:r>
                          <a:rPr lang="en-US" b="0" i="1" smtClean="0">
                            <a:solidFill>
                              <a:schemeClr val="tx1">
                                <a:lumMod val="50000"/>
                              </a:schemeClr>
                            </a:solidFill>
                            <a:latin typeface="Cambria Math" panose="02040503050406030204" pitchFamily="18" charset="0"/>
                          </a:rPr>
                          <m:t>,</m:t>
                        </m:r>
                        <m:r>
                          <a:rPr lang="en-US" b="0" i="1" smtClean="0">
                            <a:solidFill>
                              <a:schemeClr val="tx1">
                                <a:lumMod val="50000"/>
                              </a:schemeClr>
                            </a:solidFill>
                            <a:latin typeface="Cambria Math" panose="02040503050406030204" pitchFamily="18" charset="0"/>
                          </a:rPr>
                          <m:t>𝐵</m:t>
                        </m:r>
                      </m:sub>
                    </m:sSub>
                    <m:r>
                      <a:rPr lang="en-US" b="0" i="1" smtClean="0">
                        <a:solidFill>
                          <a:schemeClr val="tx1">
                            <a:lumMod val="50000"/>
                          </a:schemeClr>
                        </a:solidFill>
                        <a:latin typeface="Cambria Math" panose="02040503050406030204" pitchFamily="18" charset="0"/>
                      </a:rPr>
                      <m:t> </m:t>
                    </m:r>
                  </m:oMath>
                </a14:m>
                <a:r>
                  <a:rPr lang="en-US" dirty="0">
                    <a:solidFill>
                      <a:schemeClr val="tx1">
                        <a:lumMod val="50000"/>
                      </a:schemeClr>
                    </a:solidFill>
                    <a:effectLst/>
                    <a:ea typeface="Times New Roman" panose="02020603050405020304" pitchFamily="18" charset="0"/>
                  </a:rPr>
                  <a:t>=  -0.25 in this example.  </a:t>
                </a:r>
              </a:p>
              <a:p>
                <a:endParaRPr lang="en-US" sz="400" dirty="0">
                  <a:solidFill>
                    <a:schemeClr val="tx1">
                      <a:lumMod val="50000"/>
                    </a:schemeClr>
                  </a:solidFill>
                  <a:ea typeface="Times New Roman" panose="02020603050405020304" pitchFamily="18" charset="0"/>
                </a:endParaRPr>
              </a:p>
              <a:p>
                <a:r>
                  <a:rPr lang="en-US" dirty="0">
                    <a:solidFill>
                      <a:schemeClr val="tx1">
                        <a:lumMod val="50000"/>
                      </a:schemeClr>
                    </a:solidFill>
                    <a:effectLst/>
                    <a:ea typeface="Times New Roman" panose="02020603050405020304" pitchFamily="18" charset="0"/>
                  </a:rPr>
                  <a:t>The 100% </a:t>
                </a:r>
                <a:r>
                  <a:rPr lang="en-US" dirty="0">
                    <a:solidFill>
                      <a:schemeClr val="tx1">
                        <a:lumMod val="50000"/>
                      </a:schemeClr>
                    </a:solidFill>
                    <a:ea typeface="Times New Roman" panose="02020603050405020304" pitchFamily="18" charset="0"/>
                  </a:rPr>
                  <a:t>stock portfolio </a:t>
                </a:r>
                <a:r>
                  <a:rPr lang="en-US" dirty="0">
                    <a:solidFill>
                      <a:schemeClr val="tx1">
                        <a:lumMod val="50000"/>
                      </a:schemeClr>
                    </a:solidFill>
                    <a:effectLst/>
                    <a:ea typeface="Times New Roman" panose="02020603050405020304" pitchFamily="18" charset="0"/>
                  </a:rPr>
                  <a:t>is shown by the large square (#11) and the 100% bond portfolio is shown by the circle (#2).</a:t>
                </a:r>
                <a:endParaRPr lang="en-US" dirty="0">
                  <a:solidFill>
                    <a:schemeClr val="tx1">
                      <a:lumMod val="50000"/>
                    </a:schemeClr>
                  </a:solidFill>
                </a:endParaRPr>
              </a:p>
            </p:txBody>
          </p:sp>
        </mc:Choice>
        <mc:Fallback>
          <p:sp>
            <p:nvSpPr>
              <p:cNvPr id="8" name="TextBox 7">
                <a:extLst>
                  <a:ext uri="{FF2B5EF4-FFF2-40B4-BE49-F238E27FC236}">
                    <a16:creationId xmlns:a16="http://schemas.microsoft.com/office/drawing/2014/main" id="{AC41BD58-3FD2-A7A3-D851-24638BF5A7B3}"/>
                  </a:ext>
                </a:extLst>
              </p:cNvPr>
              <p:cNvSpPr txBox="1">
                <a:spLocks noRot="1" noChangeAspect="1" noMove="1" noResize="1" noEditPoints="1" noAdjustHandles="1" noChangeArrowheads="1" noChangeShapeType="1" noTextEdit="1"/>
              </p:cNvSpPr>
              <p:nvPr/>
            </p:nvSpPr>
            <p:spPr>
              <a:xfrm>
                <a:off x="6025931" y="410597"/>
                <a:ext cx="5544739" cy="1551066"/>
              </a:xfrm>
              <a:prstGeom prst="rect">
                <a:avLst/>
              </a:prstGeom>
              <a:blipFill>
                <a:blip r:embed="rId4"/>
                <a:stretch>
                  <a:fillRect l="-990" t="-1961" b="-509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4168CF9-B05A-6B43-A5ED-CBCF63601FB3}"/>
              </a:ext>
            </a:extLst>
          </p:cNvPr>
          <p:cNvSpPr txBox="1"/>
          <p:nvPr/>
        </p:nvSpPr>
        <p:spPr>
          <a:xfrm>
            <a:off x="8963671" y="3245079"/>
            <a:ext cx="698285" cy="338554"/>
          </a:xfrm>
          <a:prstGeom prst="rect">
            <a:avLst/>
          </a:prstGeom>
          <a:noFill/>
        </p:spPr>
        <p:txBody>
          <a:bodyPr wrap="square" rtlCol="0">
            <a:spAutoFit/>
          </a:bodyPr>
          <a:lstStyle/>
          <a:p>
            <a:r>
              <a:rPr lang="en-US" sz="1600" dirty="0">
                <a:solidFill>
                  <a:schemeClr val="tx1">
                    <a:lumMod val="50000"/>
                  </a:schemeClr>
                </a:solidFill>
              </a:rPr>
              <a:t>#8</a:t>
            </a:r>
          </a:p>
        </p:txBody>
      </p:sp>
      <p:cxnSp>
        <p:nvCxnSpPr>
          <p:cNvPr id="11" name="Straight Arrow Connector 10">
            <a:extLst>
              <a:ext uri="{FF2B5EF4-FFF2-40B4-BE49-F238E27FC236}">
                <a16:creationId xmlns:a16="http://schemas.microsoft.com/office/drawing/2014/main" id="{E8F54CD0-7DA4-9E7E-9E39-2C867BD3AF30}"/>
              </a:ext>
            </a:extLst>
          </p:cNvPr>
          <p:cNvCxnSpPr>
            <a:cxnSpLocks/>
          </p:cNvCxnSpPr>
          <p:nvPr/>
        </p:nvCxnSpPr>
        <p:spPr>
          <a:xfrm flipH="1" flipV="1">
            <a:off x="8943278" y="3112447"/>
            <a:ext cx="135128" cy="182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DF0153C-5182-B175-89B4-EFBE48DC58B9}"/>
              </a:ext>
            </a:extLst>
          </p:cNvPr>
          <p:cNvSpPr txBox="1"/>
          <p:nvPr/>
        </p:nvSpPr>
        <p:spPr>
          <a:xfrm>
            <a:off x="8784758" y="3832055"/>
            <a:ext cx="2007220" cy="338554"/>
          </a:xfrm>
          <a:prstGeom prst="rect">
            <a:avLst/>
          </a:prstGeom>
          <a:noFill/>
        </p:spPr>
        <p:txBody>
          <a:bodyPr wrap="square" rtlCol="0">
            <a:spAutoFit/>
          </a:bodyPr>
          <a:lstStyle/>
          <a:p>
            <a:r>
              <a:rPr lang="en-US" sz="1600" dirty="0">
                <a:solidFill>
                  <a:schemeClr val="tx1">
                    <a:lumMod val="50000"/>
                  </a:schemeClr>
                </a:solidFill>
              </a:rPr>
              <a:t>Tangency Portfolio</a:t>
            </a:r>
          </a:p>
        </p:txBody>
      </p:sp>
      <p:cxnSp>
        <p:nvCxnSpPr>
          <p:cNvPr id="14" name="Straight Arrow Connector 13">
            <a:extLst>
              <a:ext uri="{FF2B5EF4-FFF2-40B4-BE49-F238E27FC236}">
                <a16:creationId xmlns:a16="http://schemas.microsoft.com/office/drawing/2014/main" id="{843E6304-0909-8BF7-2DEA-01F02179963D}"/>
              </a:ext>
            </a:extLst>
          </p:cNvPr>
          <p:cNvCxnSpPr>
            <a:cxnSpLocks/>
          </p:cNvCxnSpPr>
          <p:nvPr/>
        </p:nvCxnSpPr>
        <p:spPr>
          <a:xfrm flipH="1" flipV="1">
            <a:off x="8106937" y="3672667"/>
            <a:ext cx="677821" cy="276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AA5AB88-4AAE-FC22-7AD8-6DF82C084CC3}"/>
              </a:ext>
            </a:extLst>
          </p:cNvPr>
          <p:cNvCxnSpPr>
            <a:cxnSpLocks/>
          </p:cNvCxnSpPr>
          <p:nvPr/>
        </p:nvCxnSpPr>
        <p:spPr>
          <a:xfrm flipH="1">
            <a:off x="8445500" y="2497485"/>
            <a:ext cx="448668" cy="58956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A84000A-D9CF-D6CB-78CC-EF215473F1AB}"/>
              </a:ext>
            </a:extLst>
          </p:cNvPr>
          <p:cNvCxnSpPr>
            <a:cxnSpLocks/>
          </p:cNvCxnSpPr>
          <p:nvPr/>
        </p:nvCxnSpPr>
        <p:spPr>
          <a:xfrm flipV="1">
            <a:off x="3407243" y="2955073"/>
            <a:ext cx="4956172" cy="2541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750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4AFB501-4AAA-9C99-B705-4667781ECA0F}"/>
                  </a:ext>
                </a:extLst>
              </p:cNvPr>
              <p:cNvSpPr>
                <a:spLocks noGrp="1"/>
              </p:cNvSpPr>
              <p:nvPr>
                <p:ph type="body" sz="quarter" idx="14"/>
              </p:nvPr>
            </p:nvSpPr>
            <p:spPr>
              <a:xfrm>
                <a:off x="646042" y="1361278"/>
                <a:ext cx="5449957" cy="4760742"/>
              </a:xfrm>
            </p:spPr>
            <p:txBody>
              <a:bodyPr>
                <a:normAutofit/>
              </a:bodyPr>
              <a:lstStyle/>
              <a:p>
                <a:pPr marL="0" indent="0">
                  <a:buNone/>
                </a:pPr>
                <a:r>
                  <a:rPr lang="en-US" sz="1800" u="sng" dirty="0"/>
                  <a:t>Assume:</a:t>
                </a:r>
              </a:p>
              <a:p>
                <a:pPr marL="512763" lvl="1"/>
                <a:r>
                  <a:rPr lang="en-US" sz="1800" dirty="0"/>
                  <a:t>E[r</a:t>
                </a:r>
                <a:r>
                  <a:rPr lang="en-US" sz="1800" baseline="-25000" dirty="0"/>
                  <a:t>11</a:t>
                </a:r>
                <a:r>
                  <a:rPr lang="en-US" sz="1800" dirty="0"/>
                  <a:t>] = 10% (stocks)</a:t>
                </a:r>
              </a:p>
              <a:p>
                <a:pPr marL="512763" lvl="1"/>
                <a:r>
                  <a:rPr lang="en-US" sz="1800" dirty="0"/>
                  <a:t>E[r</a:t>
                </a:r>
                <a:r>
                  <a:rPr lang="en-US" sz="1800" baseline="-25000" dirty="0"/>
                  <a:t>2</a:t>
                </a:r>
                <a:r>
                  <a:rPr lang="en-US" sz="1800" dirty="0"/>
                  <a:t>] = 7% (corporate bonds)</a:t>
                </a:r>
              </a:p>
              <a:p>
                <a:pPr marL="512763" lvl="1"/>
                <a:r>
                  <a:rPr lang="en-US" sz="1800" dirty="0"/>
                  <a:t>r</a:t>
                </a:r>
                <a:r>
                  <a:rPr lang="en-US" sz="1800" baseline="-25000" dirty="0"/>
                  <a:t>f </a:t>
                </a:r>
                <a:r>
                  <a:rPr lang="en-US" sz="1800" dirty="0"/>
                  <a:t>= 5%</a:t>
                </a:r>
              </a:p>
              <a:p>
                <a:pPr marL="512763" lvl="1"/>
                <a:r>
                  <a:rPr lang="en-US" sz="1800" dirty="0"/>
                  <a:t>You have $10,000 to invest.</a:t>
                </a:r>
              </a:p>
              <a:p>
                <a:pPr marL="512763" lvl="1"/>
                <a:r>
                  <a:rPr lang="en-US" sz="1800" dirty="0"/>
                  <a:t>Assume the tangency portfolio has E[r</a:t>
                </a:r>
                <a:r>
                  <a:rPr lang="en-US" sz="1800" baseline="-25000" dirty="0"/>
                  <a:t>T</a:t>
                </a:r>
                <a:r>
                  <a:rPr lang="en-US" sz="1800" dirty="0"/>
                  <a:t>] = 8%.</a:t>
                </a:r>
              </a:p>
              <a:p>
                <a:pPr marL="512763" lvl="1"/>
                <a:r>
                  <a:rPr lang="en-US" sz="1800" dirty="0"/>
                  <a:t>3 possible underlying assets to invest in: stocks, corporate bonds, risk-free asset</a:t>
                </a:r>
              </a:p>
              <a:p>
                <a:pPr marL="0" lvl="1" indent="0">
                  <a:buNone/>
                </a:pPr>
                <a:endParaRPr lang="en-US" sz="1800" dirty="0"/>
              </a:p>
              <a:p>
                <a:pPr marL="0" lvl="1" indent="0">
                  <a:buNone/>
                </a:pPr>
                <a:r>
                  <a:rPr lang="en-US" sz="1800" u="sng" dirty="0"/>
                  <a:t>Questions:</a:t>
                </a:r>
              </a:p>
              <a:p>
                <a:pPr marL="342900" lvl="1">
                  <a:buSzPct val="100000"/>
                  <a:buFont typeface="+mj-lt"/>
                  <a:buAutoNum type="arabicPeriod" startAt="19"/>
                </a:pPr>
                <a:r>
                  <a:rPr lang="en-US" sz="1800" dirty="0"/>
                  <a:t>What would change about the figure if </a:t>
                </a:r>
              </a:p>
              <a:p>
                <a:pPr marL="0" lvl="1" indent="0">
                  <a:buSzPct val="100000"/>
                  <a:buNone/>
                </a:pPr>
                <a:r>
                  <a:rPr lang="en-US" sz="1800" dirty="0">
                    <a:solidFill>
                      <a:schemeClr val="tx1">
                        <a:lumMod val="50000"/>
                      </a:schemeClr>
                    </a:solidFill>
                  </a:rPr>
                  <a:t>      </a:t>
                </a:r>
                <a14:m>
                  <m:oMath xmlns:m="http://schemas.openxmlformats.org/officeDocument/2006/math">
                    <m:sSub>
                      <m:sSubPr>
                        <m:ctrlPr>
                          <a:rPr lang="en-US" sz="1800" i="1" smtClean="0">
                            <a:solidFill>
                              <a:schemeClr val="tx1">
                                <a:lumMod val="50000"/>
                              </a:schemeClr>
                            </a:solidFill>
                            <a:latin typeface="Cambria Math" panose="02040503050406030204" pitchFamily="18" charset="0"/>
                          </a:rPr>
                        </m:ctrlPr>
                      </m:sSubPr>
                      <m:e>
                        <m:r>
                          <a:rPr lang="en-US" sz="1800" i="1" smtClean="0">
                            <a:solidFill>
                              <a:schemeClr val="tx1">
                                <a:lumMod val="50000"/>
                              </a:schemeClr>
                            </a:solidFill>
                            <a:latin typeface="Cambria Math" panose="02040503050406030204" pitchFamily="18" charset="0"/>
                            <a:ea typeface="Cambria Math" panose="02040503050406030204" pitchFamily="18" charset="0"/>
                          </a:rPr>
                          <m:t>𝜌</m:t>
                        </m:r>
                      </m:e>
                      <m:sub>
                        <m:r>
                          <a:rPr lang="en-US" sz="1800" b="0" i="1" smtClean="0">
                            <a:solidFill>
                              <a:schemeClr val="tx1">
                                <a:lumMod val="50000"/>
                              </a:schemeClr>
                            </a:solidFill>
                            <a:latin typeface="Cambria Math" panose="02040503050406030204" pitchFamily="18" charset="0"/>
                            <a:ea typeface="Cambria Math" panose="02040503050406030204" pitchFamily="18" charset="0"/>
                          </a:rPr>
                          <m:t>𝑆</m:t>
                        </m:r>
                        <m:r>
                          <a:rPr lang="en-US" sz="1800" b="0" i="1" smtClean="0">
                            <a:solidFill>
                              <a:schemeClr val="tx1">
                                <a:lumMod val="50000"/>
                              </a:schemeClr>
                            </a:solidFill>
                            <a:latin typeface="Cambria Math" panose="02040503050406030204" pitchFamily="18" charset="0"/>
                          </a:rPr>
                          <m:t>,</m:t>
                        </m:r>
                        <m:r>
                          <a:rPr lang="en-US" sz="1800" b="0" i="1" smtClean="0">
                            <a:solidFill>
                              <a:schemeClr val="tx1">
                                <a:lumMod val="50000"/>
                              </a:schemeClr>
                            </a:solidFill>
                            <a:latin typeface="Cambria Math" panose="02040503050406030204" pitchFamily="18" charset="0"/>
                          </a:rPr>
                          <m:t>𝐵</m:t>
                        </m:r>
                      </m:sub>
                    </m:sSub>
                    <m:r>
                      <a:rPr lang="en-US" sz="1800" b="0" i="1" smtClean="0">
                        <a:solidFill>
                          <a:schemeClr val="tx1">
                            <a:lumMod val="50000"/>
                          </a:schemeClr>
                        </a:solidFill>
                        <a:latin typeface="Cambria Math" panose="02040503050406030204" pitchFamily="18" charset="0"/>
                      </a:rPr>
                      <m:t> </m:t>
                    </m:r>
                  </m:oMath>
                </a14:m>
                <a:r>
                  <a:rPr lang="en-US" sz="1800" dirty="0">
                    <a:solidFill>
                      <a:schemeClr val="tx1">
                        <a:lumMod val="50000"/>
                      </a:schemeClr>
                    </a:solidFill>
                    <a:effectLst/>
                    <a:ea typeface="Times New Roman" panose="02020603050405020304" pitchFamily="18" charset="0"/>
                  </a:rPr>
                  <a:t>=  -0.5 instead of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𝜌</m:t>
                        </m:r>
                      </m:e>
                      <m:sub>
                        <m:r>
                          <a:rPr lang="en-US" sz="1800" i="1">
                            <a:latin typeface="Cambria Math" panose="02040503050406030204" pitchFamily="18" charset="0"/>
                            <a:ea typeface="Cambria Math" panose="02040503050406030204" pitchFamily="18" charset="0"/>
                          </a:rPr>
                          <m:t>𝑆</m:t>
                        </m:r>
                        <m:r>
                          <a:rPr lang="en-US" sz="1800" i="1">
                            <a:latin typeface="Cambria Math" panose="02040503050406030204" pitchFamily="18" charset="0"/>
                          </a:rPr>
                          <m:t>,</m:t>
                        </m:r>
                        <m:r>
                          <a:rPr lang="en-US" sz="1800" i="1">
                            <a:latin typeface="Cambria Math" panose="02040503050406030204" pitchFamily="18" charset="0"/>
                          </a:rPr>
                          <m:t>𝐵</m:t>
                        </m:r>
                      </m:sub>
                    </m:sSub>
                    <m:r>
                      <a:rPr lang="en-US" sz="1800" i="1">
                        <a:latin typeface="Cambria Math" panose="02040503050406030204" pitchFamily="18" charset="0"/>
                      </a:rPr>
                      <m:t> </m:t>
                    </m:r>
                  </m:oMath>
                </a14:m>
                <a:r>
                  <a:rPr lang="en-US" sz="1800" dirty="0">
                    <a:ea typeface="Times New Roman" panose="02020603050405020304" pitchFamily="18" charset="0"/>
                  </a:rPr>
                  <a:t>=  -0.25?</a:t>
                </a:r>
                <a:r>
                  <a:rPr lang="en-US" sz="1800" dirty="0">
                    <a:solidFill>
                      <a:schemeClr val="tx1">
                        <a:lumMod val="50000"/>
                      </a:schemeClr>
                    </a:solidFill>
                    <a:effectLst/>
                    <a:ea typeface="Times New Roman" panose="02020603050405020304" pitchFamily="18" charset="0"/>
                  </a:rPr>
                  <a:t> </a:t>
                </a:r>
                <a:endParaRPr lang="en-US" sz="1800" dirty="0"/>
              </a:p>
              <a:p>
                <a:pPr marL="0" lvl="1" indent="0">
                  <a:buSzPct val="100000"/>
                  <a:buNone/>
                </a:pPr>
                <a:endParaRPr lang="en-US" sz="1800" dirty="0"/>
              </a:p>
              <a:p>
                <a:pPr marL="457200" lvl="1" indent="-457200">
                  <a:buFont typeface="+mj-lt"/>
                  <a:buAutoNum type="arabicPeriod" startAt="16"/>
                </a:pPr>
                <a:endParaRPr lang="en-US" sz="1800" dirty="0"/>
              </a:p>
            </p:txBody>
          </p:sp>
        </mc:Choice>
        <mc:Fallback xmlns="">
          <p:sp>
            <p:nvSpPr>
              <p:cNvPr id="2" name="Text Placeholder 1">
                <a:extLst>
                  <a:ext uri="{FF2B5EF4-FFF2-40B4-BE49-F238E27FC236}">
                    <a16:creationId xmlns:a16="http://schemas.microsoft.com/office/drawing/2014/main" id="{14AFB501-4AAA-9C99-B705-4667781ECA0F}"/>
                  </a:ext>
                </a:extLst>
              </p:cNvPr>
              <p:cNvSpPr>
                <a:spLocks noGrp="1" noRot="1" noChangeAspect="1" noMove="1" noResize="1" noEditPoints="1" noAdjustHandles="1" noChangeArrowheads="1" noChangeShapeType="1" noTextEdit="1"/>
              </p:cNvSpPr>
              <p:nvPr>
                <p:ph type="body" sz="quarter" idx="14"/>
              </p:nvPr>
            </p:nvSpPr>
            <p:spPr>
              <a:xfrm>
                <a:off x="646042" y="1361278"/>
                <a:ext cx="5449957" cy="4760742"/>
              </a:xfrm>
              <a:blipFill>
                <a:blip r:embed="rId3"/>
                <a:stretch>
                  <a:fillRect l="-1007" t="-1152"/>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3E06735A-405D-7717-FD3B-FD2BD65C8310}"/>
              </a:ext>
            </a:extLst>
          </p:cNvPr>
          <p:cNvSpPr>
            <a:spLocks noGrp="1"/>
          </p:cNvSpPr>
          <p:nvPr>
            <p:ph type="body" sz="quarter" idx="13"/>
          </p:nvPr>
        </p:nvSpPr>
        <p:spPr/>
        <p:txBody>
          <a:bodyPr/>
          <a:lstStyle/>
          <a:p>
            <a:r>
              <a:rPr lang="en-US" dirty="0"/>
              <a:t>Review question (19)</a:t>
            </a:r>
          </a:p>
        </p:txBody>
      </p:sp>
      <p:grpSp>
        <p:nvGrpSpPr>
          <p:cNvPr id="5" name="Group 4">
            <a:extLst>
              <a:ext uri="{FF2B5EF4-FFF2-40B4-BE49-F238E27FC236}">
                <a16:creationId xmlns:a16="http://schemas.microsoft.com/office/drawing/2014/main" id="{607B4B75-AD2E-7B77-3498-F9E609643C95}"/>
              </a:ext>
            </a:extLst>
          </p:cNvPr>
          <p:cNvGrpSpPr/>
          <p:nvPr/>
        </p:nvGrpSpPr>
        <p:grpSpPr>
          <a:xfrm>
            <a:off x="6338136" y="1900592"/>
            <a:ext cx="4605655" cy="3989959"/>
            <a:chOff x="6940302" y="930435"/>
            <a:chExt cx="4605655" cy="3989959"/>
          </a:xfrm>
        </p:grpSpPr>
        <p:graphicFrame>
          <p:nvGraphicFramePr>
            <p:cNvPr id="6" name="Chart 5">
              <a:extLst>
                <a:ext uri="{FF2B5EF4-FFF2-40B4-BE49-F238E27FC236}">
                  <a16:creationId xmlns:a16="http://schemas.microsoft.com/office/drawing/2014/main" id="{D325776C-80A0-8FCC-7345-2CA16FDF35FF}"/>
                </a:ext>
              </a:extLst>
            </p:cNvPr>
            <p:cNvGraphicFramePr/>
            <p:nvPr/>
          </p:nvGraphicFramePr>
          <p:xfrm>
            <a:off x="6940302" y="930435"/>
            <a:ext cx="4605655" cy="3989959"/>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a:extLst>
                <a:ext uri="{FF2B5EF4-FFF2-40B4-BE49-F238E27FC236}">
                  <a16:creationId xmlns:a16="http://schemas.microsoft.com/office/drawing/2014/main" id="{C8530AD4-C4D4-0A07-0898-0F5E0F507C75}"/>
                </a:ext>
              </a:extLst>
            </p:cNvPr>
            <p:cNvCxnSpPr/>
            <p:nvPr/>
          </p:nvCxnSpPr>
          <p:spPr>
            <a:xfrm flipV="1">
              <a:off x="7538224" y="1467857"/>
              <a:ext cx="2007220" cy="264283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C41BD58-3FD2-A7A3-D851-24638BF5A7B3}"/>
                  </a:ext>
                </a:extLst>
              </p:cNvPr>
              <p:cNvSpPr txBox="1"/>
              <p:nvPr/>
            </p:nvSpPr>
            <p:spPr>
              <a:xfrm>
                <a:off x="5853865" y="384491"/>
                <a:ext cx="5744015" cy="1551066"/>
              </a:xfrm>
              <a:prstGeom prst="rect">
                <a:avLst/>
              </a:prstGeom>
              <a:noFill/>
            </p:spPr>
            <p:txBody>
              <a:bodyPr wrap="square" rtlCol="0">
                <a:spAutoFit/>
              </a:bodyPr>
              <a:lstStyle/>
              <a:p>
                <a:r>
                  <a:rPr lang="en-US" dirty="0">
                    <a:solidFill>
                      <a:schemeClr val="tx1">
                        <a:lumMod val="50000"/>
                      </a:schemeClr>
                    </a:solidFill>
                    <a:effectLst/>
                    <a:ea typeface="Times New Roman" panose="02020603050405020304" pitchFamily="18" charset="0"/>
                  </a:rPr>
                  <a:t>The frontier shown below was created using stocks and corporate bonds. The </a:t>
                </a:r>
                <a14:m>
                  <m:oMath xmlns:m="http://schemas.openxmlformats.org/officeDocument/2006/math">
                    <m:sSub>
                      <m:sSubPr>
                        <m:ctrlPr>
                          <a:rPr lang="en-US" i="1" smtClean="0">
                            <a:solidFill>
                              <a:schemeClr val="tx1">
                                <a:lumMod val="50000"/>
                              </a:schemeClr>
                            </a:solidFill>
                            <a:latin typeface="Cambria Math" panose="02040503050406030204" pitchFamily="18" charset="0"/>
                          </a:rPr>
                        </m:ctrlPr>
                      </m:sSubPr>
                      <m:e>
                        <m:r>
                          <a:rPr lang="en-US" i="1" smtClean="0">
                            <a:solidFill>
                              <a:schemeClr val="tx1">
                                <a:lumMod val="50000"/>
                              </a:schemeClr>
                            </a:solidFill>
                            <a:latin typeface="Cambria Math" panose="02040503050406030204" pitchFamily="18" charset="0"/>
                            <a:ea typeface="Cambria Math" panose="02040503050406030204" pitchFamily="18" charset="0"/>
                          </a:rPr>
                          <m:t>𝜌</m:t>
                        </m:r>
                      </m:e>
                      <m:sub>
                        <m:r>
                          <a:rPr lang="en-US" b="0" i="1" smtClean="0">
                            <a:solidFill>
                              <a:schemeClr val="tx1">
                                <a:lumMod val="50000"/>
                              </a:schemeClr>
                            </a:solidFill>
                            <a:latin typeface="Cambria Math" panose="02040503050406030204" pitchFamily="18" charset="0"/>
                            <a:ea typeface="Cambria Math" panose="02040503050406030204" pitchFamily="18" charset="0"/>
                          </a:rPr>
                          <m:t>𝑆</m:t>
                        </m:r>
                        <m:r>
                          <a:rPr lang="en-US" b="0" i="1" smtClean="0">
                            <a:solidFill>
                              <a:schemeClr val="tx1">
                                <a:lumMod val="50000"/>
                              </a:schemeClr>
                            </a:solidFill>
                            <a:latin typeface="Cambria Math" panose="02040503050406030204" pitchFamily="18" charset="0"/>
                          </a:rPr>
                          <m:t>,</m:t>
                        </m:r>
                        <m:r>
                          <a:rPr lang="en-US" b="0" i="1" smtClean="0">
                            <a:solidFill>
                              <a:schemeClr val="tx1">
                                <a:lumMod val="50000"/>
                              </a:schemeClr>
                            </a:solidFill>
                            <a:latin typeface="Cambria Math" panose="02040503050406030204" pitchFamily="18" charset="0"/>
                          </a:rPr>
                          <m:t>𝐵</m:t>
                        </m:r>
                      </m:sub>
                    </m:sSub>
                    <m:r>
                      <a:rPr lang="en-US" b="0" i="1" smtClean="0">
                        <a:solidFill>
                          <a:schemeClr val="tx1">
                            <a:lumMod val="50000"/>
                          </a:schemeClr>
                        </a:solidFill>
                        <a:latin typeface="Cambria Math" panose="02040503050406030204" pitchFamily="18" charset="0"/>
                      </a:rPr>
                      <m:t> </m:t>
                    </m:r>
                  </m:oMath>
                </a14:m>
                <a:r>
                  <a:rPr lang="en-US" dirty="0">
                    <a:solidFill>
                      <a:schemeClr val="tx1">
                        <a:lumMod val="50000"/>
                      </a:schemeClr>
                    </a:solidFill>
                    <a:effectLst/>
                    <a:ea typeface="Times New Roman" panose="02020603050405020304" pitchFamily="18" charset="0"/>
                  </a:rPr>
                  <a:t>=  -0.25 in this example.  </a:t>
                </a:r>
              </a:p>
              <a:p>
                <a:endParaRPr lang="en-US" sz="400" dirty="0">
                  <a:solidFill>
                    <a:schemeClr val="tx1">
                      <a:lumMod val="50000"/>
                    </a:schemeClr>
                  </a:solidFill>
                  <a:ea typeface="Times New Roman" panose="02020603050405020304" pitchFamily="18" charset="0"/>
                </a:endParaRPr>
              </a:p>
              <a:p>
                <a:r>
                  <a:rPr lang="en-US" dirty="0">
                    <a:solidFill>
                      <a:schemeClr val="tx1">
                        <a:lumMod val="50000"/>
                      </a:schemeClr>
                    </a:solidFill>
                    <a:effectLst/>
                    <a:ea typeface="Times New Roman" panose="02020603050405020304" pitchFamily="18" charset="0"/>
                  </a:rPr>
                  <a:t>The 100% </a:t>
                </a:r>
                <a:r>
                  <a:rPr lang="en-US" dirty="0">
                    <a:solidFill>
                      <a:schemeClr val="tx1">
                        <a:lumMod val="50000"/>
                      </a:schemeClr>
                    </a:solidFill>
                    <a:ea typeface="Times New Roman" panose="02020603050405020304" pitchFamily="18" charset="0"/>
                  </a:rPr>
                  <a:t>stock portfolio </a:t>
                </a:r>
                <a:r>
                  <a:rPr lang="en-US" dirty="0">
                    <a:solidFill>
                      <a:schemeClr val="tx1">
                        <a:lumMod val="50000"/>
                      </a:schemeClr>
                    </a:solidFill>
                    <a:effectLst/>
                    <a:ea typeface="Times New Roman" panose="02020603050405020304" pitchFamily="18" charset="0"/>
                  </a:rPr>
                  <a:t>is shown by the large square (#11) and the 100% bond portfolio is shown by the circle (#2).</a:t>
                </a:r>
                <a:endParaRPr lang="en-US" dirty="0">
                  <a:solidFill>
                    <a:schemeClr val="tx1">
                      <a:lumMod val="50000"/>
                    </a:schemeClr>
                  </a:solidFill>
                </a:endParaRPr>
              </a:p>
            </p:txBody>
          </p:sp>
        </mc:Choice>
        <mc:Fallback>
          <p:sp>
            <p:nvSpPr>
              <p:cNvPr id="8" name="TextBox 7">
                <a:extLst>
                  <a:ext uri="{FF2B5EF4-FFF2-40B4-BE49-F238E27FC236}">
                    <a16:creationId xmlns:a16="http://schemas.microsoft.com/office/drawing/2014/main" id="{AC41BD58-3FD2-A7A3-D851-24638BF5A7B3}"/>
                  </a:ext>
                </a:extLst>
              </p:cNvPr>
              <p:cNvSpPr txBox="1">
                <a:spLocks noRot="1" noChangeAspect="1" noMove="1" noResize="1" noEditPoints="1" noAdjustHandles="1" noChangeArrowheads="1" noChangeShapeType="1" noTextEdit="1"/>
              </p:cNvSpPr>
              <p:nvPr/>
            </p:nvSpPr>
            <p:spPr>
              <a:xfrm>
                <a:off x="5853865" y="384491"/>
                <a:ext cx="5744015" cy="1551066"/>
              </a:xfrm>
              <a:prstGeom prst="rect">
                <a:avLst/>
              </a:prstGeom>
              <a:blipFill>
                <a:blip r:embed="rId5"/>
                <a:stretch>
                  <a:fillRect l="-848" t="-1961" r="-2651" b="-509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4168CF9-B05A-6B43-A5ED-CBCF63601FB3}"/>
              </a:ext>
            </a:extLst>
          </p:cNvPr>
          <p:cNvSpPr txBox="1"/>
          <p:nvPr/>
        </p:nvSpPr>
        <p:spPr>
          <a:xfrm>
            <a:off x="8963671" y="3245079"/>
            <a:ext cx="698285" cy="338554"/>
          </a:xfrm>
          <a:prstGeom prst="rect">
            <a:avLst/>
          </a:prstGeom>
          <a:noFill/>
        </p:spPr>
        <p:txBody>
          <a:bodyPr wrap="square" rtlCol="0">
            <a:spAutoFit/>
          </a:bodyPr>
          <a:lstStyle/>
          <a:p>
            <a:r>
              <a:rPr lang="en-US" sz="1600" dirty="0">
                <a:solidFill>
                  <a:schemeClr val="tx1">
                    <a:lumMod val="50000"/>
                  </a:schemeClr>
                </a:solidFill>
              </a:rPr>
              <a:t>#8</a:t>
            </a:r>
          </a:p>
        </p:txBody>
      </p:sp>
      <p:cxnSp>
        <p:nvCxnSpPr>
          <p:cNvPr id="11" name="Straight Arrow Connector 10">
            <a:extLst>
              <a:ext uri="{FF2B5EF4-FFF2-40B4-BE49-F238E27FC236}">
                <a16:creationId xmlns:a16="http://schemas.microsoft.com/office/drawing/2014/main" id="{E8F54CD0-7DA4-9E7E-9E39-2C867BD3AF30}"/>
              </a:ext>
            </a:extLst>
          </p:cNvPr>
          <p:cNvCxnSpPr>
            <a:cxnSpLocks/>
          </p:cNvCxnSpPr>
          <p:nvPr/>
        </p:nvCxnSpPr>
        <p:spPr>
          <a:xfrm flipH="1" flipV="1">
            <a:off x="8943278" y="3112447"/>
            <a:ext cx="135128" cy="182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DF0153C-5182-B175-89B4-EFBE48DC58B9}"/>
              </a:ext>
            </a:extLst>
          </p:cNvPr>
          <p:cNvSpPr txBox="1"/>
          <p:nvPr/>
        </p:nvSpPr>
        <p:spPr>
          <a:xfrm>
            <a:off x="8784758" y="3832055"/>
            <a:ext cx="2007220" cy="338554"/>
          </a:xfrm>
          <a:prstGeom prst="rect">
            <a:avLst/>
          </a:prstGeom>
          <a:noFill/>
        </p:spPr>
        <p:txBody>
          <a:bodyPr wrap="square" rtlCol="0">
            <a:spAutoFit/>
          </a:bodyPr>
          <a:lstStyle/>
          <a:p>
            <a:r>
              <a:rPr lang="en-US" sz="1600" dirty="0">
                <a:solidFill>
                  <a:schemeClr val="tx1">
                    <a:lumMod val="50000"/>
                  </a:schemeClr>
                </a:solidFill>
              </a:rPr>
              <a:t>Tangency Portfolio</a:t>
            </a:r>
          </a:p>
        </p:txBody>
      </p:sp>
      <p:cxnSp>
        <p:nvCxnSpPr>
          <p:cNvPr id="14" name="Straight Arrow Connector 13">
            <a:extLst>
              <a:ext uri="{FF2B5EF4-FFF2-40B4-BE49-F238E27FC236}">
                <a16:creationId xmlns:a16="http://schemas.microsoft.com/office/drawing/2014/main" id="{843E6304-0909-8BF7-2DEA-01F02179963D}"/>
              </a:ext>
            </a:extLst>
          </p:cNvPr>
          <p:cNvCxnSpPr>
            <a:cxnSpLocks/>
          </p:cNvCxnSpPr>
          <p:nvPr/>
        </p:nvCxnSpPr>
        <p:spPr>
          <a:xfrm flipH="1" flipV="1">
            <a:off x="8106937" y="3672667"/>
            <a:ext cx="677821" cy="276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6231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4D2F23-892E-412E-BCEE-BCC754B1C184}"/>
              </a:ext>
            </a:extLst>
          </p:cNvPr>
          <p:cNvSpPr>
            <a:spLocks noGrp="1"/>
          </p:cNvSpPr>
          <p:nvPr>
            <p:ph type="body" sz="quarter" idx="14"/>
          </p:nvPr>
        </p:nvSpPr>
        <p:spPr>
          <a:xfrm>
            <a:off x="646042" y="1316673"/>
            <a:ext cx="10883349" cy="5307151"/>
          </a:xfrm>
        </p:spPr>
        <p:txBody>
          <a:bodyPr>
            <a:noAutofit/>
          </a:bodyPr>
          <a:lstStyle/>
          <a:p>
            <a:pPr marL="0" indent="0" eaLnBrk="1" hangingPunct="1">
              <a:lnSpc>
                <a:spcPct val="100000"/>
              </a:lnSpc>
              <a:spcBef>
                <a:spcPts val="0"/>
              </a:spcBef>
              <a:spcAft>
                <a:spcPts val="600"/>
              </a:spcAft>
              <a:buNone/>
              <a:tabLst>
                <a:tab pos="457200" algn="l"/>
              </a:tabLst>
            </a:pPr>
            <a:r>
              <a:rPr lang="en-US" sz="1800" dirty="0">
                <a:solidFill>
                  <a:schemeClr val="tx1">
                    <a:lumMod val="50000"/>
                  </a:schemeClr>
                </a:solidFill>
              </a:rPr>
              <a:t>In </a:t>
            </a:r>
            <a:r>
              <a:rPr lang="en-US" sz="1800" dirty="0"/>
              <a:t>the earlier review questions we assumed only 2 risky assets (stocks and corporate bonds).  What would change if there were many risky assets? </a:t>
            </a:r>
            <a:endParaRPr lang="en-US" sz="1800" dirty="0">
              <a:solidFill>
                <a:schemeClr val="tx1">
                  <a:lumMod val="50000"/>
                </a:schemeClr>
              </a:solidFill>
            </a:endParaRPr>
          </a:p>
          <a:p>
            <a:pPr marL="463550" eaLnBrk="1" hangingPunct="1">
              <a:lnSpc>
                <a:spcPct val="100000"/>
              </a:lnSpc>
              <a:spcBef>
                <a:spcPts val="0"/>
              </a:spcBef>
              <a:spcAft>
                <a:spcPts val="400"/>
              </a:spcAft>
              <a:tabLst>
                <a:tab pos="457200" algn="l"/>
              </a:tabLst>
            </a:pPr>
            <a:r>
              <a:rPr lang="en-US" sz="1800" dirty="0">
                <a:solidFill>
                  <a:schemeClr val="tx1">
                    <a:lumMod val="50000"/>
                  </a:schemeClr>
                </a:solidFill>
              </a:rPr>
              <a:t>The efficient frontier would still have the same shape as with only 2 risky assets.</a:t>
            </a:r>
          </a:p>
          <a:p>
            <a:pPr marL="463550" eaLnBrk="1" hangingPunct="1">
              <a:lnSpc>
                <a:spcPct val="100000"/>
              </a:lnSpc>
              <a:spcBef>
                <a:spcPts val="0"/>
              </a:spcBef>
              <a:tabLst>
                <a:tab pos="457200" algn="l"/>
              </a:tabLst>
            </a:pPr>
            <a:r>
              <a:rPr lang="en-US" sz="1800" dirty="0">
                <a:solidFill>
                  <a:schemeClr val="tx1">
                    <a:lumMod val="50000"/>
                  </a:schemeClr>
                </a:solidFill>
              </a:rPr>
              <a:t>The intuition is the same as with the 2 risky asset case </a:t>
            </a:r>
            <a:r>
              <a:rPr lang="en-US" sz="1800" dirty="0"/>
              <a:t>meaning that we can trace out the frontier</a:t>
            </a:r>
          </a:p>
          <a:p>
            <a:pPr marL="120650" indent="0" eaLnBrk="1" hangingPunct="1">
              <a:lnSpc>
                <a:spcPct val="100000"/>
              </a:lnSpc>
              <a:spcBef>
                <a:spcPts val="0"/>
              </a:spcBef>
              <a:buNone/>
              <a:tabLst>
                <a:tab pos="457200" algn="l"/>
              </a:tabLst>
            </a:pPr>
            <a:r>
              <a:rPr lang="en-US" sz="1800" dirty="0"/>
              <a:t>	 by </a:t>
            </a:r>
            <a:r>
              <a:rPr lang="en-US" sz="1800" dirty="0">
                <a:solidFill>
                  <a:schemeClr val="tx1">
                    <a:lumMod val="50000"/>
                  </a:schemeClr>
                </a:solidFill>
              </a:rPr>
              <a:t>combining the various risky assets </a:t>
            </a:r>
            <a:r>
              <a:rPr lang="en-US" sz="1800" dirty="0"/>
              <a:t>together </a:t>
            </a:r>
          </a:p>
          <a:p>
            <a:pPr marL="120650" indent="0" eaLnBrk="1" hangingPunct="1">
              <a:lnSpc>
                <a:spcPct val="100000"/>
              </a:lnSpc>
              <a:spcBef>
                <a:spcPts val="0"/>
              </a:spcBef>
              <a:buNone/>
              <a:tabLst>
                <a:tab pos="457200" algn="l"/>
              </a:tabLst>
            </a:pPr>
            <a:r>
              <a:rPr lang="en-US" sz="1800" dirty="0"/>
              <a:t>	 using different investment </a:t>
            </a:r>
            <a:r>
              <a:rPr lang="en-US" sz="1800" dirty="0">
                <a:solidFill>
                  <a:schemeClr val="tx1">
                    <a:lumMod val="50000"/>
                  </a:schemeClr>
                </a:solidFill>
              </a:rPr>
              <a:t>weights.  </a:t>
            </a:r>
          </a:p>
          <a:p>
            <a:pPr marL="463550" eaLnBrk="1" hangingPunct="1">
              <a:lnSpc>
                <a:spcPct val="100000"/>
              </a:lnSpc>
              <a:spcBef>
                <a:spcPts val="0"/>
              </a:spcBef>
              <a:tabLst>
                <a:tab pos="457200" algn="l"/>
              </a:tabLst>
            </a:pPr>
            <a:r>
              <a:rPr lang="en-US" sz="1800" dirty="0"/>
              <a:t>It is still the case that all portfolios along the </a:t>
            </a:r>
          </a:p>
          <a:p>
            <a:pPr marL="120650" indent="0" eaLnBrk="1" hangingPunct="1">
              <a:lnSpc>
                <a:spcPct val="100000"/>
              </a:lnSpc>
              <a:spcBef>
                <a:spcPts val="0"/>
              </a:spcBef>
              <a:buNone/>
              <a:tabLst>
                <a:tab pos="457200" algn="l"/>
              </a:tabLst>
            </a:pPr>
            <a:r>
              <a:rPr lang="en-US" sz="1800" dirty="0"/>
              <a:t>	curve are created by combining only risky assets.</a:t>
            </a:r>
          </a:p>
          <a:p>
            <a:pPr marL="463550" eaLnBrk="1" hangingPunct="1">
              <a:lnSpc>
                <a:spcPct val="100000"/>
              </a:lnSpc>
              <a:spcBef>
                <a:spcPts val="0"/>
              </a:spcBef>
              <a:tabLst>
                <a:tab pos="457200" algn="l"/>
              </a:tabLst>
            </a:pPr>
            <a:r>
              <a:rPr lang="en-US" sz="1800" dirty="0">
                <a:solidFill>
                  <a:schemeClr val="tx1">
                    <a:lumMod val="50000"/>
                  </a:schemeClr>
                </a:solidFill>
              </a:rPr>
              <a:t>It is still the case that the tangency portfolio is the</a:t>
            </a:r>
          </a:p>
          <a:p>
            <a:pPr marL="120650" indent="0" eaLnBrk="1" hangingPunct="1">
              <a:lnSpc>
                <a:spcPct val="100000"/>
              </a:lnSpc>
              <a:spcBef>
                <a:spcPts val="0"/>
              </a:spcBef>
              <a:buNone/>
              <a:tabLst>
                <a:tab pos="457200" algn="l"/>
              </a:tabLst>
            </a:pPr>
            <a:r>
              <a:rPr lang="en-US" sz="1800" dirty="0"/>
              <a:t>      </a:t>
            </a:r>
            <a:r>
              <a:rPr lang="en-US" sz="1800" dirty="0">
                <a:solidFill>
                  <a:schemeClr val="tx1">
                    <a:lumMod val="50000"/>
                  </a:schemeClr>
                </a:solidFill>
              </a:rPr>
              <a:t>optimal risky portfolio.</a:t>
            </a:r>
          </a:p>
          <a:p>
            <a:pPr marL="463550">
              <a:lnSpc>
                <a:spcPct val="100000"/>
              </a:lnSpc>
              <a:spcBef>
                <a:spcPts val="0"/>
              </a:spcBef>
              <a:tabLst>
                <a:tab pos="457200" algn="l"/>
              </a:tabLst>
            </a:pPr>
            <a:r>
              <a:rPr lang="en-US" sz="1800" dirty="0"/>
              <a:t>It is still the case that everyone would </a:t>
            </a:r>
            <a:r>
              <a:rPr lang="en-US" sz="1800" dirty="0">
                <a:solidFill>
                  <a:schemeClr val="tx1">
                    <a:lumMod val="50000"/>
                  </a:schemeClr>
                </a:solidFill>
              </a:rPr>
              <a:t>create a </a:t>
            </a:r>
          </a:p>
          <a:p>
            <a:pPr marL="120650" indent="0">
              <a:lnSpc>
                <a:spcPct val="100000"/>
              </a:lnSpc>
              <a:spcBef>
                <a:spcPts val="0"/>
              </a:spcBef>
              <a:buNone/>
              <a:tabLst>
                <a:tab pos="457200" algn="l"/>
              </a:tabLst>
            </a:pPr>
            <a:r>
              <a:rPr lang="en-US" sz="1800" dirty="0"/>
              <a:t>      </a:t>
            </a:r>
            <a:r>
              <a:rPr lang="en-US" sz="1800" dirty="0">
                <a:solidFill>
                  <a:schemeClr val="tx1">
                    <a:lumMod val="50000"/>
                  </a:schemeClr>
                </a:solidFill>
              </a:rPr>
              <a:t>final portfolio somewhere on the CAL tangent to </a:t>
            </a:r>
          </a:p>
          <a:p>
            <a:pPr marL="120650" indent="0">
              <a:lnSpc>
                <a:spcPct val="100000"/>
              </a:lnSpc>
              <a:spcBef>
                <a:spcPts val="0"/>
              </a:spcBef>
              <a:buNone/>
              <a:tabLst>
                <a:tab pos="457200" algn="l"/>
              </a:tabLst>
            </a:pPr>
            <a:r>
              <a:rPr lang="en-US" sz="1800" dirty="0"/>
              <a:t>	 </a:t>
            </a:r>
            <a:r>
              <a:rPr lang="en-US" sz="1800" dirty="0">
                <a:solidFill>
                  <a:schemeClr val="tx1">
                    <a:lumMod val="50000"/>
                  </a:schemeClr>
                </a:solidFill>
              </a:rPr>
              <a:t>the frontier.</a:t>
            </a:r>
          </a:p>
          <a:p>
            <a:pPr marL="457200" indent="-336550">
              <a:lnSpc>
                <a:spcPct val="100000"/>
              </a:lnSpc>
              <a:spcBef>
                <a:spcPts val="0"/>
              </a:spcBef>
              <a:tabLst>
                <a:tab pos="457200" algn="l"/>
              </a:tabLst>
            </a:pPr>
            <a:r>
              <a:rPr lang="en-US" sz="1800" dirty="0">
                <a:solidFill>
                  <a:schemeClr val="tx1">
                    <a:lumMod val="50000"/>
                  </a:schemeClr>
                </a:solidFill>
              </a:rPr>
              <a:t>Unlike the 2-risky asset case, we could create </a:t>
            </a:r>
          </a:p>
          <a:p>
            <a:pPr marL="120650" indent="0">
              <a:lnSpc>
                <a:spcPct val="100000"/>
              </a:lnSpc>
              <a:spcBef>
                <a:spcPts val="0"/>
              </a:spcBef>
              <a:buNone/>
              <a:tabLst>
                <a:tab pos="457200" algn="l"/>
              </a:tabLst>
            </a:pPr>
            <a:r>
              <a:rPr lang="en-US" sz="1800" dirty="0"/>
              <a:t>	portfolios within the interior of the curve. But </a:t>
            </a:r>
          </a:p>
          <a:p>
            <a:pPr marL="120650" indent="0">
              <a:lnSpc>
                <a:spcPct val="100000"/>
              </a:lnSpc>
              <a:spcBef>
                <a:spcPts val="0"/>
              </a:spcBef>
              <a:buNone/>
              <a:tabLst>
                <a:tab pos="457200" algn="l"/>
              </a:tabLst>
            </a:pPr>
            <a:r>
              <a:rPr lang="en-US" sz="1800" dirty="0"/>
              <a:t> 	these </a:t>
            </a:r>
            <a:r>
              <a:rPr lang="en-US" sz="1800" dirty="0">
                <a:solidFill>
                  <a:schemeClr val="tx1">
                    <a:lumMod val="50000"/>
                  </a:schemeClr>
                </a:solidFill>
              </a:rPr>
              <a:t>interior portfolios are not interesting because </a:t>
            </a:r>
          </a:p>
          <a:p>
            <a:pPr marL="120650" indent="0">
              <a:lnSpc>
                <a:spcPct val="100000"/>
              </a:lnSpc>
              <a:spcBef>
                <a:spcPts val="0"/>
              </a:spcBef>
              <a:buNone/>
              <a:tabLst>
                <a:tab pos="457200" algn="l"/>
              </a:tabLst>
            </a:pPr>
            <a:r>
              <a:rPr lang="en-US" sz="1800" dirty="0"/>
              <a:t>	</a:t>
            </a:r>
            <a:r>
              <a:rPr lang="en-US" sz="1800" dirty="0">
                <a:solidFill>
                  <a:schemeClr val="tx1">
                    <a:lumMod val="50000"/>
                  </a:schemeClr>
                </a:solidFill>
              </a:rPr>
              <a:t>they would be dominated by efficient frontier portfolios. </a:t>
            </a:r>
          </a:p>
          <a:p>
            <a:pPr marL="0" indent="0">
              <a:buNone/>
            </a:pPr>
            <a:r>
              <a:rPr lang="en-US" sz="1700" dirty="0">
                <a:solidFill>
                  <a:schemeClr val="tx1">
                    <a:lumMod val="50000"/>
                  </a:schemeClr>
                </a:solidFill>
              </a:rPr>
              <a:t>  </a:t>
            </a:r>
          </a:p>
        </p:txBody>
      </p:sp>
      <p:sp>
        <p:nvSpPr>
          <p:cNvPr id="3" name="Text Placeholder 2">
            <a:extLst>
              <a:ext uri="{FF2B5EF4-FFF2-40B4-BE49-F238E27FC236}">
                <a16:creationId xmlns:a16="http://schemas.microsoft.com/office/drawing/2014/main" id="{8B397FC4-6CC8-4F31-B53E-6B3D63B43EF9}"/>
              </a:ext>
            </a:extLst>
          </p:cNvPr>
          <p:cNvSpPr>
            <a:spLocks noGrp="1"/>
          </p:cNvSpPr>
          <p:nvPr>
            <p:ph type="body" sz="quarter" idx="13"/>
          </p:nvPr>
        </p:nvSpPr>
        <p:spPr>
          <a:xfrm>
            <a:off x="646041" y="531810"/>
            <a:ext cx="10883348" cy="794064"/>
          </a:xfrm>
        </p:spPr>
        <p:txBody>
          <a:bodyPr/>
          <a:lstStyle/>
          <a:p>
            <a:r>
              <a:rPr lang="en-US" dirty="0"/>
              <a:t>Multiple risky assets</a:t>
            </a:r>
          </a:p>
        </p:txBody>
      </p:sp>
      <p:pic>
        <p:nvPicPr>
          <p:cNvPr id="20" name="Picture 19" descr="The plot shows and efficient frontier and a CAL tangent to the frontier.">
            <a:extLst>
              <a:ext uri="{FF2B5EF4-FFF2-40B4-BE49-F238E27FC236}">
                <a16:creationId xmlns:a16="http://schemas.microsoft.com/office/drawing/2014/main" id="{85477314-736B-4ED9-9170-DD67C7125BF6}"/>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6209421" y="2597490"/>
            <a:ext cx="5467714" cy="31014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1883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 Placeholder 4">
                <a:extLst>
                  <a:ext uri="{FF2B5EF4-FFF2-40B4-BE49-F238E27FC236}">
                    <a16:creationId xmlns:a16="http://schemas.microsoft.com/office/drawing/2014/main" id="{B8F8AC28-7BF7-10FE-147D-457A8ECF51C0}"/>
                  </a:ext>
                </a:extLst>
              </p:cNvPr>
              <p:cNvSpPr>
                <a:spLocks noGrp="1"/>
              </p:cNvSpPr>
              <p:nvPr>
                <p:ph type="body" sz="quarter" idx="14"/>
              </p:nvPr>
            </p:nvSpPr>
            <p:spPr>
              <a:xfrm>
                <a:off x="646043" y="1297778"/>
                <a:ext cx="5616152" cy="5125056"/>
              </a:xfrm>
            </p:spPr>
            <p:txBody>
              <a:bodyPr>
                <a:noAutofit/>
              </a:bodyPr>
              <a:lstStyle/>
              <a:p>
                <a:pPr marL="0" indent="0">
                  <a:lnSpc>
                    <a:spcPct val="100000"/>
                  </a:lnSpc>
                  <a:buSzPct val="100000"/>
                  <a:buNone/>
                </a:pPr>
                <a:r>
                  <a:rPr lang="en-US" sz="1800" dirty="0"/>
                  <a:t>The figure shown to the right shows different opportunity investment sets (frontiers) that can be created using the 2 underlying risky assets (D and E).  The frontiers differ from each other due to different assumptions about correlation. The solid blue frontier was created with a </a:t>
                </a:r>
                <a14:m>
                  <m:oMath xmlns:m="http://schemas.openxmlformats.org/officeDocument/2006/math">
                    <m:sSub>
                      <m:sSubPr>
                        <m:ctrlPr>
                          <a:rPr lang="en-US" sz="1800" i="1" smtClean="0">
                            <a:solidFill>
                              <a:schemeClr val="tx1">
                                <a:lumMod val="50000"/>
                              </a:schemeClr>
                            </a:solidFill>
                            <a:latin typeface="Cambria Math" panose="02040503050406030204" pitchFamily="18" charset="0"/>
                          </a:rPr>
                        </m:ctrlPr>
                      </m:sSubPr>
                      <m:e>
                        <m:r>
                          <a:rPr lang="en-US" sz="1800" i="1" smtClean="0">
                            <a:solidFill>
                              <a:schemeClr val="tx1">
                                <a:lumMod val="50000"/>
                              </a:schemeClr>
                            </a:solidFill>
                            <a:latin typeface="Cambria Math" panose="02040503050406030204" pitchFamily="18" charset="0"/>
                            <a:ea typeface="Cambria Math" panose="02040503050406030204" pitchFamily="18" charset="0"/>
                          </a:rPr>
                          <m:t>𝜌</m:t>
                        </m:r>
                      </m:e>
                      <m:sub>
                        <m:r>
                          <a:rPr lang="en-US" sz="1800" b="0" i="1" smtClean="0">
                            <a:solidFill>
                              <a:schemeClr val="tx1">
                                <a:lumMod val="50000"/>
                              </a:schemeClr>
                            </a:solidFill>
                            <a:latin typeface="Cambria Math" panose="02040503050406030204" pitchFamily="18" charset="0"/>
                          </a:rPr>
                          <m:t>𝐷</m:t>
                        </m:r>
                        <m:r>
                          <a:rPr lang="en-US" sz="1800" b="0" i="1" smtClean="0">
                            <a:solidFill>
                              <a:schemeClr val="tx1">
                                <a:lumMod val="50000"/>
                              </a:schemeClr>
                            </a:solidFill>
                            <a:latin typeface="Cambria Math" panose="02040503050406030204" pitchFamily="18" charset="0"/>
                          </a:rPr>
                          <m:t>,</m:t>
                        </m:r>
                        <m:r>
                          <a:rPr lang="en-US" sz="1800" b="0" i="1" smtClean="0">
                            <a:solidFill>
                              <a:schemeClr val="tx1">
                                <a:lumMod val="50000"/>
                              </a:schemeClr>
                            </a:solidFill>
                            <a:latin typeface="Cambria Math" panose="02040503050406030204" pitchFamily="18" charset="0"/>
                          </a:rPr>
                          <m:t>𝐸</m:t>
                        </m:r>
                      </m:sub>
                    </m:sSub>
                    <m:r>
                      <a:rPr lang="en-US" sz="1800" b="0" i="1" smtClean="0">
                        <a:solidFill>
                          <a:schemeClr val="tx1">
                            <a:lumMod val="50000"/>
                          </a:schemeClr>
                        </a:solidFill>
                        <a:latin typeface="Cambria Math" panose="02040503050406030204" pitchFamily="18" charset="0"/>
                      </a:rPr>
                      <m:t>=.3.</m:t>
                    </m:r>
                  </m:oMath>
                </a14:m>
                <a:endParaRPr lang="en-US" sz="1800" dirty="0"/>
              </a:p>
              <a:p>
                <a:pPr marL="457200" indent="-457200">
                  <a:buSzPct val="100000"/>
                  <a:buFont typeface="+mj-lt"/>
                  <a:buAutoNum type="arabicPeriod" startAt="20"/>
                </a:pPr>
                <a:r>
                  <a:rPr lang="en-US" sz="1800" dirty="0"/>
                  <a:t>What correlation (</a:t>
                </a:r>
                <a14:m>
                  <m:oMath xmlns:m="http://schemas.openxmlformats.org/officeDocument/2006/math">
                    <m:sSub>
                      <m:sSubPr>
                        <m:ctrlPr>
                          <a:rPr lang="en-US" sz="1800" i="1" smtClean="0">
                            <a:solidFill>
                              <a:schemeClr val="tx1">
                                <a:lumMod val="50000"/>
                              </a:schemeClr>
                            </a:solidFill>
                            <a:latin typeface="Cambria Math" panose="02040503050406030204" pitchFamily="18" charset="0"/>
                          </a:rPr>
                        </m:ctrlPr>
                      </m:sSubPr>
                      <m:e>
                        <m:r>
                          <a:rPr lang="en-US" sz="1800" i="1" smtClean="0">
                            <a:solidFill>
                              <a:schemeClr val="tx1">
                                <a:lumMod val="50000"/>
                              </a:schemeClr>
                            </a:solidFill>
                            <a:latin typeface="Cambria Math" panose="02040503050406030204" pitchFamily="18" charset="0"/>
                            <a:ea typeface="Cambria Math" panose="02040503050406030204" pitchFamily="18" charset="0"/>
                          </a:rPr>
                          <m:t>𝜌</m:t>
                        </m:r>
                      </m:e>
                      <m:sub>
                        <m:r>
                          <a:rPr lang="en-US" sz="1800" b="0" i="1" smtClean="0">
                            <a:solidFill>
                              <a:schemeClr val="tx1">
                                <a:lumMod val="50000"/>
                              </a:schemeClr>
                            </a:solidFill>
                            <a:latin typeface="Cambria Math" panose="02040503050406030204" pitchFamily="18" charset="0"/>
                          </a:rPr>
                          <m:t>𝐷</m:t>
                        </m:r>
                        <m:r>
                          <a:rPr lang="en-US" sz="1800" b="0" i="1" smtClean="0">
                            <a:solidFill>
                              <a:schemeClr val="tx1">
                                <a:lumMod val="50000"/>
                              </a:schemeClr>
                            </a:solidFill>
                            <a:latin typeface="Cambria Math" panose="02040503050406030204" pitchFamily="18" charset="0"/>
                          </a:rPr>
                          <m:t>,</m:t>
                        </m:r>
                        <m:r>
                          <a:rPr lang="en-US" sz="1800" b="0" i="1" smtClean="0">
                            <a:solidFill>
                              <a:schemeClr val="tx1">
                                <a:lumMod val="50000"/>
                              </a:schemeClr>
                            </a:solidFill>
                            <a:latin typeface="Cambria Math" panose="02040503050406030204" pitchFamily="18" charset="0"/>
                          </a:rPr>
                          <m:t>𝐸</m:t>
                        </m:r>
                      </m:sub>
                    </m:sSub>
                    <m:r>
                      <a:rPr lang="en-US" sz="1800" b="0" i="1" smtClean="0">
                        <a:solidFill>
                          <a:schemeClr val="tx1">
                            <a:lumMod val="50000"/>
                          </a:schemeClr>
                        </a:solidFill>
                        <a:latin typeface="Cambria Math" panose="02040503050406030204" pitchFamily="18" charset="0"/>
                      </a:rPr>
                      <m:t> </m:t>
                    </m:r>
                  </m:oMath>
                </a14:m>
                <a:r>
                  <a:rPr lang="en-US" sz="1800" dirty="0"/>
                  <a:t>) is needed to generate the Q20 frontier?</a:t>
                </a:r>
              </a:p>
              <a:p>
                <a:pPr marL="457200" indent="-457200">
                  <a:buSzPct val="100000"/>
                  <a:buFont typeface="+mj-lt"/>
                  <a:buAutoNum type="arabicPeriod" startAt="20"/>
                </a:pPr>
                <a:r>
                  <a:rPr lang="en-US" sz="1800" dirty="0"/>
                  <a:t>What can you guess about the correlation needed to create the Q21 frontier?</a:t>
                </a:r>
              </a:p>
              <a:p>
                <a:pPr marL="457200" indent="-457200">
                  <a:buSzPct val="100000"/>
                  <a:buFont typeface="+mj-lt"/>
                  <a:buAutoNum type="arabicPeriod" startAt="20"/>
                </a:pPr>
                <a:r>
                  <a:rPr lang="en-US" sz="1800" dirty="0"/>
                  <a:t>What correlation is needed to generate the Q22 frontier?</a:t>
                </a:r>
              </a:p>
              <a:p>
                <a:pPr marL="457200" indent="-457200">
                  <a:buSzPct val="100000"/>
                  <a:buFont typeface="+mj-lt"/>
                  <a:buAutoNum type="arabicPeriod" startAt="20"/>
                </a:pPr>
                <a:r>
                  <a:rPr lang="en-US" sz="1800" dirty="0"/>
                  <a:t>T/F: There are no benefits to diversification if the underlying assets have a correlation of 1.</a:t>
                </a:r>
              </a:p>
              <a:p>
                <a:pPr marL="457200" indent="-457200">
                  <a:buSzPct val="100000"/>
                  <a:buFont typeface="+mj-lt"/>
                  <a:buAutoNum type="arabicPeriod" startAt="20"/>
                </a:pPr>
                <a:r>
                  <a:rPr lang="en-US" sz="1800" dirty="0"/>
                  <a:t>T/F: There are benefits of diversification even if the assets’ returns are positively correlated as long as the correlation is less than 1.</a:t>
                </a:r>
              </a:p>
              <a:p>
                <a:pPr marL="0" indent="0">
                  <a:buSzPct val="100000"/>
                  <a:buNone/>
                </a:pPr>
                <a:endParaRPr lang="en-US" sz="1800" dirty="0"/>
              </a:p>
            </p:txBody>
          </p:sp>
        </mc:Choice>
        <mc:Fallback>
          <p:sp>
            <p:nvSpPr>
              <p:cNvPr id="5" name="Text Placeholder 4">
                <a:extLst>
                  <a:ext uri="{FF2B5EF4-FFF2-40B4-BE49-F238E27FC236}">
                    <a16:creationId xmlns:a16="http://schemas.microsoft.com/office/drawing/2014/main" id="{B8F8AC28-7BF7-10FE-147D-457A8ECF51C0}"/>
                  </a:ext>
                </a:extLst>
              </p:cNvPr>
              <p:cNvSpPr>
                <a:spLocks noGrp="1" noRot="1" noChangeAspect="1" noMove="1" noResize="1" noEditPoints="1" noAdjustHandles="1" noChangeArrowheads="1" noChangeShapeType="1" noTextEdit="1"/>
              </p:cNvSpPr>
              <p:nvPr>
                <p:ph type="body" sz="quarter" idx="14"/>
              </p:nvPr>
            </p:nvSpPr>
            <p:spPr>
              <a:xfrm>
                <a:off x="646043" y="1297778"/>
                <a:ext cx="5616152" cy="5125056"/>
              </a:xfrm>
              <a:blipFill>
                <a:blip r:embed="rId3"/>
                <a:stretch>
                  <a:fillRect l="-977" t="-713" r="-3040" b="-1665"/>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E6A47441-993C-6BBC-F03D-05EF68917FF5}"/>
              </a:ext>
            </a:extLst>
          </p:cNvPr>
          <p:cNvSpPr>
            <a:spLocks noGrp="1"/>
          </p:cNvSpPr>
          <p:nvPr>
            <p:ph type="body" sz="quarter" idx="13"/>
          </p:nvPr>
        </p:nvSpPr>
        <p:spPr>
          <a:xfrm>
            <a:off x="618833" y="609600"/>
            <a:ext cx="5477167" cy="692497"/>
          </a:xfrm>
        </p:spPr>
        <p:txBody>
          <a:bodyPr/>
          <a:lstStyle/>
          <a:p>
            <a:r>
              <a:rPr lang="en-US" sz="2000" dirty="0"/>
              <a:t>Review Questions (20 - 24)</a:t>
            </a:r>
          </a:p>
        </p:txBody>
      </p:sp>
      <p:grpSp>
        <p:nvGrpSpPr>
          <p:cNvPr id="29" name="Group 28">
            <a:extLst>
              <a:ext uri="{FF2B5EF4-FFF2-40B4-BE49-F238E27FC236}">
                <a16:creationId xmlns:a16="http://schemas.microsoft.com/office/drawing/2014/main" id="{9816EA35-A9DB-CDB9-935F-AD7A387CD755}"/>
              </a:ext>
            </a:extLst>
          </p:cNvPr>
          <p:cNvGrpSpPr/>
          <p:nvPr/>
        </p:nvGrpSpPr>
        <p:grpSpPr>
          <a:xfrm>
            <a:off x="6644843" y="1369763"/>
            <a:ext cx="4774114" cy="4595442"/>
            <a:chOff x="6644843" y="1369763"/>
            <a:chExt cx="4774114" cy="4595442"/>
          </a:xfrm>
        </p:grpSpPr>
        <p:pic>
          <p:nvPicPr>
            <p:cNvPr id="7" name="Picture 6">
              <a:extLst>
                <a:ext uri="{FF2B5EF4-FFF2-40B4-BE49-F238E27FC236}">
                  <a16:creationId xmlns:a16="http://schemas.microsoft.com/office/drawing/2014/main" id="{5CF72AD3-CE8D-88E6-7C1F-14BA406C383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3000" contrast="24000"/>
                      </a14:imgEffect>
                    </a14:imgLayer>
                  </a14:imgProps>
                </a:ext>
              </a:extLst>
            </a:blip>
            <a:stretch>
              <a:fillRect/>
            </a:stretch>
          </p:blipFill>
          <p:spPr>
            <a:xfrm>
              <a:off x="6644843" y="1369763"/>
              <a:ext cx="4774114" cy="4595442"/>
            </a:xfrm>
            <a:prstGeom prst="rect">
              <a:avLst/>
            </a:prstGeom>
            <a:ln>
              <a:solidFill>
                <a:schemeClr val="tx1">
                  <a:lumMod val="50000"/>
                </a:schemeClr>
              </a:solidFill>
            </a:ln>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173F5F4-D000-9838-606F-D6C154006AA7}"/>
                    </a:ext>
                  </a:extLst>
                </p:cNvPr>
                <p:cNvSpPr txBox="1"/>
                <p:nvPr/>
              </p:nvSpPr>
              <p:spPr>
                <a:xfrm>
                  <a:off x="7821808" y="2516966"/>
                  <a:ext cx="1699590" cy="349326"/>
                </a:xfrm>
                <a:prstGeom prst="rect">
                  <a:avLst/>
                </a:prstGeom>
                <a:noFill/>
                <a:ln>
                  <a:noFill/>
                </a:ln>
              </p:spPr>
              <p:txBody>
                <a:bodyPr wrap="square" rtlCol="0">
                  <a:spAutoFit/>
                </a:bodyPr>
                <a:lstStyle/>
                <a:p>
                  <a:r>
                    <a:rPr lang="en-US" sz="1400" dirty="0">
                      <a:solidFill>
                        <a:schemeClr val="tx1">
                          <a:lumMod val="50000"/>
                        </a:schemeClr>
                      </a:solidFill>
                    </a:rPr>
                    <a:t>(Q20)  </a:t>
                  </a:r>
                  <a14:m>
                    <m:oMath xmlns:m="http://schemas.openxmlformats.org/officeDocument/2006/math">
                      <m:sSub>
                        <m:sSubPr>
                          <m:ctrlPr>
                            <a:rPr lang="en-US" sz="1600" i="1" smtClean="0">
                              <a:solidFill>
                                <a:schemeClr val="tx1">
                                  <a:lumMod val="50000"/>
                                </a:schemeClr>
                              </a:solidFill>
                              <a:latin typeface="Cambria Math" panose="02040503050406030204" pitchFamily="18" charset="0"/>
                            </a:rPr>
                          </m:ctrlPr>
                        </m:sSubPr>
                        <m:e>
                          <m:r>
                            <a:rPr lang="en-US" sz="1600" i="1" smtClean="0">
                              <a:solidFill>
                                <a:schemeClr val="tx1">
                                  <a:lumMod val="50000"/>
                                </a:schemeClr>
                              </a:solidFill>
                              <a:latin typeface="Cambria Math" panose="02040503050406030204" pitchFamily="18" charset="0"/>
                              <a:ea typeface="Cambria Math" panose="02040503050406030204" pitchFamily="18" charset="0"/>
                            </a:rPr>
                            <m:t>𝜌</m:t>
                          </m:r>
                        </m:e>
                        <m:sub>
                          <m:r>
                            <a:rPr lang="en-US" sz="1600" b="0" i="1" smtClean="0">
                              <a:solidFill>
                                <a:schemeClr val="tx1">
                                  <a:lumMod val="50000"/>
                                </a:schemeClr>
                              </a:solidFill>
                              <a:latin typeface="Cambria Math" panose="02040503050406030204" pitchFamily="18" charset="0"/>
                            </a:rPr>
                            <m:t>𝐷</m:t>
                          </m:r>
                          <m:r>
                            <a:rPr lang="en-US" sz="1600" b="0" i="1" smtClean="0">
                              <a:solidFill>
                                <a:schemeClr val="tx1">
                                  <a:lumMod val="50000"/>
                                </a:schemeClr>
                              </a:solidFill>
                              <a:latin typeface="Cambria Math" panose="02040503050406030204" pitchFamily="18" charset="0"/>
                            </a:rPr>
                            <m:t>,</m:t>
                          </m:r>
                          <m:r>
                            <a:rPr lang="en-US" sz="1600" b="0" i="1" smtClean="0">
                              <a:solidFill>
                                <a:schemeClr val="tx1">
                                  <a:lumMod val="50000"/>
                                </a:schemeClr>
                              </a:solidFill>
                              <a:latin typeface="Cambria Math" panose="02040503050406030204" pitchFamily="18" charset="0"/>
                            </a:rPr>
                            <m:t>𝐸</m:t>
                          </m:r>
                        </m:sub>
                      </m:sSub>
                      <m:r>
                        <a:rPr lang="en-US" sz="1600" b="0" i="1" smtClean="0">
                          <a:solidFill>
                            <a:schemeClr val="tx1">
                              <a:lumMod val="50000"/>
                            </a:schemeClr>
                          </a:solidFill>
                          <a:latin typeface="Cambria Math" panose="02040503050406030204" pitchFamily="18" charset="0"/>
                        </a:rPr>
                        <m:t>=?</m:t>
                      </m:r>
                    </m:oMath>
                  </a14:m>
                  <a:endParaRPr lang="en-US" sz="1600" dirty="0">
                    <a:solidFill>
                      <a:schemeClr val="tx1">
                        <a:lumMod val="50000"/>
                      </a:schemeClr>
                    </a:solidFill>
                  </a:endParaRPr>
                </a:p>
              </p:txBody>
            </p:sp>
          </mc:Choice>
          <mc:Fallback xmlns="">
            <p:sp>
              <p:nvSpPr>
                <p:cNvPr id="8" name="TextBox 7">
                  <a:extLst>
                    <a:ext uri="{FF2B5EF4-FFF2-40B4-BE49-F238E27FC236}">
                      <a16:creationId xmlns:a16="http://schemas.microsoft.com/office/drawing/2014/main" id="{1173F5F4-D000-9838-606F-D6C154006AA7}"/>
                    </a:ext>
                  </a:extLst>
                </p:cNvPr>
                <p:cNvSpPr txBox="1">
                  <a:spLocks noRot="1" noChangeAspect="1" noMove="1" noResize="1" noEditPoints="1" noAdjustHandles="1" noChangeArrowheads="1" noChangeShapeType="1" noTextEdit="1"/>
                </p:cNvSpPr>
                <p:nvPr/>
              </p:nvSpPr>
              <p:spPr>
                <a:xfrm>
                  <a:off x="7821808" y="2516966"/>
                  <a:ext cx="1699590" cy="349326"/>
                </a:xfrm>
                <a:prstGeom prst="rect">
                  <a:avLst/>
                </a:prstGeom>
                <a:blipFill>
                  <a:blip r:embed="rId6"/>
                  <a:stretch>
                    <a:fillRect l="-1075" b="-12281"/>
                  </a:stretch>
                </a:blipFill>
                <a:ln>
                  <a:no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66316853-1D1B-E125-26F3-1AC55902F3E2}"/>
                </a:ext>
              </a:extLst>
            </p:cNvPr>
            <p:cNvCxnSpPr>
              <a:cxnSpLocks/>
            </p:cNvCxnSpPr>
            <p:nvPr/>
          </p:nvCxnSpPr>
          <p:spPr>
            <a:xfrm>
              <a:off x="8370957" y="2803419"/>
              <a:ext cx="190500" cy="189985"/>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7F5BFAC-7E71-5768-AB43-9A510D14746D}"/>
                    </a:ext>
                  </a:extLst>
                </p:cNvPr>
                <p:cNvSpPr txBox="1"/>
                <p:nvPr/>
              </p:nvSpPr>
              <p:spPr>
                <a:xfrm>
                  <a:off x="8023342" y="3279737"/>
                  <a:ext cx="1496399" cy="349326"/>
                </a:xfrm>
                <a:prstGeom prst="rect">
                  <a:avLst/>
                </a:prstGeom>
                <a:noFill/>
                <a:ln>
                  <a:noFill/>
                </a:ln>
              </p:spPr>
              <p:txBody>
                <a:bodyPr wrap="square" rtlCol="0">
                  <a:spAutoFit/>
                </a:bodyPr>
                <a:lstStyle/>
                <a:p>
                  <a:r>
                    <a:rPr lang="en-US" sz="1400" dirty="0">
                      <a:solidFill>
                        <a:schemeClr val="tx1">
                          <a:lumMod val="50000"/>
                        </a:schemeClr>
                      </a:solidFill>
                    </a:rPr>
                    <a:t>(Q21) </a:t>
                  </a:r>
                  <a14:m>
                    <m:oMath xmlns:m="http://schemas.openxmlformats.org/officeDocument/2006/math">
                      <m:sSub>
                        <m:sSubPr>
                          <m:ctrlPr>
                            <a:rPr lang="en-US" sz="1600" i="1" smtClean="0">
                              <a:solidFill>
                                <a:schemeClr val="tx1">
                                  <a:lumMod val="50000"/>
                                </a:schemeClr>
                              </a:solidFill>
                              <a:latin typeface="Cambria Math" panose="02040503050406030204" pitchFamily="18" charset="0"/>
                            </a:rPr>
                          </m:ctrlPr>
                        </m:sSubPr>
                        <m:e>
                          <m:r>
                            <a:rPr lang="en-US" sz="1600" i="1" smtClean="0">
                              <a:solidFill>
                                <a:schemeClr val="tx1">
                                  <a:lumMod val="50000"/>
                                </a:schemeClr>
                              </a:solidFill>
                              <a:latin typeface="Cambria Math" panose="02040503050406030204" pitchFamily="18" charset="0"/>
                              <a:ea typeface="Cambria Math" panose="02040503050406030204" pitchFamily="18" charset="0"/>
                            </a:rPr>
                            <m:t>𝜌</m:t>
                          </m:r>
                        </m:e>
                        <m:sub>
                          <m:r>
                            <a:rPr lang="en-US" sz="1600" b="0" i="1" smtClean="0">
                              <a:solidFill>
                                <a:schemeClr val="tx1">
                                  <a:lumMod val="50000"/>
                                </a:schemeClr>
                              </a:solidFill>
                              <a:latin typeface="Cambria Math" panose="02040503050406030204" pitchFamily="18" charset="0"/>
                            </a:rPr>
                            <m:t>𝐷</m:t>
                          </m:r>
                          <m:r>
                            <a:rPr lang="en-US" sz="1600" b="0" i="1" smtClean="0">
                              <a:solidFill>
                                <a:schemeClr val="tx1">
                                  <a:lumMod val="50000"/>
                                </a:schemeClr>
                              </a:solidFill>
                              <a:latin typeface="Cambria Math" panose="02040503050406030204" pitchFamily="18" charset="0"/>
                            </a:rPr>
                            <m:t>,</m:t>
                          </m:r>
                          <m:r>
                            <a:rPr lang="en-US" sz="1600" b="0" i="1" smtClean="0">
                              <a:solidFill>
                                <a:schemeClr val="tx1">
                                  <a:lumMod val="50000"/>
                                </a:schemeClr>
                              </a:solidFill>
                              <a:latin typeface="Cambria Math" panose="02040503050406030204" pitchFamily="18" charset="0"/>
                            </a:rPr>
                            <m:t>𝐸</m:t>
                          </m:r>
                        </m:sub>
                      </m:sSub>
                      <m:r>
                        <a:rPr lang="en-US" sz="1600" b="0" i="1" smtClean="0">
                          <a:solidFill>
                            <a:schemeClr val="tx1">
                              <a:lumMod val="50000"/>
                            </a:schemeClr>
                          </a:solidFill>
                          <a:latin typeface="Cambria Math" panose="02040503050406030204" pitchFamily="18" charset="0"/>
                        </a:rPr>
                        <m:t>=?</m:t>
                      </m:r>
                    </m:oMath>
                  </a14:m>
                  <a:endParaRPr lang="en-US" sz="1600" dirty="0">
                    <a:solidFill>
                      <a:schemeClr val="tx1">
                        <a:lumMod val="50000"/>
                      </a:schemeClr>
                    </a:solidFill>
                  </a:endParaRPr>
                </a:p>
              </p:txBody>
            </p:sp>
          </mc:Choice>
          <mc:Fallback xmlns="">
            <p:sp>
              <p:nvSpPr>
                <p:cNvPr id="12" name="TextBox 11">
                  <a:extLst>
                    <a:ext uri="{FF2B5EF4-FFF2-40B4-BE49-F238E27FC236}">
                      <a16:creationId xmlns:a16="http://schemas.microsoft.com/office/drawing/2014/main" id="{87F5BFAC-7E71-5768-AB43-9A510D14746D}"/>
                    </a:ext>
                  </a:extLst>
                </p:cNvPr>
                <p:cNvSpPr txBox="1">
                  <a:spLocks noRot="1" noChangeAspect="1" noMove="1" noResize="1" noEditPoints="1" noAdjustHandles="1" noChangeArrowheads="1" noChangeShapeType="1" noTextEdit="1"/>
                </p:cNvSpPr>
                <p:nvPr/>
              </p:nvSpPr>
              <p:spPr>
                <a:xfrm>
                  <a:off x="8023342" y="3279737"/>
                  <a:ext cx="1496399" cy="349326"/>
                </a:xfrm>
                <a:prstGeom prst="rect">
                  <a:avLst/>
                </a:prstGeom>
                <a:blipFill>
                  <a:blip r:embed="rId7"/>
                  <a:stretch>
                    <a:fillRect l="-1220" b="-14035"/>
                  </a:stretch>
                </a:blipFill>
                <a:ln>
                  <a:noFill/>
                </a:ln>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32909984-DACA-92D4-A7CE-F51C0E0BB501}"/>
                </a:ext>
              </a:extLst>
            </p:cNvPr>
            <p:cNvCxnSpPr>
              <a:cxnSpLocks/>
            </p:cNvCxnSpPr>
            <p:nvPr/>
          </p:nvCxnSpPr>
          <p:spPr>
            <a:xfrm flipV="1">
              <a:off x="8690282" y="3261391"/>
              <a:ext cx="663738" cy="81219"/>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0A04B76-C3A3-6F78-F655-D8263A022EA4}"/>
                    </a:ext>
                  </a:extLst>
                </p:cNvPr>
                <p:cNvSpPr txBox="1"/>
                <p:nvPr/>
              </p:nvSpPr>
              <p:spPr>
                <a:xfrm>
                  <a:off x="9639300" y="4031660"/>
                  <a:ext cx="1397009" cy="349326"/>
                </a:xfrm>
                <a:prstGeom prst="rect">
                  <a:avLst/>
                </a:prstGeom>
                <a:noFill/>
                <a:ln>
                  <a:noFill/>
                </a:ln>
              </p:spPr>
              <p:txBody>
                <a:bodyPr wrap="square" rtlCol="0">
                  <a:spAutoFit/>
                </a:bodyPr>
                <a:lstStyle/>
                <a:p>
                  <a:r>
                    <a:rPr lang="en-US" sz="1400" dirty="0">
                      <a:solidFill>
                        <a:schemeClr val="tx1">
                          <a:lumMod val="50000"/>
                        </a:schemeClr>
                      </a:solidFill>
                    </a:rPr>
                    <a:t>(Q22) </a:t>
                  </a:r>
                  <a14:m>
                    <m:oMath xmlns:m="http://schemas.openxmlformats.org/officeDocument/2006/math">
                      <m:sSub>
                        <m:sSubPr>
                          <m:ctrlPr>
                            <a:rPr lang="en-US" sz="1600" i="1" smtClean="0">
                              <a:solidFill>
                                <a:schemeClr val="tx1">
                                  <a:lumMod val="50000"/>
                                </a:schemeClr>
                              </a:solidFill>
                              <a:latin typeface="Cambria Math" panose="02040503050406030204" pitchFamily="18" charset="0"/>
                            </a:rPr>
                          </m:ctrlPr>
                        </m:sSubPr>
                        <m:e>
                          <m:r>
                            <a:rPr lang="en-US" sz="1600" i="1" smtClean="0">
                              <a:solidFill>
                                <a:schemeClr val="tx1">
                                  <a:lumMod val="50000"/>
                                </a:schemeClr>
                              </a:solidFill>
                              <a:latin typeface="Cambria Math" panose="02040503050406030204" pitchFamily="18" charset="0"/>
                              <a:ea typeface="Cambria Math" panose="02040503050406030204" pitchFamily="18" charset="0"/>
                            </a:rPr>
                            <m:t>𝜌</m:t>
                          </m:r>
                        </m:e>
                        <m:sub>
                          <m:r>
                            <a:rPr lang="en-US" sz="1600" b="0" i="1" smtClean="0">
                              <a:solidFill>
                                <a:schemeClr val="tx1">
                                  <a:lumMod val="50000"/>
                                </a:schemeClr>
                              </a:solidFill>
                              <a:latin typeface="Cambria Math" panose="02040503050406030204" pitchFamily="18" charset="0"/>
                            </a:rPr>
                            <m:t>𝐷</m:t>
                          </m:r>
                          <m:r>
                            <a:rPr lang="en-US" sz="1600" b="0" i="1" smtClean="0">
                              <a:solidFill>
                                <a:schemeClr val="tx1">
                                  <a:lumMod val="50000"/>
                                </a:schemeClr>
                              </a:solidFill>
                              <a:latin typeface="Cambria Math" panose="02040503050406030204" pitchFamily="18" charset="0"/>
                            </a:rPr>
                            <m:t>,</m:t>
                          </m:r>
                          <m:r>
                            <a:rPr lang="en-US" sz="1600" b="0" i="1" smtClean="0">
                              <a:solidFill>
                                <a:schemeClr val="tx1">
                                  <a:lumMod val="50000"/>
                                </a:schemeClr>
                              </a:solidFill>
                              <a:latin typeface="Cambria Math" panose="02040503050406030204" pitchFamily="18" charset="0"/>
                            </a:rPr>
                            <m:t>𝐸</m:t>
                          </m:r>
                        </m:sub>
                      </m:sSub>
                      <m:r>
                        <a:rPr lang="en-US" sz="1600" b="0" i="1" smtClean="0">
                          <a:solidFill>
                            <a:schemeClr val="tx1">
                              <a:lumMod val="50000"/>
                            </a:schemeClr>
                          </a:solidFill>
                          <a:latin typeface="Cambria Math" panose="02040503050406030204" pitchFamily="18" charset="0"/>
                        </a:rPr>
                        <m:t>=?</m:t>
                      </m:r>
                    </m:oMath>
                  </a14:m>
                  <a:endParaRPr lang="en-US" sz="1600" dirty="0">
                    <a:solidFill>
                      <a:schemeClr val="tx1">
                        <a:lumMod val="50000"/>
                      </a:schemeClr>
                    </a:solidFill>
                  </a:endParaRPr>
                </a:p>
              </p:txBody>
            </p:sp>
          </mc:Choice>
          <mc:Fallback xmlns="">
            <p:sp>
              <p:nvSpPr>
                <p:cNvPr id="17" name="TextBox 16">
                  <a:extLst>
                    <a:ext uri="{FF2B5EF4-FFF2-40B4-BE49-F238E27FC236}">
                      <a16:creationId xmlns:a16="http://schemas.microsoft.com/office/drawing/2014/main" id="{30A04B76-C3A3-6F78-F655-D8263A022EA4}"/>
                    </a:ext>
                  </a:extLst>
                </p:cNvPr>
                <p:cNvSpPr txBox="1">
                  <a:spLocks noRot="1" noChangeAspect="1" noMove="1" noResize="1" noEditPoints="1" noAdjustHandles="1" noChangeArrowheads="1" noChangeShapeType="1" noTextEdit="1"/>
                </p:cNvSpPr>
                <p:nvPr/>
              </p:nvSpPr>
              <p:spPr>
                <a:xfrm>
                  <a:off x="9639300" y="4031660"/>
                  <a:ext cx="1397009" cy="349326"/>
                </a:xfrm>
                <a:prstGeom prst="rect">
                  <a:avLst/>
                </a:prstGeom>
                <a:blipFill>
                  <a:blip r:embed="rId8"/>
                  <a:stretch>
                    <a:fillRect l="-1310" b="-12069"/>
                  </a:stretch>
                </a:blipFill>
                <a:ln>
                  <a:noFill/>
                </a:ln>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ADFCC7B7-A6C1-AC9E-50B7-9A130211A610}"/>
                </a:ext>
              </a:extLst>
            </p:cNvPr>
            <p:cNvCxnSpPr>
              <a:cxnSpLocks/>
            </p:cNvCxnSpPr>
            <p:nvPr/>
          </p:nvCxnSpPr>
          <p:spPr>
            <a:xfrm flipV="1">
              <a:off x="10020300" y="3629063"/>
              <a:ext cx="0" cy="402597"/>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5457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4D2F23-892E-412E-BCEE-BCC754B1C184}"/>
              </a:ext>
            </a:extLst>
          </p:cNvPr>
          <p:cNvSpPr>
            <a:spLocks noGrp="1"/>
          </p:cNvSpPr>
          <p:nvPr>
            <p:ph type="body" sz="quarter" idx="14"/>
          </p:nvPr>
        </p:nvSpPr>
        <p:spPr>
          <a:xfrm>
            <a:off x="646042" y="1361277"/>
            <a:ext cx="10883349" cy="2560727"/>
          </a:xfrm>
        </p:spPr>
        <p:txBody>
          <a:bodyPr>
            <a:normAutofit lnSpcReduction="10000"/>
          </a:bodyPr>
          <a:lstStyle/>
          <a:p>
            <a:pPr marL="0" indent="0">
              <a:lnSpc>
                <a:spcPct val="100000"/>
              </a:lnSpc>
              <a:buNone/>
            </a:pPr>
            <a:r>
              <a:rPr lang="en-US" sz="2000" dirty="0">
                <a:solidFill>
                  <a:schemeClr val="tx1">
                    <a:lumMod val="50000"/>
                  </a:schemeClr>
                </a:solidFill>
              </a:rPr>
              <a:t>(1) Identify the most efficient risk-return possibilities.  This amounts to tracing out the </a:t>
            </a:r>
            <a:r>
              <a:rPr lang="en-US" sz="2000" b="1" dirty="0">
                <a:solidFill>
                  <a:srgbClr val="0065B0"/>
                </a:solidFill>
              </a:rPr>
              <a:t>efficient frontier </a:t>
            </a:r>
            <a:r>
              <a:rPr lang="en-US" sz="2000" dirty="0">
                <a:solidFill>
                  <a:schemeClr val="tx1">
                    <a:lumMod val="50000"/>
                  </a:schemeClr>
                </a:solidFill>
              </a:rPr>
              <a:t>using a mathematical approach.</a:t>
            </a:r>
          </a:p>
          <a:p>
            <a:pPr marL="0" indent="0">
              <a:lnSpc>
                <a:spcPct val="100000"/>
              </a:lnSpc>
              <a:buNone/>
            </a:pPr>
            <a:r>
              <a:rPr lang="en-US" sz="2000" dirty="0">
                <a:solidFill>
                  <a:schemeClr val="tx1">
                    <a:lumMod val="50000"/>
                  </a:schemeClr>
                </a:solidFill>
              </a:rPr>
              <a:t>(2) Identify the </a:t>
            </a:r>
            <a:r>
              <a:rPr lang="en-US" sz="2000" b="1" dirty="0">
                <a:solidFill>
                  <a:srgbClr val="0065B0"/>
                </a:solidFill>
              </a:rPr>
              <a:t>tangency portfolio </a:t>
            </a:r>
            <a:r>
              <a:rPr lang="en-US" sz="2000" dirty="0">
                <a:solidFill>
                  <a:schemeClr val="tx1">
                    <a:lumMod val="50000"/>
                  </a:schemeClr>
                </a:solidFill>
              </a:rPr>
              <a:t>on the efficient frontier where the </a:t>
            </a:r>
            <a:r>
              <a:rPr lang="en-US" sz="2000" b="1" dirty="0">
                <a:solidFill>
                  <a:srgbClr val="0065B0"/>
                </a:solidFill>
              </a:rPr>
              <a:t>CAL</a:t>
            </a:r>
            <a:r>
              <a:rPr lang="en-US" sz="2000" dirty="0">
                <a:solidFill>
                  <a:schemeClr val="tx1">
                    <a:lumMod val="50000"/>
                  </a:schemeClr>
                </a:solidFill>
              </a:rPr>
              <a:t> from the </a:t>
            </a:r>
            <a:r>
              <a:rPr lang="en-US" sz="2000" b="1" dirty="0">
                <a:solidFill>
                  <a:srgbClr val="0065B0"/>
                </a:solidFill>
              </a:rPr>
              <a:t>risk-free rate </a:t>
            </a:r>
            <a:r>
              <a:rPr lang="en-US" sz="2000" dirty="0">
                <a:solidFill>
                  <a:schemeClr val="tx1">
                    <a:lumMod val="50000"/>
                  </a:schemeClr>
                </a:solidFill>
              </a:rPr>
              <a:t>is tangent to the efficient frontier.</a:t>
            </a:r>
          </a:p>
          <a:p>
            <a:pPr marL="0" indent="0">
              <a:lnSpc>
                <a:spcPct val="100000"/>
              </a:lnSpc>
              <a:buNone/>
            </a:pPr>
            <a:r>
              <a:rPr lang="en-US" sz="2000" dirty="0">
                <a:solidFill>
                  <a:schemeClr val="tx1">
                    <a:lumMod val="50000"/>
                  </a:schemeClr>
                </a:solidFill>
              </a:rPr>
              <a:t>(3) Choose the proportion of </a:t>
            </a:r>
            <a:r>
              <a:rPr lang="en-US" sz="2000" dirty="0"/>
              <a:t>your </a:t>
            </a:r>
            <a:r>
              <a:rPr lang="en-US" sz="2000" dirty="0">
                <a:solidFill>
                  <a:schemeClr val="tx1">
                    <a:lumMod val="50000"/>
                  </a:schemeClr>
                </a:solidFill>
              </a:rPr>
              <a:t>wealth to place in the optimal risky portfolio (the tangency portfolio) and in the risk-free asset.</a:t>
            </a:r>
          </a:p>
          <a:p>
            <a:pPr marL="0" indent="0" eaLnBrk="1" hangingPunct="1">
              <a:buNone/>
            </a:pPr>
            <a:r>
              <a:rPr lang="en-US" sz="2000" dirty="0"/>
              <a:t>  </a:t>
            </a:r>
          </a:p>
        </p:txBody>
      </p:sp>
      <p:sp>
        <p:nvSpPr>
          <p:cNvPr id="3" name="Text Placeholder 2">
            <a:extLst>
              <a:ext uri="{FF2B5EF4-FFF2-40B4-BE49-F238E27FC236}">
                <a16:creationId xmlns:a16="http://schemas.microsoft.com/office/drawing/2014/main" id="{8B397FC4-6CC8-4F31-B53E-6B3D63B43EF9}"/>
              </a:ext>
            </a:extLst>
          </p:cNvPr>
          <p:cNvSpPr>
            <a:spLocks noGrp="1"/>
          </p:cNvSpPr>
          <p:nvPr>
            <p:ph type="body" sz="quarter" idx="13"/>
          </p:nvPr>
        </p:nvSpPr>
        <p:spPr>
          <a:xfrm>
            <a:off x="646041" y="531810"/>
            <a:ext cx="10883348" cy="738664"/>
          </a:xfrm>
        </p:spPr>
        <p:txBody>
          <a:bodyPr/>
          <a:lstStyle/>
          <a:p>
            <a:pPr>
              <a:spcBef>
                <a:spcPts val="0"/>
              </a:spcBef>
            </a:pPr>
            <a:r>
              <a:rPr lang="en-US" sz="2000" dirty="0"/>
              <a:t>Summary of approach for optimal asset allocation in the case of many risky assets:</a:t>
            </a:r>
          </a:p>
        </p:txBody>
      </p:sp>
      <p:sp>
        <p:nvSpPr>
          <p:cNvPr id="5" name="TextBox 4">
            <a:extLst>
              <a:ext uri="{FF2B5EF4-FFF2-40B4-BE49-F238E27FC236}">
                <a16:creationId xmlns:a16="http://schemas.microsoft.com/office/drawing/2014/main" id="{10D49BC8-9F49-49AE-B197-CD1D6BB865D7}"/>
              </a:ext>
            </a:extLst>
          </p:cNvPr>
          <p:cNvSpPr txBox="1"/>
          <p:nvPr/>
        </p:nvSpPr>
        <p:spPr>
          <a:xfrm>
            <a:off x="683139" y="4173283"/>
            <a:ext cx="10862819" cy="1323439"/>
          </a:xfrm>
          <a:prstGeom prst="rect">
            <a:avLst/>
          </a:prstGeom>
          <a:solidFill>
            <a:schemeClr val="tx2">
              <a:lumMod val="60000"/>
              <a:lumOff val="40000"/>
              <a:alpha val="29000"/>
            </a:schemeClr>
          </a:solidFill>
          <a:ln>
            <a:solidFill>
              <a:schemeClr val="tx1"/>
            </a:solidFill>
          </a:ln>
        </p:spPr>
        <p:txBody>
          <a:bodyPr wrap="square" rtlCol="0">
            <a:spAutoFit/>
          </a:bodyPr>
          <a:lstStyle/>
          <a:p>
            <a:r>
              <a:rPr lang="en-US" sz="2000" b="1" dirty="0">
                <a:solidFill>
                  <a:schemeClr val="tx1">
                    <a:lumMod val="50000"/>
                  </a:schemeClr>
                </a:solidFill>
              </a:rPr>
              <a:t>Important intuition: </a:t>
            </a:r>
            <a:r>
              <a:rPr lang="en-US" sz="2000" dirty="0">
                <a:solidFill>
                  <a:schemeClr val="tx1">
                    <a:lumMod val="50000"/>
                  </a:schemeClr>
                </a:solidFill>
              </a:rPr>
              <a:t> Steps 1 and 2 above are a mathematical exercise.  Personal risk preferences don’t affect steps 1 and 2 but they do affect step 3.</a:t>
            </a:r>
          </a:p>
          <a:p>
            <a:endParaRPr lang="en-US" sz="2000" dirty="0">
              <a:solidFill>
                <a:schemeClr val="tx1">
                  <a:lumMod val="50000"/>
                </a:schemeClr>
              </a:solidFill>
            </a:endParaRPr>
          </a:p>
          <a:p>
            <a:r>
              <a:rPr lang="en-US" sz="2000" dirty="0">
                <a:solidFill>
                  <a:schemeClr val="tx1">
                    <a:lumMod val="50000"/>
                  </a:schemeClr>
                </a:solidFill>
              </a:rPr>
              <a:t>This is the </a:t>
            </a:r>
            <a:r>
              <a:rPr lang="en-US" sz="2000" b="1" dirty="0">
                <a:solidFill>
                  <a:srgbClr val="0070C0"/>
                </a:solidFill>
              </a:rPr>
              <a:t>separation property </a:t>
            </a:r>
            <a:r>
              <a:rPr lang="en-US" sz="2000" dirty="0">
                <a:solidFill>
                  <a:schemeClr val="tx1">
                    <a:lumMod val="50000"/>
                  </a:schemeClr>
                </a:solidFill>
              </a:rPr>
              <a:t>discussed in Section 7.4 of the textbook.</a:t>
            </a:r>
          </a:p>
        </p:txBody>
      </p:sp>
    </p:spTree>
    <p:extLst>
      <p:ext uri="{BB962C8B-B14F-4D97-AF65-F5344CB8AC3E}">
        <p14:creationId xmlns:p14="http://schemas.microsoft.com/office/powerpoint/2010/main" val="279106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647CAA-67C3-4DA7-BA67-05742A93E7E3}"/>
              </a:ext>
            </a:extLst>
          </p:cNvPr>
          <p:cNvSpPr>
            <a:spLocks noGrp="1"/>
          </p:cNvSpPr>
          <p:nvPr>
            <p:ph type="body" sz="quarter" idx="14"/>
          </p:nvPr>
        </p:nvSpPr>
        <p:spPr/>
        <p:txBody>
          <a:bodyPr/>
          <a:lstStyle/>
          <a:p>
            <a:pPr marL="0" indent="0">
              <a:lnSpc>
                <a:spcPct val="100000"/>
              </a:lnSpc>
              <a:buNone/>
            </a:pPr>
            <a:r>
              <a:rPr lang="en-US" dirty="0">
                <a:solidFill>
                  <a:schemeClr val="tx1">
                    <a:lumMod val="50000"/>
                  </a:schemeClr>
                </a:solidFill>
              </a:rPr>
              <a:t>Review the concepts and terminology in the review questions discussed in today’s lecture and check the schedule for upcoming assignments. </a:t>
            </a:r>
            <a:endParaRPr lang="en-US"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3" name="Text Placeholder 2">
            <a:extLst>
              <a:ext uri="{FF2B5EF4-FFF2-40B4-BE49-F238E27FC236}">
                <a16:creationId xmlns:a16="http://schemas.microsoft.com/office/drawing/2014/main" id="{CA7E54F4-6933-4C16-BDB0-4216CEE94E37}"/>
              </a:ext>
            </a:extLst>
          </p:cNvPr>
          <p:cNvSpPr>
            <a:spLocks noGrp="1"/>
          </p:cNvSpPr>
          <p:nvPr>
            <p:ph type="body" sz="quarter" idx="13"/>
          </p:nvPr>
        </p:nvSpPr>
        <p:spPr>
          <a:xfrm>
            <a:off x="-20950" y="1747"/>
            <a:ext cx="12221496" cy="747897"/>
          </a:xfrm>
        </p:spPr>
        <p:txBody>
          <a:bodyPr/>
          <a:lstStyle/>
          <a:p>
            <a:r>
              <a:rPr lang="en-US" dirty="0"/>
              <a:t>    For next time…</a:t>
            </a:r>
          </a:p>
        </p:txBody>
      </p:sp>
    </p:spTree>
    <p:extLst>
      <p:ext uri="{BB962C8B-B14F-4D97-AF65-F5344CB8AC3E}">
        <p14:creationId xmlns:p14="http://schemas.microsoft.com/office/powerpoint/2010/main" val="24213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FECD69-EFEB-4311-9AA5-8E5277C4182C}"/>
              </a:ext>
            </a:extLst>
          </p:cNvPr>
          <p:cNvSpPr>
            <a:spLocks noGrp="1"/>
          </p:cNvSpPr>
          <p:nvPr>
            <p:ph type="body" sz="quarter" idx="14"/>
          </p:nvPr>
        </p:nvSpPr>
        <p:spPr>
          <a:xfrm>
            <a:off x="666571" y="1091355"/>
            <a:ext cx="11131729" cy="5056056"/>
          </a:xfrm>
        </p:spPr>
        <p:txBody>
          <a:bodyPr>
            <a:noAutofit/>
          </a:bodyPr>
          <a:lstStyle/>
          <a:p>
            <a:pPr marL="0" lvl="1" indent="0">
              <a:lnSpc>
                <a:spcPct val="100000"/>
              </a:lnSpc>
              <a:buNone/>
            </a:pPr>
            <a:r>
              <a:rPr lang="en-US" sz="2000" b="1" u="sng" dirty="0">
                <a:solidFill>
                  <a:schemeClr val="tx1">
                    <a:lumMod val="50000"/>
                  </a:schemeClr>
                </a:solidFill>
              </a:rPr>
              <a:t>Big-Picture Motivation: </a:t>
            </a:r>
          </a:p>
          <a:p>
            <a:pPr marL="228600" lvl="2" indent="0">
              <a:lnSpc>
                <a:spcPct val="100000"/>
              </a:lnSpc>
              <a:buNone/>
            </a:pPr>
            <a:r>
              <a:rPr lang="en-US" sz="2000" dirty="0"/>
              <a:t>The previous lecture focused on how diversification affects a portfolio’s expected return and standard deviation.  In that lecture we talked about…</a:t>
            </a:r>
          </a:p>
          <a:p>
            <a:pPr marL="635000" lvl="2" indent="-292100">
              <a:lnSpc>
                <a:spcPct val="100000"/>
              </a:lnSpc>
            </a:pPr>
            <a:r>
              <a:rPr lang="en-US" sz="2000" dirty="0"/>
              <a:t>combining risky assets to form new portfolios that trace out the efficient frontier, and  </a:t>
            </a:r>
          </a:p>
          <a:p>
            <a:pPr marL="635000" lvl="2" indent="-292100">
              <a:lnSpc>
                <a:spcPct val="100000"/>
              </a:lnSpc>
            </a:pPr>
            <a:r>
              <a:rPr lang="en-US" sz="2000" dirty="0"/>
              <a:t>forming portfolios along the CAL tangent to the frontier. </a:t>
            </a:r>
          </a:p>
          <a:p>
            <a:pPr marL="342900" lvl="2" indent="0">
              <a:lnSpc>
                <a:spcPct val="100000"/>
              </a:lnSpc>
              <a:buNone/>
            </a:pPr>
            <a:endParaRPr lang="en-US" sz="900" dirty="0"/>
          </a:p>
          <a:p>
            <a:pPr marL="228600" lvl="2" indent="0">
              <a:lnSpc>
                <a:spcPct val="100000"/>
              </a:lnSpc>
              <a:buNone/>
            </a:pPr>
            <a:r>
              <a:rPr lang="en-US" sz="2000" dirty="0"/>
              <a:t>These ideas are very important but are not ideas you have likely seen in other classes.  In this lecture I plan to use the equations, plots, and terminology from before in a series of review problems to help ensure you understand the material.</a:t>
            </a:r>
            <a:endParaRPr lang="en-US" sz="2000" dirty="0">
              <a:solidFill>
                <a:schemeClr val="tx1">
                  <a:lumMod val="50000"/>
                </a:schemeClr>
              </a:solidFill>
            </a:endParaRPr>
          </a:p>
          <a:p>
            <a:pPr marL="0" lvl="1" indent="0">
              <a:lnSpc>
                <a:spcPct val="100000"/>
              </a:lnSpc>
              <a:buNone/>
            </a:pPr>
            <a:endParaRPr lang="en-US" sz="2000" dirty="0">
              <a:solidFill>
                <a:schemeClr val="tx1">
                  <a:lumMod val="50000"/>
                </a:schemeClr>
              </a:solidFill>
            </a:endParaRPr>
          </a:p>
          <a:p>
            <a:pPr marL="0" lvl="1" indent="0">
              <a:lnSpc>
                <a:spcPct val="100000"/>
              </a:lnSpc>
              <a:buNone/>
            </a:pPr>
            <a:r>
              <a:rPr lang="en-US" sz="2000" b="1" u="sng" dirty="0">
                <a:solidFill>
                  <a:schemeClr val="tx1">
                    <a:lumMod val="50000"/>
                  </a:schemeClr>
                </a:solidFill>
              </a:rPr>
              <a:t>Discussion Outline:</a:t>
            </a:r>
            <a:endParaRPr lang="en-US" sz="2000" dirty="0">
              <a:solidFill>
                <a:schemeClr val="tx1">
                  <a:lumMod val="50000"/>
                </a:schemeClr>
              </a:solidFill>
            </a:endParaRPr>
          </a:p>
          <a:p>
            <a:r>
              <a:rPr lang="en-US" sz="2000" dirty="0"/>
              <a:t>Go through a series of example problems focusing on the equations, plots, ideas, and terminology related to diversification and portfolio construction.</a:t>
            </a:r>
            <a:endParaRPr lang="en-US" sz="2000" dirty="0">
              <a:solidFill>
                <a:schemeClr val="tx1">
                  <a:lumMod val="50000"/>
                </a:schemeClr>
              </a:solidFill>
            </a:endParaRPr>
          </a:p>
          <a:p>
            <a:endParaRPr lang="en-US" sz="2000" dirty="0">
              <a:solidFill>
                <a:schemeClr val="tx1">
                  <a:lumMod val="50000"/>
                </a:schemeClr>
              </a:solidFill>
            </a:endParaRPr>
          </a:p>
          <a:p>
            <a:endParaRPr lang="en-US" sz="2000" dirty="0">
              <a:solidFill>
                <a:schemeClr val="tx1">
                  <a:lumMod val="50000"/>
                </a:schemeClr>
              </a:solidFill>
            </a:endParaRPr>
          </a:p>
        </p:txBody>
      </p:sp>
      <p:sp>
        <p:nvSpPr>
          <p:cNvPr id="3" name="Text Placeholder 2">
            <a:extLst>
              <a:ext uri="{FF2B5EF4-FFF2-40B4-BE49-F238E27FC236}">
                <a16:creationId xmlns:a16="http://schemas.microsoft.com/office/drawing/2014/main" id="{F3B6149F-22F2-4C70-BD44-1BF6B10F5E8F}"/>
              </a:ext>
            </a:extLst>
          </p:cNvPr>
          <p:cNvSpPr>
            <a:spLocks noGrp="1"/>
          </p:cNvSpPr>
          <p:nvPr>
            <p:ph type="body" sz="quarter" idx="13"/>
          </p:nvPr>
        </p:nvSpPr>
        <p:spPr>
          <a:xfrm>
            <a:off x="-20950" y="-8856"/>
            <a:ext cx="12221496" cy="747897"/>
          </a:xfrm>
        </p:spPr>
        <p:txBody>
          <a:bodyPr/>
          <a:lstStyle/>
          <a:p>
            <a:r>
              <a:rPr lang="en-US" dirty="0"/>
              <a:t>     Lecture Preview</a:t>
            </a:r>
          </a:p>
        </p:txBody>
      </p:sp>
    </p:spTree>
    <p:extLst>
      <p:ext uri="{BB962C8B-B14F-4D97-AF65-F5344CB8AC3E}">
        <p14:creationId xmlns:p14="http://schemas.microsoft.com/office/powerpoint/2010/main" val="248683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0" y="2304414"/>
            <a:ext cx="6961239" cy="969727"/>
          </a:xfrm>
        </p:spPr>
        <p:txBody>
          <a:bodyPr/>
          <a:lstStyle/>
          <a:p>
            <a:r>
              <a:rPr lang="en-US" dirty="0"/>
              <a:t>Thank You</a:t>
            </a:r>
          </a:p>
        </p:txBody>
      </p:sp>
      <p:sp>
        <p:nvSpPr>
          <p:cNvPr id="3" name="object 64"/>
          <p:cNvSpPr/>
          <p:nvPr/>
        </p:nvSpPr>
        <p:spPr>
          <a:xfrm flipV="1">
            <a:off x="729819" y="3274141"/>
            <a:ext cx="2409987" cy="45719"/>
          </a:xfrm>
          <a:custGeom>
            <a:avLst/>
            <a:gdLst/>
            <a:ahLst/>
            <a:cxnLst/>
            <a:rect l="l" t="t" r="r" b="b"/>
            <a:pathLst>
              <a:path w="939800">
                <a:moveTo>
                  <a:pt x="0" y="0"/>
                </a:moveTo>
                <a:lnTo>
                  <a:pt x="939800" y="0"/>
                </a:lnTo>
              </a:path>
            </a:pathLst>
          </a:custGeom>
          <a:ln w="12700">
            <a:solidFill>
              <a:schemeClr val="accent2"/>
            </a:solidFill>
          </a:ln>
        </p:spPr>
        <p:txBody>
          <a:bodyPr wrap="square" lIns="0" tIns="0" rIns="0" bIns="0" rtlCol="0"/>
          <a:lstStyle/>
          <a:p>
            <a:endParaRPr/>
          </a:p>
        </p:txBody>
      </p:sp>
    </p:spTree>
    <p:extLst>
      <p:ext uri="{BB962C8B-B14F-4D97-AF65-F5344CB8AC3E}">
        <p14:creationId xmlns:p14="http://schemas.microsoft.com/office/powerpoint/2010/main" val="311151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088AD9-FF3C-4E09-9B8A-7421E831BA9D}"/>
              </a:ext>
            </a:extLst>
          </p:cNvPr>
          <p:cNvSpPr>
            <a:spLocks noGrp="1"/>
          </p:cNvSpPr>
          <p:nvPr>
            <p:ph type="body" sz="quarter" idx="14"/>
          </p:nvPr>
        </p:nvSpPr>
        <p:spPr>
          <a:xfrm>
            <a:off x="657194" y="1295458"/>
            <a:ext cx="5464471" cy="4912333"/>
          </a:xfrm>
        </p:spPr>
        <p:txBody>
          <a:bodyPr>
            <a:normAutofit fontScale="25000" lnSpcReduction="20000"/>
          </a:bodyPr>
          <a:lstStyle/>
          <a:p>
            <a:pPr marL="0" indent="0">
              <a:lnSpc>
                <a:spcPct val="120000"/>
              </a:lnSpc>
              <a:spcBef>
                <a:spcPts val="0"/>
              </a:spcBef>
              <a:spcAft>
                <a:spcPts val="1200"/>
              </a:spcAft>
              <a:buNone/>
            </a:pPr>
            <a:r>
              <a:rPr lang="en-US" sz="7200" dirty="0">
                <a:effectLst/>
                <a:latin typeface="+mj-lt"/>
                <a:ea typeface="Times New Roman" panose="02020603050405020304" pitchFamily="18" charset="0"/>
              </a:rPr>
              <a:t>The plot on this slide shows the investment opportunity set. Assume the risk-free rate is 5%.</a:t>
            </a:r>
          </a:p>
          <a:p>
            <a:pPr marL="342900" indent="-342900">
              <a:lnSpc>
                <a:spcPct val="120000"/>
              </a:lnSpc>
              <a:spcBef>
                <a:spcPts val="0"/>
              </a:spcBef>
              <a:spcAft>
                <a:spcPts val="600"/>
              </a:spcAft>
              <a:buSzPct val="100000"/>
              <a:buFont typeface="+mj-lt"/>
              <a:buAutoNum type="arabicPeriod"/>
            </a:pPr>
            <a:r>
              <a:rPr lang="en-US" sz="7200" dirty="0">
                <a:effectLst/>
                <a:ea typeface="Times New Roman" panose="02020603050405020304" pitchFamily="18" charset="0"/>
              </a:rPr>
              <a:t>What is measured on the x-axis?</a:t>
            </a:r>
          </a:p>
          <a:p>
            <a:pPr marL="342900" indent="-342900">
              <a:lnSpc>
                <a:spcPct val="120000"/>
              </a:lnSpc>
              <a:spcBef>
                <a:spcPts val="0"/>
              </a:spcBef>
              <a:spcAft>
                <a:spcPts val="600"/>
              </a:spcAft>
              <a:buSzPct val="100000"/>
              <a:buFont typeface="+mj-lt"/>
              <a:buAutoNum type="arabicPeriod"/>
            </a:pPr>
            <a:r>
              <a:rPr lang="en-US" sz="7200" dirty="0">
                <a:ea typeface="Times New Roman" panose="02020603050405020304" pitchFamily="18" charset="0"/>
              </a:rPr>
              <a:t>What is measured on the y-axis?</a:t>
            </a:r>
          </a:p>
          <a:p>
            <a:pPr marL="342900" indent="-342900">
              <a:lnSpc>
                <a:spcPct val="120000"/>
              </a:lnSpc>
              <a:spcBef>
                <a:spcPts val="0"/>
              </a:spcBef>
              <a:spcAft>
                <a:spcPts val="600"/>
              </a:spcAft>
              <a:buSzPct val="100000"/>
              <a:buFont typeface="+mj-lt"/>
              <a:buAutoNum type="arabicPeriod"/>
            </a:pPr>
            <a:r>
              <a:rPr lang="en-US" sz="7200" dirty="0">
                <a:effectLst/>
                <a:ea typeface="Times New Roman" panose="02020603050405020304" pitchFamily="18" charset="0"/>
              </a:rPr>
              <a:t>Why plot possible portfolios in these 2 dimensions?</a:t>
            </a:r>
          </a:p>
          <a:p>
            <a:pPr marL="342900" indent="-342900">
              <a:lnSpc>
                <a:spcPct val="120000"/>
              </a:lnSpc>
              <a:spcBef>
                <a:spcPts val="0"/>
              </a:spcBef>
              <a:spcAft>
                <a:spcPts val="600"/>
              </a:spcAft>
              <a:buSzPct val="100000"/>
              <a:buFont typeface="+mj-lt"/>
              <a:buAutoNum type="arabicPeriod"/>
            </a:pPr>
            <a:r>
              <a:rPr lang="en-US" sz="7200" dirty="0">
                <a:effectLst/>
                <a:ea typeface="Times New Roman" panose="02020603050405020304" pitchFamily="18" charset="0"/>
              </a:rPr>
              <a:t>Where is the minimum</a:t>
            </a:r>
            <a:r>
              <a:rPr lang="en-US" sz="7200" dirty="0">
                <a:ea typeface="Times New Roman" panose="02020603050405020304" pitchFamily="18" charset="0"/>
              </a:rPr>
              <a:t>-variance portfolio on the plot?</a:t>
            </a:r>
          </a:p>
          <a:p>
            <a:pPr marL="342900" indent="-342900">
              <a:lnSpc>
                <a:spcPct val="120000"/>
              </a:lnSpc>
              <a:spcBef>
                <a:spcPts val="0"/>
              </a:spcBef>
              <a:spcAft>
                <a:spcPts val="600"/>
              </a:spcAft>
              <a:buSzPct val="100000"/>
              <a:buFont typeface="+mj-lt"/>
              <a:buAutoNum type="arabicPeriod"/>
            </a:pPr>
            <a:r>
              <a:rPr lang="en-US" sz="7200" dirty="0">
                <a:effectLst/>
                <a:ea typeface="Times New Roman" panose="02020603050405020304" pitchFamily="18" charset="0"/>
              </a:rPr>
              <a:t>Where is the efficient frontier?</a:t>
            </a:r>
          </a:p>
          <a:p>
            <a:pPr marL="342900" indent="-342900">
              <a:lnSpc>
                <a:spcPct val="120000"/>
              </a:lnSpc>
              <a:spcBef>
                <a:spcPts val="0"/>
              </a:spcBef>
              <a:spcAft>
                <a:spcPts val="600"/>
              </a:spcAft>
              <a:buSzPct val="100000"/>
              <a:buFont typeface="+mj-lt"/>
              <a:buAutoNum type="arabicPeriod"/>
            </a:pPr>
            <a:r>
              <a:rPr lang="en-US" sz="7200" dirty="0">
                <a:effectLst/>
                <a:ea typeface="Times New Roman" panose="02020603050405020304" pitchFamily="18" charset="0"/>
              </a:rPr>
              <a:t>What does the correlation of -0.25 mean? How does it appear on the chart?</a:t>
            </a:r>
          </a:p>
          <a:p>
            <a:pPr marL="342900" indent="-342900">
              <a:lnSpc>
                <a:spcPct val="120000"/>
              </a:lnSpc>
              <a:spcBef>
                <a:spcPts val="0"/>
              </a:spcBef>
              <a:spcAft>
                <a:spcPts val="600"/>
              </a:spcAft>
              <a:buSzPct val="100000"/>
              <a:buFont typeface="+mj-lt"/>
              <a:buAutoNum type="arabicPeriod"/>
            </a:pPr>
            <a:r>
              <a:rPr lang="en-US" sz="7200" dirty="0">
                <a:ea typeface="Times New Roman" panose="02020603050405020304" pitchFamily="18" charset="0"/>
              </a:rPr>
              <a:t>What would the E[r] and </a:t>
            </a:r>
            <a:r>
              <a:rPr lang="en-US" sz="7200" dirty="0">
                <a:ea typeface="Times New Roman" panose="02020603050405020304" pitchFamily="18" charset="0"/>
                <a:sym typeface="Symbol" panose="05050102010706020507" pitchFamily="18" charset="2"/>
              </a:rPr>
              <a:t> be (approximately) for the tangency portfolio?</a:t>
            </a:r>
          </a:p>
          <a:p>
            <a:pPr marL="342900" indent="-342900">
              <a:lnSpc>
                <a:spcPct val="120000"/>
              </a:lnSpc>
              <a:spcBef>
                <a:spcPts val="0"/>
              </a:spcBef>
              <a:spcAft>
                <a:spcPts val="600"/>
              </a:spcAft>
              <a:buSzPct val="100000"/>
              <a:buFont typeface="+mj-lt"/>
              <a:buAutoNum type="arabicPeriod"/>
            </a:pPr>
            <a:r>
              <a:rPr lang="en-US" sz="7200" dirty="0">
                <a:effectLst/>
                <a:ea typeface="Times New Roman" panose="02020603050405020304" pitchFamily="18" charset="0"/>
                <a:sym typeface="Symbol" panose="05050102010706020507" pitchFamily="18" charset="2"/>
              </a:rPr>
              <a:t>Does the tangency portfolio have a higher/lower Sharpe ratio than the 100% stock portfolio?</a:t>
            </a:r>
            <a:endParaRPr lang="en-US" sz="7200" dirty="0">
              <a:effectLst/>
              <a:ea typeface="Times New Roman" panose="02020603050405020304" pitchFamily="18" charset="0"/>
            </a:endParaRPr>
          </a:p>
          <a:p>
            <a:pPr marL="342900" indent="-342900">
              <a:buSzPct val="100000"/>
              <a:buFont typeface="+mj-lt"/>
              <a:buAutoNum type="arabicPeriod"/>
            </a:pPr>
            <a:endParaRPr lang="en-US" sz="1800" dirty="0">
              <a:effectLst/>
              <a:latin typeface="+mj-lt"/>
              <a:ea typeface="Times New Roman" panose="02020603050405020304" pitchFamily="18" charset="0"/>
            </a:endParaRPr>
          </a:p>
          <a:p>
            <a:pPr marL="0" indent="0">
              <a:buNone/>
            </a:pPr>
            <a:endParaRPr lang="en-US" sz="1800" dirty="0">
              <a:latin typeface="+mj-lt"/>
              <a:ea typeface="Times New Roman" panose="02020603050405020304" pitchFamily="18" charset="0"/>
            </a:endParaRPr>
          </a:p>
          <a:p>
            <a:pPr marL="0" indent="0">
              <a:buNone/>
            </a:pPr>
            <a:endParaRPr lang="en-US" sz="1800" dirty="0">
              <a:effectLst/>
              <a:latin typeface="+mj-lt"/>
              <a:ea typeface="Times New Roman" panose="02020603050405020304" pitchFamily="18" charset="0"/>
            </a:endParaRPr>
          </a:p>
          <a:p>
            <a:pPr marL="0" indent="0">
              <a:buNone/>
            </a:pPr>
            <a:endParaRPr lang="en-US" sz="1800" b="1" dirty="0">
              <a:latin typeface="+mj-lt"/>
            </a:endParaRPr>
          </a:p>
          <a:p>
            <a:endParaRPr lang="en-US" sz="1800" dirty="0">
              <a:latin typeface="+mj-lt"/>
            </a:endParaRPr>
          </a:p>
        </p:txBody>
      </p:sp>
      <p:sp>
        <p:nvSpPr>
          <p:cNvPr id="3" name="Text Placeholder 2">
            <a:extLst>
              <a:ext uri="{FF2B5EF4-FFF2-40B4-BE49-F238E27FC236}">
                <a16:creationId xmlns:a16="http://schemas.microsoft.com/office/drawing/2014/main" id="{960DEDB3-9944-42BC-AA32-F598893849E1}"/>
              </a:ext>
            </a:extLst>
          </p:cNvPr>
          <p:cNvSpPr>
            <a:spLocks noGrp="1"/>
          </p:cNvSpPr>
          <p:nvPr>
            <p:ph type="body" sz="quarter" idx="13"/>
          </p:nvPr>
        </p:nvSpPr>
        <p:spPr/>
        <p:txBody>
          <a:bodyPr/>
          <a:lstStyle/>
          <a:p>
            <a:r>
              <a:rPr lang="en-US" dirty="0"/>
              <a:t> Review Questions (1-8)</a:t>
            </a:r>
          </a:p>
        </p:txBody>
      </p:sp>
      <p:graphicFrame>
        <p:nvGraphicFramePr>
          <p:cNvPr id="5" name="Chart 4">
            <a:extLst>
              <a:ext uri="{FF2B5EF4-FFF2-40B4-BE49-F238E27FC236}">
                <a16:creationId xmlns:a16="http://schemas.microsoft.com/office/drawing/2014/main" id="{96168932-CEFB-CBF0-CD43-6BD747E67A1A}"/>
              </a:ext>
            </a:extLst>
          </p:cNvPr>
          <p:cNvGraphicFramePr/>
          <p:nvPr>
            <p:extLst>
              <p:ext uri="{D42A27DB-BD31-4B8C-83A1-F6EECF244321}">
                <p14:modId xmlns:p14="http://schemas.microsoft.com/office/powerpoint/2010/main" val="3154385702"/>
              </p:ext>
            </p:extLst>
          </p:nvPr>
        </p:nvGraphicFramePr>
        <p:xfrm>
          <a:off x="6725054" y="2217832"/>
          <a:ext cx="4605655" cy="3989959"/>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57F0EDD-0CC8-1B02-F0C3-63405C777802}"/>
                  </a:ext>
                </a:extLst>
              </p:cNvPr>
              <p:cNvSpPr txBox="1"/>
              <p:nvPr/>
            </p:nvSpPr>
            <p:spPr>
              <a:xfrm>
                <a:off x="6635578" y="399628"/>
                <a:ext cx="4986656" cy="1858842"/>
              </a:xfrm>
              <a:prstGeom prst="rect">
                <a:avLst/>
              </a:prstGeom>
              <a:noFill/>
            </p:spPr>
            <p:txBody>
              <a:bodyPr wrap="square" rtlCol="0">
                <a:spAutoFit/>
              </a:bodyPr>
              <a:lstStyle/>
              <a:p>
                <a:r>
                  <a:rPr lang="en-US" sz="1800" dirty="0">
                    <a:solidFill>
                      <a:schemeClr val="tx1">
                        <a:lumMod val="50000"/>
                      </a:schemeClr>
                    </a:solidFill>
                    <a:effectLst/>
                    <a:ea typeface="Times New Roman" panose="02020603050405020304" pitchFamily="18" charset="0"/>
                  </a:rPr>
                  <a:t>The frontier shown below was created using stocks and corporate bonds. The </a:t>
                </a:r>
                <a14:m>
                  <m:oMath xmlns:m="http://schemas.openxmlformats.org/officeDocument/2006/math">
                    <m:sSub>
                      <m:sSubPr>
                        <m:ctrlPr>
                          <a:rPr lang="en-US" sz="1800" i="1" smtClean="0">
                            <a:solidFill>
                              <a:schemeClr val="tx1">
                                <a:lumMod val="50000"/>
                              </a:schemeClr>
                            </a:solidFill>
                            <a:latin typeface="Cambria Math" panose="02040503050406030204" pitchFamily="18" charset="0"/>
                          </a:rPr>
                        </m:ctrlPr>
                      </m:sSubPr>
                      <m:e>
                        <m:r>
                          <a:rPr lang="en-US" sz="1800" i="1" smtClean="0">
                            <a:solidFill>
                              <a:schemeClr val="tx1">
                                <a:lumMod val="50000"/>
                              </a:schemeClr>
                            </a:solidFill>
                            <a:latin typeface="Cambria Math" panose="02040503050406030204" pitchFamily="18" charset="0"/>
                            <a:ea typeface="Cambria Math" panose="02040503050406030204" pitchFamily="18" charset="0"/>
                          </a:rPr>
                          <m:t>𝜌</m:t>
                        </m:r>
                      </m:e>
                      <m:sub>
                        <m:r>
                          <a:rPr lang="en-US" sz="1800" b="0" i="1" smtClean="0">
                            <a:solidFill>
                              <a:schemeClr val="tx1">
                                <a:lumMod val="50000"/>
                              </a:schemeClr>
                            </a:solidFill>
                            <a:latin typeface="Cambria Math" panose="02040503050406030204" pitchFamily="18" charset="0"/>
                          </a:rPr>
                          <m:t>𝐴</m:t>
                        </m:r>
                        <m:r>
                          <a:rPr lang="en-US" sz="1800" b="0" i="1" smtClean="0">
                            <a:solidFill>
                              <a:schemeClr val="tx1">
                                <a:lumMod val="50000"/>
                              </a:schemeClr>
                            </a:solidFill>
                            <a:latin typeface="Cambria Math" panose="02040503050406030204" pitchFamily="18" charset="0"/>
                          </a:rPr>
                          <m:t>,</m:t>
                        </m:r>
                        <m:r>
                          <a:rPr lang="en-US" sz="1800" b="0" i="1" smtClean="0">
                            <a:solidFill>
                              <a:schemeClr val="tx1">
                                <a:lumMod val="50000"/>
                              </a:schemeClr>
                            </a:solidFill>
                            <a:latin typeface="Cambria Math" panose="02040503050406030204" pitchFamily="18" charset="0"/>
                          </a:rPr>
                          <m:t>𝐵</m:t>
                        </m:r>
                      </m:sub>
                    </m:sSub>
                    <m:r>
                      <a:rPr lang="en-US" sz="1800" b="0" i="1" smtClean="0">
                        <a:solidFill>
                          <a:schemeClr val="tx1">
                            <a:lumMod val="50000"/>
                          </a:schemeClr>
                        </a:solidFill>
                        <a:latin typeface="Cambria Math" panose="02040503050406030204" pitchFamily="18" charset="0"/>
                      </a:rPr>
                      <m:t> </m:t>
                    </m:r>
                  </m:oMath>
                </a14:m>
                <a:r>
                  <a:rPr lang="en-US" sz="1800" dirty="0">
                    <a:solidFill>
                      <a:schemeClr val="tx1">
                        <a:lumMod val="50000"/>
                      </a:schemeClr>
                    </a:solidFill>
                    <a:effectLst/>
                    <a:ea typeface="Times New Roman" panose="02020603050405020304" pitchFamily="18" charset="0"/>
                  </a:rPr>
                  <a:t>=  - 0.25 in this example.  </a:t>
                </a:r>
              </a:p>
              <a:p>
                <a:endParaRPr lang="en-US" sz="400" dirty="0">
                  <a:solidFill>
                    <a:schemeClr val="tx1">
                      <a:lumMod val="50000"/>
                    </a:schemeClr>
                  </a:solidFill>
                  <a:ea typeface="Times New Roman" panose="02020603050405020304" pitchFamily="18" charset="0"/>
                </a:endParaRPr>
              </a:p>
              <a:p>
                <a:r>
                  <a:rPr lang="en-US" sz="1800" dirty="0">
                    <a:solidFill>
                      <a:schemeClr val="tx1">
                        <a:lumMod val="50000"/>
                      </a:schemeClr>
                    </a:solidFill>
                    <a:effectLst/>
                    <a:ea typeface="Times New Roman" panose="02020603050405020304" pitchFamily="18" charset="0"/>
                  </a:rPr>
                  <a:t>The 100% </a:t>
                </a:r>
                <a:r>
                  <a:rPr lang="en-US" dirty="0">
                    <a:solidFill>
                      <a:schemeClr val="tx1">
                        <a:lumMod val="50000"/>
                      </a:schemeClr>
                    </a:solidFill>
                    <a:ea typeface="Times New Roman" panose="02020603050405020304" pitchFamily="18" charset="0"/>
                  </a:rPr>
                  <a:t>stock portfolio </a:t>
                </a:r>
                <a:r>
                  <a:rPr lang="en-US" sz="1800" dirty="0">
                    <a:solidFill>
                      <a:schemeClr val="tx1">
                        <a:lumMod val="50000"/>
                      </a:schemeClr>
                    </a:solidFill>
                    <a:effectLst/>
                    <a:ea typeface="Times New Roman" panose="02020603050405020304" pitchFamily="18" charset="0"/>
                  </a:rPr>
                  <a:t>is shown by the large square (#11) and the 100% bond portfolio is shown by the circle (#2).</a:t>
                </a:r>
                <a:endParaRPr lang="en-US" dirty="0">
                  <a:solidFill>
                    <a:schemeClr val="tx1">
                      <a:lumMod val="50000"/>
                    </a:schemeClr>
                  </a:solidFill>
                </a:endParaRPr>
              </a:p>
            </p:txBody>
          </p:sp>
        </mc:Choice>
        <mc:Fallback>
          <p:sp>
            <p:nvSpPr>
              <p:cNvPr id="4" name="TextBox 3">
                <a:extLst>
                  <a:ext uri="{FF2B5EF4-FFF2-40B4-BE49-F238E27FC236}">
                    <a16:creationId xmlns:a16="http://schemas.microsoft.com/office/drawing/2014/main" id="{157F0EDD-0CC8-1B02-F0C3-63405C777802}"/>
                  </a:ext>
                </a:extLst>
              </p:cNvPr>
              <p:cNvSpPr txBox="1">
                <a:spLocks noRot="1" noChangeAspect="1" noMove="1" noResize="1" noEditPoints="1" noAdjustHandles="1" noChangeArrowheads="1" noChangeShapeType="1" noTextEdit="1"/>
              </p:cNvSpPr>
              <p:nvPr/>
            </p:nvSpPr>
            <p:spPr>
              <a:xfrm>
                <a:off x="6635578" y="399628"/>
                <a:ext cx="4986656" cy="1858842"/>
              </a:xfrm>
              <a:prstGeom prst="rect">
                <a:avLst/>
              </a:prstGeom>
              <a:blipFill>
                <a:blip r:embed="rId4"/>
                <a:stretch>
                  <a:fillRect l="-1100" t="-1974" r="-611" b="-2961"/>
                </a:stretch>
              </a:blipFill>
            </p:spPr>
            <p:txBody>
              <a:bodyPr/>
              <a:lstStyle/>
              <a:p>
                <a:r>
                  <a:rPr lang="en-US">
                    <a:noFill/>
                  </a:rPr>
                  <a:t> </a:t>
                </a:r>
              </a:p>
            </p:txBody>
          </p:sp>
        </mc:Fallback>
      </mc:AlternateContent>
    </p:spTree>
    <p:extLst>
      <p:ext uri="{BB962C8B-B14F-4D97-AF65-F5344CB8AC3E}">
        <p14:creationId xmlns:p14="http://schemas.microsoft.com/office/powerpoint/2010/main" val="3064440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088AD9-FF3C-4E09-9B8A-7421E831BA9D}"/>
              </a:ext>
            </a:extLst>
          </p:cNvPr>
          <p:cNvSpPr>
            <a:spLocks noGrp="1"/>
          </p:cNvSpPr>
          <p:nvPr>
            <p:ph type="body" sz="quarter" idx="14"/>
          </p:nvPr>
        </p:nvSpPr>
        <p:spPr>
          <a:xfrm>
            <a:off x="631529" y="1350145"/>
            <a:ext cx="5464471" cy="4712821"/>
          </a:xfrm>
        </p:spPr>
        <p:txBody>
          <a:bodyPr>
            <a:normAutofit fontScale="25000" lnSpcReduction="20000"/>
          </a:bodyPr>
          <a:lstStyle/>
          <a:p>
            <a:pPr marL="0" indent="0">
              <a:lnSpc>
                <a:spcPct val="120000"/>
              </a:lnSpc>
              <a:spcBef>
                <a:spcPts val="0"/>
              </a:spcBef>
              <a:spcAft>
                <a:spcPts val="1200"/>
              </a:spcAft>
              <a:buNone/>
            </a:pPr>
            <a:r>
              <a:rPr lang="en-US" sz="7200" dirty="0">
                <a:effectLst/>
                <a:latin typeface="+mj-lt"/>
                <a:ea typeface="Times New Roman" panose="02020603050405020304" pitchFamily="18" charset="0"/>
              </a:rPr>
              <a:t>The plot on this slide shows the investment opportunity set. Assume the risk-free rate is 5%.</a:t>
            </a:r>
          </a:p>
          <a:p>
            <a:pPr marL="342900" indent="-342900">
              <a:lnSpc>
                <a:spcPct val="120000"/>
              </a:lnSpc>
              <a:spcBef>
                <a:spcPts val="0"/>
              </a:spcBef>
              <a:spcAft>
                <a:spcPts val="600"/>
              </a:spcAft>
              <a:buSzPct val="100000"/>
              <a:buFont typeface="+mj-lt"/>
              <a:buAutoNum type="arabicPeriod"/>
            </a:pPr>
            <a:r>
              <a:rPr lang="en-US" sz="7200" dirty="0">
                <a:effectLst/>
                <a:ea typeface="Times New Roman" panose="02020603050405020304" pitchFamily="18" charset="0"/>
              </a:rPr>
              <a:t>What is measured on the x-axis?</a:t>
            </a:r>
          </a:p>
          <a:p>
            <a:pPr marL="342900" indent="-342900">
              <a:lnSpc>
                <a:spcPct val="120000"/>
              </a:lnSpc>
              <a:spcBef>
                <a:spcPts val="0"/>
              </a:spcBef>
              <a:spcAft>
                <a:spcPts val="600"/>
              </a:spcAft>
              <a:buSzPct val="100000"/>
              <a:buFont typeface="+mj-lt"/>
              <a:buAutoNum type="arabicPeriod"/>
            </a:pPr>
            <a:r>
              <a:rPr lang="en-US" sz="7200" dirty="0">
                <a:ea typeface="Times New Roman" panose="02020603050405020304" pitchFamily="18" charset="0"/>
              </a:rPr>
              <a:t>What is measured on the y-axis?</a:t>
            </a:r>
          </a:p>
          <a:p>
            <a:pPr marL="342900" indent="-342900">
              <a:lnSpc>
                <a:spcPct val="120000"/>
              </a:lnSpc>
              <a:spcBef>
                <a:spcPts val="0"/>
              </a:spcBef>
              <a:spcAft>
                <a:spcPts val="600"/>
              </a:spcAft>
              <a:buSzPct val="100000"/>
              <a:buFont typeface="+mj-lt"/>
              <a:buAutoNum type="arabicPeriod"/>
            </a:pPr>
            <a:r>
              <a:rPr lang="en-US" sz="7200" dirty="0">
                <a:effectLst/>
                <a:ea typeface="Times New Roman" panose="02020603050405020304" pitchFamily="18" charset="0"/>
              </a:rPr>
              <a:t>Why plot possible portfolios in these 2 dimensions?</a:t>
            </a:r>
          </a:p>
          <a:p>
            <a:pPr marL="342900" indent="-342900">
              <a:lnSpc>
                <a:spcPct val="120000"/>
              </a:lnSpc>
              <a:spcBef>
                <a:spcPts val="0"/>
              </a:spcBef>
              <a:spcAft>
                <a:spcPts val="600"/>
              </a:spcAft>
              <a:buSzPct val="100000"/>
              <a:buFont typeface="+mj-lt"/>
              <a:buAutoNum type="arabicPeriod"/>
            </a:pPr>
            <a:r>
              <a:rPr lang="en-US" sz="7200" dirty="0">
                <a:effectLst/>
                <a:ea typeface="Times New Roman" panose="02020603050405020304" pitchFamily="18" charset="0"/>
              </a:rPr>
              <a:t>Where is the minimum</a:t>
            </a:r>
            <a:r>
              <a:rPr lang="en-US" sz="7200" dirty="0">
                <a:ea typeface="Times New Roman" panose="02020603050405020304" pitchFamily="18" charset="0"/>
              </a:rPr>
              <a:t>-variance portfolio on the plot?</a:t>
            </a:r>
          </a:p>
          <a:p>
            <a:pPr marL="342900" indent="-342900">
              <a:lnSpc>
                <a:spcPct val="120000"/>
              </a:lnSpc>
              <a:spcBef>
                <a:spcPts val="0"/>
              </a:spcBef>
              <a:spcAft>
                <a:spcPts val="600"/>
              </a:spcAft>
              <a:buSzPct val="100000"/>
              <a:buFont typeface="+mj-lt"/>
              <a:buAutoNum type="arabicPeriod"/>
            </a:pPr>
            <a:r>
              <a:rPr lang="en-US" sz="7200" dirty="0">
                <a:effectLst/>
                <a:ea typeface="Times New Roman" panose="02020603050405020304" pitchFamily="18" charset="0"/>
              </a:rPr>
              <a:t>Where is the efficient frontier?</a:t>
            </a:r>
          </a:p>
          <a:p>
            <a:pPr marL="342900" indent="-342900">
              <a:lnSpc>
                <a:spcPct val="120000"/>
              </a:lnSpc>
              <a:spcBef>
                <a:spcPts val="0"/>
              </a:spcBef>
              <a:spcAft>
                <a:spcPts val="600"/>
              </a:spcAft>
              <a:buSzPct val="100000"/>
              <a:buFont typeface="+mj-lt"/>
              <a:buAutoNum type="arabicPeriod"/>
            </a:pPr>
            <a:r>
              <a:rPr lang="en-US" sz="7200" dirty="0">
                <a:effectLst/>
                <a:ea typeface="Times New Roman" panose="02020603050405020304" pitchFamily="18" charset="0"/>
              </a:rPr>
              <a:t>What does the correlation of -0.25 mean? How does it appear on the chart?</a:t>
            </a:r>
          </a:p>
          <a:p>
            <a:pPr marL="342900" indent="-342900">
              <a:lnSpc>
                <a:spcPct val="120000"/>
              </a:lnSpc>
              <a:spcBef>
                <a:spcPts val="0"/>
              </a:spcBef>
              <a:spcAft>
                <a:spcPts val="600"/>
              </a:spcAft>
              <a:buSzPct val="100000"/>
              <a:buFont typeface="+mj-lt"/>
              <a:buAutoNum type="arabicPeriod"/>
            </a:pPr>
            <a:r>
              <a:rPr lang="en-US" sz="7200" dirty="0">
                <a:ea typeface="Times New Roman" panose="02020603050405020304" pitchFamily="18" charset="0"/>
              </a:rPr>
              <a:t>What would the E[r] and </a:t>
            </a:r>
            <a:r>
              <a:rPr lang="en-US" sz="7200" dirty="0">
                <a:ea typeface="Times New Roman" panose="02020603050405020304" pitchFamily="18" charset="0"/>
                <a:sym typeface="Symbol" panose="05050102010706020507" pitchFamily="18" charset="2"/>
              </a:rPr>
              <a:t> be (approximately) for the tangency portfolio?</a:t>
            </a:r>
          </a:p>
          <a:p>
            <a:pPr marL="342900" indent="-342900">
              <a:lnSpc>
                <a:spcPct val="120000"/>
              </a:lnSpc>
              <a:spcBef>
                <a:spcPts val="0"/>
              </a:spcBef>
              <a:spcAft>
                <a:spcPts val="600"/>
              </a:spcAft>
              <a:buSzPct val="100000"/>
              <a:buFont typeface="+mj-lt"/>
              <a:buAutoNum type="arabicPeriod"/>
            </a:pPr>
            <a:r>
              <a:rPr lang="en-US" sz="7200" dirty="0">
                <a:effectLst/>
                <a:ea typeface="Times New Roman" panose="02020603050405020304" pitchFamily="18" charset="0"/>
                <a:sym typeface="Symbol" panose="05050102010706020507" pitchFamily="18" charset="2"/>
              </a:rPr>
              <a:t>Does the tangency portfolio have a higher/lower Sharpe ratio than the 100% stock portfolio?</a:t>
            </a:r>
            <a:endParaRPr lang="en-US" sz="7200" dirty="0">
              <a:effectLst/>
              <a:ea typeface="Times New Roman" panose="02020603050405020304" pitchFamily="18" charset="0"/>
            </a:endParaRPr>
          </a:p>
          <a:p>
            <a:pPr marL="342900" indent="-342900">
              <a:buSzPct val="100000"/>
              <a:buFont typeface="+mj-lt"/>
              <a:buAutoNum type="arabicPeriod"/>
            </a:pPr>
            <a:endParaRPr lang="en-US" sz="1800" dirty="0">
              <a:effectLst/>
              <a:latin typeface="+mj-lt"/>
              <a:ea typeface="Times New Roman" panose="02020603050405020304" pitchFamily="18" charset="0"/>
            </a:endParaRPr>
          </a:p>
          <a:p>
            <a:pPr marL="0" indent="0">
              <a:buNone/>
            </a:pPr>
            <a:endParaRPr lang="en-US" sz="1800" dirty="0">
              <a:latin typeface="+mj-lt"/>
              <a:ea typeface="Times New Roman" panose="02020603050405020304" pitchFamily="18" charset="0"/>
            </a:endParaRPr>
          </a:p>
          <a:p>
            <a:pPr marL="0" indent="0">
              <a:buNone/>
            </a:pPr>
            <a:endParaRPr lang="en-US" sz="1800" dirty="0">
              <a:effectLst/>
              <a:latin typeface="+mj-lt"/>
              <a:ea typeface="Times New Roman" panose="02020603050405020304" pitchFamily="18" charset="0"/>
            </a:endParaRPr>
          </a:p>
          <a:p>
            <a:pPr marL="0" indent="0">
              <a:buNone/>
            </a:pPr>
            <a:endParaRPr lang="en-US" sz="1800" b="1" dirty="0">
              <a:latin typeface="+mj-lt"/>
            </a:endParaRPr>
          </a:p>
          <a:p>
            <a:endParaRPr lang="en-US" sz="1800" dirty="0">
              <a:latin typeface="+mj-lt"/>
            </a:endParaRPr>
          </a:p>
        </p:txBody>
      </p:sp>
      <p:sp>
        <p:nvSpPr>
          <p:cNvPr id="3" name="Text Placeholder 2">
            <a:extLst>
              <a:ext uri="{FF2B5EF4-FFF2-40B4-BE49-F238E27FC236}">
                <a16:creationId xmlns:a16="http://schemas.microsoft.com/office/drawing/2014/main" id="{960DEDB3-9944-42BC-AA32-F598893849E1}"/>
              </a:ext>
            </a:extLst>
          </p:cNvPr>
          <p:cNvSpPr>
            <a:spLocks noGrp="1"/>
          </p:cNvSpPr>
          <p:nvPr>
            <p:ph type="body" sz="quarter" idx="13"/>
          </p:nvPr>
        </p:nvSpPr>
        <p:spPr/>
        <p:txBody>
          <a:bodyPr/>
          <a:lstStyle/>
          <a:p>
            <a:r>
              <a:rPr lang="en-US" dirty="0"/>
              <a:t> Review Questions (1-8)</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57F0EDD-0CC8-1B02-F0C3-63405C777802}"/>
                  </a:ext>
                </a:extLst>
              </p:cNvPr>
              <p:cNvSpPr txBox="1"/>
              <p:nvPr/>
            </p:nvSpPr>
            <p:spPr>
              <a:xfrm>
                <a:off x="6598508" y="420724"/>
                <a:ext cx="5023726" cy="1858842"/>
              </a:xfrm>
              <a:prstGeom prst="rect">
                <a:avLst/>
              </a:prstGeom>
              <a:noFill/>
            </p:spPr>
            <p:txBody>
              <a:bodyPr wrap="square" rtlCol="0">
                <a:spAutoFit/>
              </a:bodyPr>
              <a:lstStyle/>
              <a:p>
                <a:r>
                  <a:rPr lang="en-US" sz="1800" dirty="0">
                    <a:solidFill>
                      <a:schemeClr val="tx1">
                        <a:lumMod val="50000"/>
                      </a:schemeClr>
                    </a:solidFill>
                    <a:effectLst/>
                    <a:ea typeface="Times New Roman" panose="02020603050405020304" pitchFamily="18" charset="0"/>
                  </a:rPr>
                  <a:t>The frontier shown below was created using stocks and corporate bonds. The </a:t>
                </a:r>
                <a14:m>
                  <m:oMath xmlns:m="http://schemas.openxmlformats.org/officeDocument/2006/math">
                    <m:sSub>
                      <m:sSubPr>
                        <m:ctrlPr>
                          <a:rPr lang="en-US" sz="1800" i="1" smtClean="0">
                            <a:solidFill>
                              <a:schemeClr val="tx1">
                                <a:lumMod val="50000"/>
                              </a:schemeClr>
                            </a:solidFill>
                            <a:latin typeface="Cambria Math" panose="02040503050406030204" pitchFamily="18" charset="0"/>
                          </a:rPr>
                        </m:ctrlPr>
                      </m:sSubPr>
                      <m:e>
                        <m:r>
                          <a:rPr lang="en-US" sz="1800" i="1" smtClean="0">
                            <a:solidFill>
                              <a:schemeClr val="tx1">
                                <a:lumMod val="50000"/>
                              </a:schemeClr>
                            </a:solidFill>
                            <a:latin typeface="Cambria Math" panose="02040503050406030204" pitchFamily="18" charset="0"/>
                            <a:ea typeface="Cambria Math" panose="02040503050406030204" pitchFamily="18" charset="0"/>
                          </a:rPr>
                          <m:t>𝜌</m:t>
                        </m:r>
                      </m:e>
                      <m:sub>
                        <m:r>
                          <a:rPr lang="en-US" sz="1800" b="0" i="1" smtClean="0">
                            <a:solidFill>
                              <a:schemeClr val="tx1">
                                <a:lumMod val="50000"/>
                              </a:schemeClr>
                            </a:solidFill>
                            <a:latin typeface="Cambria Math" panose="02040503050406030204" pitchFamily="18" charset="0"/>
                          </a:rPr>
                          <m:t>𝐴</m:t>
                        </m:r>
                        <m:r>
                          <a:rPr lang="en-US" sz="1800" b="0" i="1" smtClean="0">
                            <a:solidFill>
                              <a:schemeClr val="tx1">
                                <a:lumMod val="50000"/>
                              </a:schemeClr>
                            </a:solidFill>
                            <a:latin typeface="Cambria Math" panose="02040503050406030204" pitchFamily="18" charset="0"/>
                          </a:rPr>
                          <m:t>,</m:t>
                        </m:r>
                        <m:r>
                          <a:rPr lang="en-US" sz="1800" b="0" i="1" smtClean="0">
                            <a:solidFill>
                              <a:schemeClr val="tx1">
                                <a:lumMod val="50000"/>
                              </a:schemeClr>
                            </a:solidFill>
                            <a:latin typeface="Cambria Math" panose="02040503050406030204" pitchFamily="18" charset="0"/>
                          </a:rPr>
                          <m:t>𝐵</m:t>
                        </m:r>
                      </m:sub>
                    </m:sSub>
                    <m:r>
                      <a:rPr lang="en-US" sz="1800" b="0" i="1" smtClean="0">
                        <a:solidFill>
                          <a:schemeClr val="tx1">
                            <a:lumMod val="50000"/>
                          </a:schemeClr>
                        </a:solidFill>
                        <a:latin typeface="Cambria Math" panose="02040503050406030204" pitchFamily="18" charset="0"/>
                      </a:rPr>
                      <m:t> </m:t>
                    </m:r>
                  </m:oMath>
                </a14:m>
                <a:r>
                  <a:rPr lang="en-US" sz="1800" dirty="0">
                    <a:solidFill>
                      <a:schemeClr val="tx1">
                        <a:lumMod val="50000"/>
                      </a:schemeClr>
                    </a:solidFill>
                    <a:effectLst/>
                    <a:ea typeface="Times New Roman" panose="02020603050405020304" pitchFamily="18" charset="0"/>
                  </a:rPr>
                  <a:t>=  -0.25 in this example.  </a:t>
                </a:r>
              </a:p>
              <a:p>
                <a:endParaRPr lang="en-US" sz="400" dirty="0">
                  <a:solidFill>
                    <a:schemeClr val="tx1">
                      <a:lumMod val="50000"/>
                    </a:schemeClr>
                  </a:solidFill>
                  <a:ea typeface="Times New Roman" panose="02020603050405020304" pitchFamily="18" charset="0"/>
                </a:endParaRPr>
              </a:p>
              <a:p>
                <a:r>
                  <a:rPr lang="en-US" sz="1800" dirty="0">
                    <a:solidFill>
                      <a:schemeClr val="tx1">
                        <a:lumMod val="50000"/>
                      </a:schemeClr>
                    </a:solidFill>
                    <a:effectLst/>
                    <a:ea typeface="Times New Roman" panose="02020603050405020304" pitchFamily="18" charset="0"/>
                  </a:rPr>
                  <a:t>The 100% </a:t>
                </a:r>
                <a:r>
                  <a:rPr lang="en-US" dirty="0">
                    <a:solidFill>
                      <a:schemeClr val="tx1">
                        <a:lumMod val="50000"/>
                      </a:schemeClr>
                    </a:solidFill>
                    <a:ea typeface="Times New Roman" panose="02020603050405020304" pitchFamily="18" charset="0"/>
                  </a:rPr>
                  <a:t>stock portfolio </a:t>
                </a:r>
                <a:r>
                  <a:rPr lang="en-US" sz="1800" dirty="0">
                    <a:solidFill>
                      <a:schemeClr val="tx1">
                        <a:lumMod val="50000"/>
                      </a:schemeClr>
                    </a:solidFill>
                    <a:effectLst/>
                    <a:ea typeface="Times New Roman" panose="02020603050405020304" pitchFamily="18" charset="0"/>
                  </a:rPr>
                  <a:t>is shown by the large square (#11) and the 100% bond portfolio is shown by the circle (#2).</a:t>
                </a:r>
                <a:endParaRPr lang="en-US" dirty="0">
                  <a:solidFill>
                    <a:schemeClr val="tx1">
                      <a:lumMod val="50000"/>
                    </a:schemeClr>
                  </a:solidFill>
                </a:endParaRPr>
              </a:p>
            </p:txBody>
          </p:sp>
        </mc:Choice>
        <mc:Fallback>
          <p:sp>
            <p:nvSpPr>
              <p:cNvPr id="4" name="TextBox 3">
                <a:extLst>
                  <a:ext uri="{FF2B5EF4-FFF2-40B4-BE49-F238E27FC236}">
                    <a16:creationId xmlns:a16="http://schemas.microsoft.com/office/drawing/2014/main" id="{157F0EDD-0CC8-1B02-F0C3-63405C777802}"/>
                  </a:ext>
                </a:extLst>
              </p:cNvPr>
              <p:cNvSpPr txBox="1">
                <a:spLocks noRot="1" noChangeAspect="1" noMove="1" noResize="1" noEditPoints="1" noAdjustHandles="1" noChangeArrowheads="1" noChangeShapeType="1" noTextEdit="1"/>
              </p:cNvSpPr>
              <p:nvPr/>
            </p:nvSpPr>
            <p:spPr>
              <a:xfrm>
                <a:off x="6598508" y="420724"/>
                <a:ext cx="5023726" cy="1858842"/>
              </a:xfrm>
              <a:prstGeom prst="rect">
                <a:avLst/>
              </a:prstGeom>
              <a:blipFill>
                <a:blip r:embed="rId3"/>
                <a:stretch>
                  <a:fillRect l="-970" t="-1639" b="-2623"/>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599972C8-D31B-8EBE-6964-EACAEA20BEB6}"/>
              </a:ext>
            </a:extLst>
          </p:cNvPr>
          <p:cNvGrpSpPr/>
          <p:nvPr/>
        </p:nvGrpSpPr>
        <p:grpSpPr>
          <a:xfrm>
            <a:off x="6725054" y="2217832"/>
            <a:ext cx="4605655" cy="3989959"/>
            <a:chOff x="6725054" y="2217832"/>
            <a:chExt cx="4605655" cy="3989959"/>
          </a:xfrm>
        </p:grpSpPr>
        <p:graphicFrame>
          <p:nvGraphicFramePr>
            <p:cNvPr id="5" name="Chart 4">
              <a:extLst>
                <a:ext uri="{FF2B5EF4-FFF2-40B4-BE49-F238E27FC236}">
                  <a16:creationId xmlns:a16="http://schemas.microsoft.com/office/drawing/2014/main" id="{96168932-CEFB-CBF0-CD43-6BD747E67A1A}"/>
                </a:ext>
              </a:extLst>
            </p:cNvPr>
            <p:cNvGraphicFramePr/>
            <p:nvPr>
              <p:extLst>
                <p:ext uri="{D42A27DB-BD31-4B8C-83A1-F6EECF244321}">
                  <p14:modId xmlns:p14="http://schemas.microsoft.com/office/powerpoint/2010/main" val="1548005412"/>
                </p:ext>
              </p:extLst>
            </p:nvPr>
          </p:nvGraphicFramePr>
          <p:xfrm>
            <a:off x="6725054" y="2217832"/>
            <a:ext cx="4605655" cy="3989959"/>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a:extLst>
                <a:ext uri="{FF2B5EF4-FFF2-40B4-BE49-F238E27FC236}">
                  <a16:creationId xmlns:a16="http://schemas.microsoft.com/office/drawing/2014/main" id="{50D87420-5039-2E93-F16D-876BF50D5C3C}"/>
                </a:ext>
              </a:extLst>
            </p:cNvPr>
            <p:cNvCxnSpPr/>
            <p:nvPr/>
          </p:nvCxnSpPr>
          <p:spPr>
            <a:xfrm flipV="1">
              <a:off x="7337502" y="2754351"/>
              <a:ext cx="2007220" cy="264283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B646ED5F-D79B-B31C-DA0B-6334838A5611}"/>
              </a:ext>
            </a:extLst>
          </p:cNvPr>
          <p:cNvCxnSpPr/>
          <p:nvPr/>
        </p:nvCxnSpPr>
        <p:spPr>
          <a:xfrm>
            <a:off x="7337502" y="3947532"/>
            <a:ext cx="107051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6753C85-4C35-D873-3D3F-3B9A215B8FF9}"/>
              </a:ext>
            </a:extLst>
          </p:cNvPr>
          <p:cNvCxnSpPr>
            <a:cxnSpLocks/>
          </p:cNvCxnSpPr>
          <p:nvPr/>
        </p:nvCxnSpPr>
        <p:spPr>
          <a:xfrm>
            <a:off x="8419171" y="3947532"/>
            <a:ext cx="0" cy="196261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60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088AD9-FF3C-4E09-9B8A-7421E831BA9D}"/>
              </a:ext>
            </a:extLst>
          </p:cNvPr>
          <p:cNvSpPr>
            <a:spLocks noGrp="1"/>
          </p:cNvSpPr>
          <p:nvPr>
            <p:ph type="body" sz="quarter" idx="14"/>
          </p:nvPr>
        </p:nvSpPr>
        <p:spPr>
          <a:xfrm>
            <a:off x="646042" y="1361278"/>
            <a:ext cx="4882589" cy="4825876"/>
          </a:xfrm>
        </p:spPr>
        <p:txBody>
          <a:bodyPr>
            <a:noAutofit/>
          </a:bodyPr>
          <a:lstStyle/>
          <a:p>
            <a:pPr>
              <a:lnSpc>
                <a:spcPct val="110000"/>
              </a:lnSpc>
              <a:spcBef>
                <a:spcPts val="0"/>
              </a:spcBef>
            </a:pPr>
            <a:r>
              <a:rPr lang="en-US" sz="1700" dirty="0">
                <a:effectLst/>
                <a:latin typeface="+mj-lt"/>
                <a:ea typeface="Times New Roman" panose="02020603050405020304" pitchFamily="18" charset="0"/>
              </a:rPr>
              <a:t>Investment opportunity set</a:t>
            </a:r>
          </a:p>
          <a:p>
            <a:pPr>
              <a:lnSpc>
                <a:spcPct val="110000"/>
              </a:lnSpc>
              <a:spcBef>
                <a:spcPts val="0"/>
              </a:spcBef>
            </a:pPr>
            <a:r>
              <a:rPr lang="en-US" sz="1700" dirty="0">
                <a:latin typeface="+mj-lt"/>
                <a:ea typeface="Times New Roman" panose="02020603050405020304" pitchFamily="18" charset="0"/>
              </a:rPr>
              <a:t>Frontier</a:t>
            </a:r>
          </a:p>
          <a:p>
            <a:pPr>
              <a:lnSpc>
                <a:spcPct val="110000"/>
              </a:lnSpc>
              <a:spcBef>
                <a:spcPts val="0"/>
              </a:spcBef>
            </a:pPr>
            <a:r>
              <a:rPr lang="en-US" sz="1700" dirty="0">
                <a:effectLst/>
                <a:latin typeface="+mj-lt"/>
                <a:ea typeface="Times New Roman" panose="02020603050405020304" pitchFamily="18" charset="0"/>
              </a:rPr>
              <a:t>Efficient frontier</a:t>
            </a:r>
          </a:p>
          <a:p>
            <a:pPr>
              <a:lnSpc>
                <a:spcPct val="110000"/>
              </a:lnSpc>
              <a:spcBef>
                <a:spcPts val="0"/>
              </a:spcBef>
            </a:pPr>
            <a:r>
              <a:rPr lang="en-US" sz="1700" dirty="0">
                <a:latin typeface="+mj-lt"/>
                <a:ea typeface="Times New Roman" panose="02020603050405020304" pitchFamily="18" charset="0"/>
              </a:rPr>
              <a:t>Minimum variance portfolio</a:t>
            </a:r>
          </a:p>
          <a:p>
            <a:pPr>
              <a:lnSpc>
                <a:spcPct val="110000"/>
              </a:lnSpc>
              <a:spcBef>
                <a:spcPts val="0"/>
              </a:spcBef>
            </a:pPr>
            <a:r>
              <a:rPr lang="en-US" sz="1700" dirty="0">
                <a:effectLst/>
                <a:latin typeface="+mj-lt"/>
                <a:ea typeface="Times New Roman" panose="02020603050405020304" pitchFamily="18" charset="0"/>
              </a:rPr>
              <a:t>Risk</a:t>
            </a:r>
            <a:r>
              <a:rPr lang="en-US" sz="1700" dirty="0">
                <a:latin typeface="+mj-lt"/>
                <a:ea typeface="Times New Roman" panose="02020603050405020304" pitchFamily="18" charset="0"/>
              </a:rPr>
              <a:t>-free rate</a:t>
            </a:r>
          </a:p>
          <a:p>
            <a:pPr>
              <a:lnSpc>
                <a:spcPct val="110000"/>
              </a:lnSpc>
              <a:spcBef>
                <a:spcPts val="0"/>
              </a:spcBef>
            </a:pPr>
            <a:r>
              <a:rPr lang="en-US" sz="1700" dirty="0">
                <a:effectLst/>
                <a:latin typeface="+mj-lt"/>
                <a:ea typeface="Times New Roman" panose="02020603050405020304" pitchFamily="18" charset="0"/>
              </a:rPr>
              <a:t>Sig</a:t>
            </a:r>
            <a:r>
              <a:rPr lang="en-US" sz="1700" dirty="0">
                <a:latin typeface="+mj-lt"/>
                <a:ea typeface="Times New Roman" panose="02020603050405020304" pitchFamily="18" charset="0"/>
              </a:rPr>
              <a:t>ma, standard deviation, </a:t>
            </a:r>
            <a:r>
              <a:rPr lang="en-US" sz="1700" dirty="0">
                <a:latin typeface="+mj-lt"/>
                <a:ea typeface="Times New Roman" panose="02020603050405020304" pitchFamily="18" charset="0"/>
                <a:sym typeface="Symbol" panose="05050102010706020507" pitchFamily="18" charset="2"/>
              </a:rPr>
              <a:t></a:t>
            </a:r>
          </a:p>
          <a:p>
            <a:pPr>
              <a:lnSpc>
                <a:spcPct val="110000"/>
              </a:lnSpc>
              <a:spcBef>
                <a:spcPts val="0"/>
              </a:spcBef>
            </a:pPr>
            <a:r>
              <a:rPr lang="en-US" sz="1700" dirty="0">
                <a:effectLst/>
                <a:latin typeface="+mj-lt"/>
                <a:ea typeface="Times New Roman" panose="02020603050405020304" pitchFamily="18" charset="0"/>
                <a:sym typeface="Symbol" panose="05050102010706020507" pitchFamily="18" charset="2"/>
              </a:rPr>
              <a:t>Expected return, E[r]</a:t>
            </a:r>
          </a:p>
          <a:p>
            <a:pPr>
              <a:lnSpc>
                <a:spcPct val="110000"/>
              </a:lnSpc>
              <a:spcBef>
                <a:spcPts val="0"/>
              </a:spcBef>
            </a:pPr>
            <a:r>
              <a:rPr lang="en-US" sz="1700" dirty="0">
                <a:latin typeface="+mj-lt"/>
                <a:ea typeface="Times New Roman" panose="02020603050405020304" pitchFamily="18" charset="0"/>
                <a:sym typeface="Symbol" panose="05050102010706020507" pitchFamily="18" charset="2"/>
              </a:rPr>
              <a:t>Stocks</a:t>
            </a:r>
          </a:p>
          <a:p>
            <a:pPr>
              <a:lnSpc>
                <a:spcPct val="110000"/>
              </a:lnSpc>
              <a:spcBef>
                <a:spcPts val="0"/>
              </a:spcBef>
            </a:pPr>
            <a:r>
              <a:rPr lang="en-US" sz="1700" dirty="0">
                <a:effectLst/>
                <a:latin typeface="+mj-lt"/>
                <a:ea typeface="Times New Roman" panose="02020603050405020304" pitchFamily="18" charset="0"/>
                <a:sym typeface="Symbol" panose="05050102010706020507" pitchFamily="18" charset="2"/>
              </a:rPr>
              <a:t>Bonds</a:t>
            </a:r>
          </a:p>
          <a:p>
            <a:pPr>
              <a:lnSpc>
                <a:spcPct val="110000"/>
              </a:lnSpc>
              <a:spcBef>
                <a:spcPts val="0"/>
              </a:spcBef>
            </a:pPr>
            <a:r>
              <a:rPr lang="en-US" sz="1700" dirty="0">
                <a:latin typeface="+mj-lt"/>
                <a:ea typeface="Times New Roman" panose="02020603050405020304" pitchFamily="18" charset="0"/>
                <a:sym typeface="Symbol" panose="05050102010706020507" pitchFamily="18" charset="2"/>
              </a:rPr>
              <a:t>CAL</a:t>
            </a:r>
          </a:p>
          <a:p>
            <a:pPr>
              <a:lnSpc>
                <a:spcPct val="110000"/>
              </a:lnSpc>
              <a:spcBef>
                <a:spcPts val="0"/>
              </a:spcBef>
            </a:pPr>
            <a:r>
              <a:rPr lang="en-US" sz="1700" dirty="0">
                <a:effectLst/>
                <a:latin typeface="+mj-lt"/>
                <a:ea typeface="Times New Roman" panose="02020603050405020304" pitchFamily="18" charset="0"/>
                <a:sym typeface="Symbol" panose="05050102010706020507" pitchFamily="18" charset="2"/>
              </a:rPr>
              <a:t>Intercept</a:t>
            </a:r>
          </a:p>
          <a:p>
            <a:pPr>
              <a:lnSpc>
                <a:spcPct val="110000"/>
              </a:lnSpc>
              <a:spcBef>
                <a:spcPts val="0"/>
              </a:spcBef>
            </a:pPr>
            <a:r>
              <a:rPr lang="en-US" sz="1700" dirty="0">
                <a:latin typeface="+mj-lt"/>
                <a:ea typeface="Times New Roman" panose="02020603050405020304" pitchFamily="18" charset="0"/>
                <a:sym typeface="Symbol" panose="05050102010706020507" pitchFamily="18" charset="2"/>
              </a:rPr>
              <a:t>Sharpe ratio for CAL tangent to frontier = slope = rise / run </a:t>
            </a:r>
          </a:p>
          <a:p>
            <a:pPr marL="0" indent="0">
              <a:lnSpc>
                <a:spcPct val="110000"/>
              </a:lnSpc>
              <a:spcBef>
                <a:spcPts val="0"/>
              </a:spcBef>
              <a:buNone/>
            </a:pPr>
            <a:r>
              <a:rPr lang="en-US" sz="1700" dirty="0">
                <a:latin typeface="+mj-lt"/>
                <a:ea typeface="Times New Roman" panose="02020603050405020304" pitchFamily="18" charset="0"/>
                <a:sym typeface="Symbol" panose="05050102010706020507" pitchFamily="18" charset="2"/>
              </a:rPr>
              <a:t>      = (0.08 - 0.05)  / (0.075 – 0)</a:t>
            </a:r>
          </a:p>
          <a:p>
            <a:pPr>
              <a:lnSpc>
                <a:spcPct val="110000"/>
              </a:lnSpc>
              <a:spcBef>
                <a:spcPts val="0"/>
              </a:spcBef>
            </a:pPr>
            <a:r>
              <a:rPr lang="en-US" sz="1700" dirty="0">
                <a:effectLst/>
                <a:latin typeface="+mj-lt"/>
                <a:ea typeface="Times New Roman" panose="02020603050405020304" pitchFamily="18" charset="0"/>
                <a:sym typeface="Symbol" panose="05050102010706020507" pitchFamily="18" charset="2"/>
              </a:rPr>
              <a:t>Dominating portfolios (e.g. A dominates B)</a:t>
            </a:r>
          </a:p>
          <a:p>
            <a:pPr>
              <a:lnSpc>
                <a:spcPct val="110000"/>
              </a:lnSpc>
              <a:spcBef>
                <a:spcPts val="0"/>
              </a:spcBef>
            </a:pPr>
            <a:r>
              <a:rPr lang="en-US" sz="1700" dirty="0">
                <a:latin typeface="+mj-lt"/>
                <a:ea typeface="Times New Roman" panose="02020603050405020304" pitchFamily="18" charset="0"/>
                <a:sym typeface="Symbol" panose="05050102010706020507" pitchFamily="18" charset="2"/>
              </a:rPr>
              <a:t>Tangency</a:t>
            </a:r>
          </a:p>
          <a:p>
            <a:pPr>
              <a:lnSpc>
                <a:spcPct val="110000"/>
              </a:lnSpc>
              <a:spcBef>
                <a:spcPts val="0"/>
              </a:spcBef>
            </a:pPr>
            <a:r>
              <a:rPr lang="en-US" sz="1700" dirty="0">
                <a:effectLst/>
                <a:latin typeface="+mj-lt"/>
                <a:ea typeface="Times New Roman" panose="02020603050405020304" pitchFamily="18" charset="0"/>
                <a:sym typeface="Symbol" panose="05050102010706020507" pitchFamily="18" charset="2"/>
              </a:rPr>
              <a:t>Correlation</a:t>
            </a:r>
            <a:endParaRPr lang="en-US" sz="1700" dirty="0">
              <a:effectLst/>
              <a:ea typeface="Times New Roman" panose="02020603050405020304" pitchFamily="18" charset="0"/>
            </a:endParaRPr>
          </a:p>
          <a:p>
            <a:pPr marL="342900" indent="-342900">
              <a:buSzPct val="100000"/>
              <a:buFont typeface="+mj-lt"/>
              <a:buAutoNum type="arabicPeriod"/>
            </a:pPr>
            <a:endParaRPr lang="en-US" sz="1700" dirty="0">
              <a:effectLst/>
              <a:latin typeface="+mj-lt"/>
              <a:ea typeface="Times New Roman" panose="02020603050405020304" pitchFamily="18" charset="0"/>
            </a:endParaRPr>
          </a:p>
          <a:p>
            <a:pPr marL="0" indent="0">
              <a:buNone/>
            </a:pPr>
            <a:endParaRPr lang="en-US" sz="1700" dirty="0">
              <a:latin typeface="+mj-lt"/>
              <a:ea typeface="Times New Roman" panose="02020603050405020304" pitchFamily="18" charset="0"/>
            </a:endParaRPr>
          </a:p>
          <a:p>
            <a:pPr marL="0" indent="0">
              <a:buNone/>
            </a:pPr>
            <a:endParaRPr lang="en-US" sz="1700" dirty="0">
              <a:effectLst/>
              <a:latin typeface="+mj-lt"/>
              <a:ea typeface="Times New Roman" panose="02020603050405020304" pitchFamily="18" charset="0"/>
            </a:endParaRPr>
          </a:p>
          <a:p>
            <a:pPr marL="0" indent="0">
              <a:buNone/>
            </a:pPr>
            <a:endParaRPr lang="en-US" sz="1700" b="1" dirty="0">
              <a:latin typeface="+mj-lt"/>
            </a:endParaRPr>
          </a:p>
          <a:p>
            <a:endParaRPr lang="en-US" sz="1700" dirty="0">
              <a:latin typeface="+mj-lt"/>
            </a:endParaRPr>
          </a:p>
        </p:txBody>
      </p:sp>
      <p:sp>
        <p:nvSpPr>
          <p:cNvPr id="3" name="Text Placeholder 2">
            <a:extLst>
              <a:ext uri="{FF2B5EF4-FFF2-40B4-BE49-F238E27FC236}">
                <a16:creationId xmlns:a16="http://schemas.microsoft.com/office/drawing/2014/main" id="{960DEDB3-9944-42BC-AA32-F598893849E1}"/>
              </a:ext>
            </a:extLst>
          </p:cNvPr>
          <p:cNvSpPr>
            <a:spLocks noGrp="1"/>
          </p:cNvSpPr>
          <p:nvPr>
            <p:ph type="body" sz="quarter" idx="13"/>
          </p:nvPr>
        </p:nvSpPr>
        <p:spPr>
          <a:xfrm>
            <a:off x="632439" y="400337"/>
            <a:ext cx="4562766" cy="969496"/>
          </a:xfrm>
        </p:spPr>
        <p:txBody>
          <a:bodyPr/>
          <a:lstStyle/>
          <a:p>
            <a:r>
              <a:rPr lang="en-US" sz="2000" dirty="0"/>
              <a:t>Terminology used in review questions (1-8)</a:t>
            </a:r>
          </a:p>
        </p:txBody>
      </p:sp>
      <p:graphicFrame>
        <p:nvGraphicFramePr>
          <p:cNvPr id="7" name="Chart 6">
            <a:extLst>
              <a:ext uri="{FF2B5EF4-FFF2-40B4-BE49-F238E27FC236}">
                <a16:creationId xmlns:a16="http://schemas.microsoft.com/office/drawing/2014/main" id="{70F4C791-325D-667F-E265-18B16F4B2842}"/>
              </a:ext>
            </a:extLst>
          </p:cNvPr>
          <p:cNvGraphicFramePr/>
          <p:nvPr>
            <p:extLst>
              <p:ext uri="{D42A27DB-BD31-4B8C-83A1-F6EECF244321}">
                <p14:modId xmlns:p14="http://schemas.microsoft.com/office/powerpoint/2010/main" val="22692881"/>
              </p:ext>
            </p:extLst>
          </p:nvPr>
        </p:nvGraphicFramePr>
        <p:xfrm>
          <a:off x="5765176" y="858652"/>
          <a:ext cx="5799704" cy="4958854"/>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5FC07B11-3405-2CE7-1253-FA930052148E}"/>
              </a:ext>
            </a:extLst>
          </p:cNvPr>
          <p:cNvCxnSpPr>
            <a:cxnSpLocks/>
          </p:cNvCxnSpPr>
          <p:nvPr/>
        </p:nvCxnSpPr>
        <p:spPr>
          <a:xfrm flipV="1">
            <a:off x="6402594" y="1572322"/>
            <a:ext cx="2529533" cy="3271192"/>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 name="Left Brace 9">
            <a:extLst>
              <a:ext uri="{FF2B5EF4-FFF2-40B4-BE49-F238E27FC236}">
                <a16:creationId xmlns:a16="http://schemas.microsoft.com/office/drawing/2014/main" id="{8FA752BB-8A10-D711-C601-DE16B8CB9859}"/>
              </a:ext>
            </a:extLst>
          </p:cNvPr>
          <p:cNvSpPr/>
          <p:nvPr/>
        </p:nvSpPr>
        <p:spPr>
          <a:xfrm>
            <a:off x="5497548" y="3021980"/>
            <a:ext cx="280929" cy="1832685"/>
          </a:xfrm>
          <a:prstGeom prst="lef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E2C8E39C-9B96-A317-5528-014BE01E6D5E}"/>
              </a:ext>
            </a:extLst>
          </p:cNvPr>
          <p:cNvSpPr/>
          <p:nvPr/>
        </p:nvSpPr>
        <p:spPr>
          <a:xfrm rot="16200000">
            <a:off x="6968701" y="5162191"/>
            <a:ext cx="271053" cy="1403263"/>
          </a:xfrm>
          <a:prstGeom prst="lef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9BAD6A89-E81B-A7F0-70E5-7B229773DEF9}"/>
              </a:ext>
            </a:extLst>
          </p:cNvPr>
          <p:cNvSpPr txBox="1"/>
          <p:nvPr/>
        </p:nvSpPr>
        <p:spPr>
          <a:xfrm>
            <a:off x="5041341" y="3740263"/>
            <a:ext cx="514885" cy="338554"/>
          </a:xfrm>
          <a:prstGeom prst="rect">
            <a:avLst/>
          </a:prstGeom>
          <a:noFill/>
        </p:spPr>
        <p:txBody>
          <a:bodyPr wrap="none" rtlCol="0">
            <a:spAutoFit/>
          </a:bodyPr>
          <a:lstStyle/>
          <a:p>
            <a:r>
              <a:rPr lang="en-US" sz="1600" dirty="0">
                <a:solidFill>
                  <a:schemeClr val="tx1">
                    <a:lumMod val="50000"/>
                  </a:schemeClr>
                </a:solidFill>
              </a:rPr>
              <a:t>rise</a:t>
            </a:r>
          </a:p>
        </p:txBody>
      </p:sp>
      <p:sp>
        <p:nvSpPr>
          <p:cNvPr id="13" name="TextBox 12">
            <a:extLst>
              <a:ext uri="{FF2B5EF4-FFF2-40B4-BE49-F238E27FC236}">
                <a16:creationId xmlns:a16="http://schemas.microsoft.com/office/drawing/2014/main" id="{4A1B4ECC-7327-6255-BDB6-E2EC0FD2ED41}"/>
              </a:ext>
            </a:extLst>
          </p:cNvPr>
          <p:cNvSpPr txBox="1"/>
          <p:nvPr/>
        </p:nvSpPr>
        <p:spPr>
          <a:xfrm>
            <a:off x="6844126" y="5913208"/>
            <a:ext cx="481222" cy="338554"/>
          </a:xfrm>
          <a:prstGeom prst="rect">
            <a:avLst/>
          </a:prstGeom>
          <a:noFill/>
        </p:spPr>
        <p:txBody>
          <a:bodyPr wrap="none" rtlCol="0">
            <a:spAutoFit/>
          </a:bodyPr>
          <a:lstStyle/>
          <a:p>
            <a:r>
              <a:rPr lang="en-US" sz="1600" dirty="0">
                <a:solidFill>
                  <a:schemeClr val="tx1">
                    <a:lumMod val="50000"/>
                  </a:schemeClr>
                </a:solidFill>
              </a:rPr>
              <a:t>run</a:t>
            </a:r>
          </a:p>
        </p:txBody>
      </p:sp>
      <p:cxnSp>
        <p:nvCxnSpPr>
          <p:cNvPr id="15" name="Straight Arrow Connector 14">
            <a:extLst>
              <a:ext uri="{FF2B5EF4-FFF2-40B4-BE49-F238E27FC236}">
                <a16:creationId xmlns:a16="http://schemas.microsoft.com/office/drawing/2014/main" id="{FE4CD204-381A-DC81-1EA9-5EABCCDE8BFB}"/>
              </a:ext>
            </a:extLst>
          </p:cNvPr>
          <p:cNvCxnSpPr>
            <a:cxnSpLocks/>
          </p:cNvCxnSpPr>
          <p:nvPr/>
        </p:nvCxnSpPr>
        <p:spPr>
          <a:xfrm>
            <a:off x="7384519" y="2327416"/>
            <a:ext cx="399036" cy="64996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A5E3358-5D7E-6346-832B-C4C608AAD39C}"/>
              </a:ext>
            </a:extLst>
          </p:cNvPr>
          <p:cNvSpPr txBox="1"/>
          <p:nvPr/>
        </p:nvSpPr>
        <p:spPr>
          <a:xfrm>
            <a:off x="6799522" y="1781444"/>
            <a:ext cx="1315845" cy="523220"/>
          </a:xfrm>
          <a:prstGeom prst="rect">
            <a:avLst/>
          </a:prstGeom>
          <a:noFill/>
        </p:spPr>
        <p:txBody>
          <a:bodyPr wrap="square" rtlCol="0">
            <a:spAutoFit/>
          </a:bodyPr>
          <a:lstStyle/>
          <a:p>
            <a:r>
              <a:rPr lang="en-US" sz="1400" dirty="0">
                <a:solidFill>
                  <a:schemeClr val="tx1">
                    <a:lumMod val="50000"/>
                  </a:schemeClr>
                </a:solidFill>
              </a:rPr>
              <a:t>Tangency </a:t>
            </a:r>
          </a:p>
          <a:p>
            <a:r>
              <a:rPr lang="en-US" sz="1400" dirty="0">
                <a:solidFill>
                  <a:schemeClr val="tx1">
                    <a:lumMod val="50000"/>
                  </a:schemeClr>
                </a:solidFill>
              </a:rPr>
              <a:t>  Portfolio</a:t>
            </a:r>
          </a:p>
        </p:txBody>
      </p:sp>
      <p:sp>
        <p:nvSpPr>
          <p:cNvPr id="18" name="TextBox 17">
            <a:extLst>
              <a:ext uri="{FF2B5EF4-FFF2-40B4-BE49-F238E27FC236}">
                <a16:creationId xmlns:a16="http://schemas.microsoft.com/office/drawing/2014/main" id="{BFCC1334-0CE0-21C5-A5DF-BAFEBD2DAE14}"/>
              </a:ext>
            </a:extLst>
          </p:cNvPr>
          <p:cNvSpPr txBox="1"/>
          <p:nvPr/>
        </p:nvSpPr>
        <p:spPr>
          <a:xfrm>
            <a:off x="8451556" y="5067554"/>
            <a:ext cx="805029" cy="369332"/>
          </a:xfrm>
          <a:prstGeom prst="rect">
            <a:avLst/>
          </a:prstGeom>
          <a:noFill/>
        </p:spPr>
        <p:txBody>
          <a:bodyPr wrap="none" rtlCol="0">
            <a:spAutoFit/>
          </a:bodyPr>
          <a:lstStyle/>
          <a:p>
            <a:r>
              <a:rPr lang="en-US" sz="1400" dirty="0">
                <a:solidFill>
                  <a:schemeClr val="tx1">
                    <a:lumMod val="50000"/>
                  </a:schemeClr>
                </a:solidFill>
                <a:sym typeface="Wingdings" panose="05000000000000000000" pitchFamily="2" charset="2"/>
              </a:rPr>
              <a:t></a:t>
            </a:r>
            <a:r>
              <a:rPr lang="en-US" dirty="0">
                <a:solidFill>
                  <a:schemeClr val="tx1">
                    <a:lumMod val="50000"/>
                  </a:schemeClr>
                </a:solidFill>
              </a:rPr>
              <a:t> </a:t>
            </a:r>
            <a:r>
              <a:rPr lang="en-US" dirty="0">
                <a:solidFill>
                  <a:schemeClr val="tx1">
                    <a:lumMod val="50000"/>
                  </a:schemeClr>
                </a:solidFill>
                <a:sym typeface="Symbol" panose="05050102010706020507" pitchFamily="18" charset="2"/>
              </a:rPr>
              <a:t> </a:t>
            </a:r>
            <a:r>
              <a:rPr lang="en-US" sz="1400" dirty="0">
                <a:solidFill>
                  <a:schemeClr val="tx1">
                    <a:lumMod val="50000"/>
                  </a:schemeClr>
                </a:solidFill>
                <a:sym typeface="Wingdings" panose="05000000000000000000" pitchFamily="2" charset="2"/>
              </a:rPr>
              <a:t></a:t>
            </a:r>
            <a:endParaRPr lang="en-US" dirty="0">
              <a:solidFill>
                <a:schemeClr val="tx1">
                  <a:lumMod val="50000"/>
                </a:schemeClr>
              </a:solidFill>
            </a:endParaRPr>
          </a:p>
        </p:txBody>
      </p:sp>
      <p:sp>
        <p:nvSpPr>
          <p:cNvPr id="20" name="TextBox 19">
            <a:extLst>
              <a:ext uri="{FF2B5EF4-FFF2-40B4-BE49-F238E27FC236}">
                <a16:creationId xmlns:a16="http://schemas.microsoft.com/office/drawing/2014/main" id="{F2104A22-2301-1DBC-7B27-620EFE5AF17F}"/>
              </a:ext>
            </a:extLst>
          </p:cNvPr>
          <p:cNvSpPr txBox="1"/>
          <p:nvPr/>
        </p:nvSpPr>
        <p:spPr>
          <a:xfrm rot="16200000">
            <a:off x="6039181" y="3112377"/>
            <a:ext cx="1024639" cy="369332"/>
          </a:xfrm>
          <a:prstGeom prst="rect">
            <a:avLst/>
          </a:prstGeom>
          <a:noFill/>
        </p:spPr>
        <p:txBody>
          <a:bodyPr wrap="none" rtlCol="0">
            <a:spAutoFit/>
          </a:bodyPr>
          <a:lstStyle/>
          <a:p>
            <a:r>
              <a:rPr lang="en-US" sz="1400" dirty="0">
                <a:solidFill>
                  <a:schemeClr val="tx1">
                    <a:lumMod val="50000"/>
                  </a:schemeClr>
                </a:solidFill>
                <a:sym typeface="Wingdings" panose="05000000000000000000" pitchFamily="2" charset="2"/>
              </a:rPr>
              <a:t></a:t>
            </a:r>
            <a:r>
              <a:rPr lang="en-US" dirty="0">
                <a:solidFill>
                  <a:schemeClr val="tx1">
                    <a:lumMod val="50000"/>
                  </a:schemeClr>
                </a:solidFill>
              </a:rPr>
              <a:t> </a:t>
            </a:r>
            <a:r>
              <a:rPr lang="en-US" dirty="0">
                <a:solidFill>
                  <a:schemeClr val="tx1">
                    <a:lumMod val="50000"/>
                  </a:schemeClr>
                </a:solidFill>
                <a:sym typeface="Symbol" panose="05050102010706020507" pitchFamily="18" charset="2"/>
              </a:rPr>
              <a:t>E[r] </a:t>
            </a:r>
            <a:r>
              <a:rPr lang="en-US" sz="1400" dirty="0">
                <a:solidFill>
                  <a:schemeClr val="tx1">
                    <a:lumMod val="50000"/>
                  </a:schemeClr>
                </a:solidFill>
                <a:sym typeface="Wingdings" panose="05000000000000000000" pitchFamily="2" charset="2"/>
              </a:rPr>
              <a:t></a:t>
            </a:r>
            <a:endParaRPr lang="en-US" dirty="0">
              <a:solidFill>
                <a:schemeClr val="tx1">
                  <a:lumMod val="50000"/>
                </a:schemeClr>
              </a:solidFill>
            </a:endParaRPr>
          </a:p>
        </p:txBody>
      </p:sp>
      <p:cxnSp>
        <p:nvCxnSpPr>
          <p:cNvPr id="23" name="Straight Connector 22">
            <a:extLst>
              <a:ext uri="{FF2B5EF4-FFF2-40B4-BE49-F238E27FC236}">
                <a16:creationId xmlns:a16="http://schemas.microsoft.com/office/drawing/2014/main" id="{00D5A2B2-BED6-A1E0-CD5E-DDC91192EFE0}"/>
              </a:ext>
            </a:extLst>
          </p:cNvPr>
          <p:cNvCxnSpPr>
            <a:cxnSpLocks/>
          </p:cNvCxnSpPr>
          <p:nvPr/>
        </p:nvCxnSpPr>
        <p:spPr>
          <a:xfrm flipV="1">
            <a:off x="8104216" y="2807025"/>
            <a:ext cx="0" cy="933238"/>
          </a:xfrm>
          <a:prstGeom prst="line">
            <a:avLst/>
          </a:prstGeom>
          <a:ln w="9525">
            <a:solidFill>
              <a:srgbClr val="0070C0"/>
            </a:solidFill>
            <a:prstDash val="lgDash"/>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E3CE8A8-268D-3F18-0850-69E456878938}"/>
              </a:ext>
            </a:extLst>
          </p:cNvPr>
          <p:cNvSpPr txBox="1"/>
          <p:nvPr/>
        </p:nvSpPr>
        <p:spPr>
          <a:xfrm>
            <a:off x="8068195" y="2727514"/>
            <a:ext cx="287258" cy="276999"/>
          </a:xfrm>
          <a:prstGeom prst="rect">
            <a:avLst/>
          </a:prstGeom>
          <a:noFill/>
        </p:spPr>
        <p:txBody>
          <a:bodyPr wrap="none" rtlCol="0">
            <a:spAutoFit/>
          </a:bodyPr>
          <a:lstStyle/>
          <a:p>
            <a:r>
              <a:rPr lang="en-US" sz="1200" dirty="0">
                <a:solidFill>
                  <a:schemeClr val="tx1">
                    <a:lumMod val="50000"/>
                  </a:schemeClr>
                </a:solidFill>
              </a:rPr>
              <a:t>A</a:t>
            </a:r>
          </a:p>
        </p:txBody>
      </p:sp>
      <p:sp>
        <p:nvSpPr>
          <p:cNvPr id="28" name="TextBox 27">
            <a:extLst>
              <a:ext uri="{FF2B5EF4-FFF2-40B4-BE49-F238E27FC236}">
                <a16:creationId xmlns:a16="http://schemas.microsoft.com/office/drawing/2014/main" id="{0DB10A21-E1A1-E24A-F36D-1525E0EA1BB4}"/>
              </a:ext>
            </a:extLst>
          </p:cNvPr>
          <p:cNvSpPr txBox="1"/>
          <p:nvPr/>
        </p:nvSpPr>
        <p:spPr>
          <a:xfrm>
            <a:off x="7941816" y="3749710"/>
            <a:ext cx="287258" cy="276999"/>
          </a:xfrm>
          <a:prstGeom prst="rect">
            <a:avLst/>
          </a:prstGeom>
          <a:noFill/>
        </p:spPr>
        <p:txBody>
          <a:bodyPr wrap="none" rtlCol="0">
            <a:spAutoFit/>
          </a:bodyPr>
          <a:lstStyle/>
          <a:p>
            <a:r>
              <a:rPr lang="en-US" sz="1200" dirty="0">
                <a:solidFill>
                  <a:schemeClr val="tx1">
                    <a:lumMod val="50000"/>
                  </a:schemeClr>
                </a:solidFill>
              </a:rPr>
              <a:t>B</a:t>
            </a:r>
          </a:p>
        </p:txBody>
      </p:sp>
      <p:sp>
        <p:nvSpPr>
          <p:cNvPr id="30" name="TextBox 29">
            <a:extLst>
              <a:ext uri="{FF2B5EF4-FFF2-40B4-BE49-F238E27FC236}">
                <a16:creationId xmlns:a16="http://schemas.microsoft.com/office/drawing/2014/main" id="{12F765E0-4ADC-8C32-4675-6C1E81DA6E76}"/>
              </a:ext>
            </a:extLst>
          </p:cNvPr>
          <p:cNvSpPr txBox="1"/>
          <p:nvPr/>
        </p:nvSpPr>
        <p:spPr>
          <a:xfrm>
            <a:off x="9472064" y="1141435"/>
            <a:ext cx="936475" cy="430887"/>
          </a:xfrm>
          <a:prstGeom prst="rect">
            <a:avLst/>
          </a:prstGeom>
          <a:noFill/>
        </p:spPr>
        <p:txBody>
          <a:bodyPr wrap="none" rtlCol="0">
            <a:spAutoFit/>
          </a:bodyPr>
          <a:lstStyle/>
          <a:p>
            <a:r>
              <a:rPr lang="en-US" sz="1100" dirty="0">
                <a:solidFill>
                  <a:schemeClr val="tx1">
                    <a:lumMod val="50000"/>
                  </a:schemeClr>
                </a:solidFill>
              </a:rPr>
              <a:t>100% Stock</a:t>
            </a:r>
          </a:p>
          <a:p>
            <a:r>
              <a:rPr lang="en-US" sz="1100" dirty="0">
                <a:solidFill>
                  <a:schemeClr val="tx1">
                    <a:lumMod val="50000"/>
                  </a:schemeClr>
                </a:solidFill>
              </a:rPr>
              <a:t>Portfolio</a:t>
            </a:r>
          </a:p>
        </p:txBody>
      </p:sp>
      <p:sp>
        <p:nvSpPr>
          <p:cNvPr id="31" name="TextBox 30">
            <a:extLst>
              <a:ext uri="{FF2B5EF4-FFF2-40B4-BE49-F238E27FC236}">
                <a16:creationId xmlns:a16="http://schemas.microsoft.com/office/drawing/2014/main" id="{E06BB89C-CB63-6CC2-3B70-458D9D74FD97}"/>
              </a:ext>
            </a:extLst>
          </p:cNvPr>
          <p:cNvSpPr txBox="1"/>
          <p:nvPr/>
        </p:nvSpPr>
        <p:spPr>
          <a:xfrm>
            <a:off x="7978013" y="4293662"/>
            <a:ext cx="914033" cy="430887"/>
          </a:xfrm>
          <a:prstGeom prst="rect">
            <a:avLst/>
          </a:prstGeom>
          <a:noFill/>
        </p:spPr>
        <p:txBody>
          <a:bodyPr wrap="none" rtlCol="0">
            <a:spAutoFit/>
          </a:bodyPr>
          <a:lstStyle/>
          <a:p>
            <a:r>
              <a:rPr lang="en-US" sz="1100" dirty="0">
                <a:solidFill>
                  <a:schemeClr val="tx1">
                    <a:lumMod val="50000"/>
                  </a:schemeClr>
                </a:solidFill>
              </a:rPr>
              <a:t>100% Bond</a:t>
            </a:r>
          </a:p>
          <a:p>
            <a:r>
              <a:rPr lang="en-US" sz="1100" dirty="0">
                <a:solidFill>
                  <a:schemeClr val="tx1">
                    <a:lumMod val="50000"/>
                  </a:schemeClr>
                </a:solidFill>
              </a:rPr>
              <a:t>Portfolio</a:t>
            </a:r>
          </a:p>
        </p:txBody>
      </p:sp>
      <p:cxnSp>
        <p:nvCxnSpPr>
          <p:cNvPr id="33" name="Straight Arrow Connector 32">
            <a:extLst>
              <a:ext uri="{FF2B5EF4-FFF2-40B4-BE49-F238E27FC236}">
                <a16:creationId xmlns:a16="http://schemas.microsoft.com/office/drawing/2014/main" id="{3E638C63-DC6F-60BA-A7E2-71038808FB1D}"/>
              </a:ext>
            </a:extLst>
          </p:cNvPr>
          <p:cNvCxnSpPr>
            <a:cxnSpLocks/>
          </p:cNvCxnSpPr>
          <p:nvPr/>
        </p:nvCxnSpPr>
        <p:spPr>
          <a:xfrm flipH="1" flipV="1">
            <a:off x="7930665" y="3740263"/>
            <a:ext cx="170983" cy="55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5EAB107-F291-063E-AD5D-055FD4531A79}"/>
              </a:ext>
            </a:extLst>
          </p:cNvPr>
          <p:cNvCxnSpPr>
            <a:cxnSpLocks/>
          </p:cNvCxnSpPr>
          <p:nvPr/>
        </p:nvCxnSpPr>
        <p:spPr>
          <a:xfrm flipV="1">
            <a:off x="6402594" y="848304"/>
            <a:ext cx="5005104" cy="4006361"/>
          </a:xfrm>
          <a:prstGeom prst="line">
            <a:avLst/>
          </a:prstGeom>
          <a:ln w="95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7" name="TextBox 12">
            <a:extLst>
              <a:ext uri="{FF2B5EF4-FFF2-40B4-BE49-F238E27FC236}">
                <a16:creationId xmlns:a16="http://schemas.microsoft.com/office/drawing/2014/main" id="{F95C8783-266C-A782-D3DC-F8A52ADA6DE7}"/>
              </a:ext>
            </a:extLst>
          </p:cNvPr>
          <p:cNvSpPr txBox="1"/>
          <p:nvPr/>
        </p:nvSpPr>
        <p:spPr>
          <a:xfrm rot="19070460">
            <a:off x="10774984" y="835674"/>
            <a:ext cx="633507"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tx1">
                    <a:lumMod val="50000"/>
                  </a:schemeClr>
                </a:solidFill>
              </a:rPr>
              <a:t>CAL</a:t>
            </a:r>
          </a:p>
        </p:txBody>
      </p:sp>
      <p:cxnSp>
        <p:nvCxnSpPr>
          <p:cNvPr id="38" name="Straight Arrow Connector 37">
            <a:extLst>
              <a:ext uri="{FF2B5EF4-FFF2-40B4-BE49-F238E27FC236}">
                <a16:creationId xmlns:a16="http://schemas.microsoft.com/office/drawing/2014/main" id="{59E4F0B9-42CE-DC93-AAF0-70B15081F075}"/>
              </a:ext>
            </a:extLst>
          </p:cNvPr>
          <p:cNvCxnSpPr>
            <a:cxnSpLocks/>
          </p:cNvCxnSpPr>
          <p:nvPr/>
        </p:nvCxnSpPr>
        <p:spPr>
          <a:xfrm>
            <a:off x="9865114" y="1558698"/>
            <a:ext cx="137530" cy="177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BEF1DC1-609F-9D14-B5EC-798C62DEE697}"/>
              </a:ext>
            </a:extLst>
          </p:cNvPr>
          <p:cNvCxnSpPr>
            <a:cxnSpLocks/>
          </p:cNvCxnSpPr>
          <p:nvPr/>
        </p:nvCxnSpPr>
        <p:spPr>
          <a:xfrm flipV="1">
            <a:off x="7805857" y="3044282"/>
            <a:ext cx="0" cy="268401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4EA589D-6E48-C4E4-4751-C96C5B585FA7}"/>
              </a:ext>
            </a:extLst>
          </p:cNvPr>
          <p:cNvCxnSpPr>
            <a:cxnSpLocks/>
          </p:cNvCxnSpPr>
          <p:nvPr/>
        </p:nvCxnSpPr>
        <p:spPr>
          <a:xfrm>
            <a:off x="6319030" y="3018267"/>
            <a:ext cx="139438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952A1C1-D743-5B68-C6B1-BE8DD9FAFB9A}"/>
              </a:ext>
            </a:extLst>
          </p:cNvPr>
          <p:cNvPicPr>
            <a:picLocks noChangeAspect="1"/>
          </p:cNvPicPr>
          <p:nvPr/>
        </p:nvPicPr>
        <p:blipFill>
          <a:blip r:embed="rId4"/>
          <a:stretch>
            <a:fillRect/>
          </a:stretch>
        </p:blipFill>
        <p:spPr>
          <a:xfrm>
            <a:off x="5188620" y="769414"/>
            <a:ext cx="6649355" cy="5516307"/>
          </a:xfrm>
          <a:prstGeom prst="rect">
            <a:avLst/>
          </a:prstGeom>
        </p:spPr>
      </p:pic>
    </p:spTree>
    <p:extLst>
      <p:ext uri="{BB962C8B-B14F-4D97-AF65-F5344CB8AC3E}">
        <p14:creationId xmlns:p14="http://schemas.microsoft.com/office/powerpoint/2010/main" val="69430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AFB501-4AAA-9C99-B705-4667781ECA0F}"/>
              </a:ext>
            </a:extLst>
          </p:cNvPr>
          <p:cNvSpPr>
            <a:spLocks noGrp="1"/>
          </p:cNvSpPr>
          <p:nvPr>
            <p:ph type="body" sz="quarter" idx="14"/>
          </p:nvPr>
        </p:nvSpPr>
        <p:spPr>
          <a:xfrm>
            <a:off x="646042" y="1361278"/>
            <a:ext cx="5429564" cy="4760742"/>
          </a:xfrm>
        </p:spPr>
        <p:txBody>
          <a:bodyPr>
            <a:normAutofit/>
          </a:bodyPr>
          <a:lstStyle/>
          <a:p>
            <a:pPr marL="0" indent="0">
              <a:buNone/>
            </a:pPr>
            <a:r>
              <a:rPr lang="en-US" sz="1800" u="sng" dirty="0"/>
              <a:t>Assume:</a:t>
            </a:r>
          </a:p>
          <a:p>
            <a:pPr marL="512763" lvl="1"/>
            <a:r>
              <a:rPr lang="en-US" sz="1800" dirty="0"/>
              <a:t>E[r</a:t>
            </a:r>
            <a:r>
              <a:rPr lang="en-US" sz="1800" baseline="-25000" dirty="0"/>
              <a:t>11</a:t>
            </a:r>
            <a:r>
              <a:rPr lang="en-US" sz="1800" dirty="0"/>
              <a:t>] = 10% (stocks)</a:t>
            </a:r>
          </a:p>
          <a:p>
            <a:pPr marL="512763" lvl="1"/>
            <a:r>
              <a:rPr lang="en-US" sz="1800" dirty="0"/>
              <a:t>E[r</a:t>
            </a:r>
            <a:r>
              <a:rPr lang="en-US" sz="1800" baseline="-25000" dirty="0"/>
              <a:t>2</a:t>
            </a:r>
            <a:r>
              <a:rPr lang="en-US" sz="1800" dirty="0"/>
              <a:t>] = 7%  (corporate bonds)</a:t>
            </a:r>
          </a:p>
          <a:p>
            <a:pPr marL="512763" lvl="1"/>
            <a:r>
              <a:rPr lang="en-US" sz="1800" dirty="0"/>
              <a:t>r</a:t>
            </a:r>
            <a:r>
              <a:rPr lang="en-US" sz="1800" baseline="-25000" dirty="0"/>
              <a:t>f </a:t>
            </a:r>
            <a:r>
              <a:rPr lang="en-US" sz="1800" dirty="0"/>
              <a:t>= 5%</a:t>
            </a:r>
          </a:p>
          <a:p>
            <a:pPr marL="512763" lvl="1"/>
            <a:r>
              <a:rPr lang="en-US" sz="1800" dirty="0"/>
              <a:t>You have $10,000 to invest.</a:t>
            </a:r>
          </a:p>
          <a:p>
            <a:pPr marL="512763" lvl="1"/>
            <a:r>
              <a:rPr lang="en-US" sz="1800" dirty="0"/>
              <a:t>Assume the tangency portfolio has E[r</a:t>
            </a:r>
            <a:r>
              <a:rPr lang="en-US" sz="1800" baseline="-25000" dirty="0"/>
              <a:t>T</a:t>
            </a:r>
            <a:r>
              <a:rPr lang="en-US" sz="1800" dirty="0"/>
              <a:t>] = 8%.</a:t>
            </a:r>
          </a:p>
          <a:p>
            <a:pPr marL="512763" lvl="1"/>
            <a:r>
              <a:rPr lang="en-US" sz="1800" dirty="0"/>
              <a:t>3 possible underlying assets to invest in: stocks, corporate bonds, risk-free asset</a:t>
            </a:r>
          </a:p>
          <a:p>
            <a:pPr marL="0" lvl="1" indent="0">
              <a:buNone/>
            </a:pPr>
            <a:endParaRPr lang="en-US" sz="1800" dirty="0"/>
          </a:p>
          <a:p>
            <a:pPr marL="0" lvl="1" indent="0">
              <a:buNone/>
            </a:pPr>
            <a:r>
              <a:rPr lang="en-US" sz="1800" u="sng" dirty="0"/>
              <a:t>Questions:</a:t>
            </a:r>
          </a:p>
          <a:p>
            <a:pPr marL="342900" lvl="1">
              <a:buSzPct val="100000"/>
              <a:buFont typeface="+mj-lt"/>
              <a:buAutoNum type="arabicPeriod" startAt="9"/>
            </a:pPr>
            <a:r>
              <a:rPr lang="en-US" sz="1800" dirty="0"/>
              <a:t>Which underlying assets are needed to create portfolio #8?</a:t>
            </a:r>
          </a:p>
          <a:p>
            <a:pPr marL="342900" lvl="1">
              <a:buSzPct val="100000"/>
              <a:buFont typeface="+mj-lt"/>
              <a:buAutoNum type="arabicPeriod" startAt="9"/>
            </a:pPr>
            <a:r>
              <a:rPr lang="en-US" sz="1800" dirty="0"/>
              <a:t>Which underlying assets are needed to create the tangency portfolio?</a:t>
            </a:r>
          </a:p>
          <a:p>
            <a:pPr marL="342900" lvl="1">
              <a:buSzPct val="100000"/>
              <a:buFont typeface="+mj-lt"/>
              <a:buAutoNum type="arabicPeriod" startAt="9"/>
            </a:pPr>
            <a:r>
              <a:rPr lang="en-US" sz="1800" dirty="0"/>
              <a:t>Why is the tangency portfolio sometimes described as the optimal risky portfolio?</a:t>
            </a:r>
          </a:p>
          <a:p>
            <a:pPr marL="342900" lvl="1">
              <a:buSzPct val="100000"/>
              <a:buFont typeface="+mj-lt"/>
              <a:buAutoNum type="arabicPeriod" startAt="9"/>
            </a:pPr>
            <a:endParaRPr lang="en-US" sz="1800" dirty="0"/>
          </a:p>
          <a:p>
            <a:pPr marL="457200" lvl="1" indent="-457200">
              <a:buFont typeface="+mj-lt"/>
              <a:buAutoNum type="arabicPeriod" startAt="9"/>
            </a:pPr>
            <a:endParaRPr lang="en-US" sz="1800" dirty="0"/>
          </a:p>
        </p:txBody>
      </p:sp>
      <p:sp>
        <p:nvSpPr>
          <p:cNvPr id="3" name="Text Placeholder 2">
            <a:extLst>
              <a:ext uri="{FF2B5EF4-FFF2-40B4-BE49-F238E27FC236}">
                <a16:creationId xmlns:a16="http://schemas.microsoft.com/office/drawing/2014/main" id="{3E06735A-405D-7717-FD3B-FD2BD65C8310}"/>
              </a:ext>
            </a:extLst>
          </p:cNvPr>
          <p:cNvSpPr>
            <a:spLocks noGrp="1"/>
          </p:cNvSpPr>
          <p:nvPr>
            <p:ph type="body" sz="quarter" idx="13"/>
          </p:nvPr>
        </p:nvSpPr>
        <p:spPr/>
        <p:txBody>
          <a:bodyPr/>
          <a:lstStyle/>
          <a:p>
            <a:r>
              <a:rPr lang="en-US" dirty="0"/>
              <a:t>Review questions (9-11)</a:t>
            </a:r>
          </a:p>
        </p:txBody>
      </p:sp>
      <p:grpSp>
        <p:nvGrpSpPr>
          <p:cNvPr id="5" name="Group 4">
            <a:extLst>
              <a:ext uri="{FF2B5EF4-FFF2-40B4-BE49-F238E27FC236}">
                <a16:creationId xmlns:a16="http://schemas.microsoft.com/office/drawing/2014/main" id="{607B4B75-AD2E-7B77-3498-F9E609643C95}"/>
              </a:ext>
            </a:extLst>
          </p:cNvPr>
          <p:cNvGrpSpPr/>
          <p:nvPr/>
        </p:nvGrpSpPr>
        <p:grpSpPr>
          <a:xfrm>
            <a:off x="6775578" y="1985706"/>
            <a:ext cx="4605655" cy="3989959"/>
            <a:chOff x="6940302" y="930435"/>
            <a:chExt cx="4605655" cy="3989959"/>
          </a:xfrm>
        </p:grpSpPr>
        <p:graphicFrame>
          <p:nvGraphicFramePr>
            <p:cNvPr id="6" name="Chart 5">
              <a:extLst>
                <a:ext uri="{FF2B5EF4-FFF2-40B4-BE49-F238E27FC236}">
                  <a16:creationId xmlns:a16="http://schemas.microsoft.com/office/drawing/2014/main" id="{D325776C-80A0-8FCC-7345-2CA16FDF35FF}"/>
                </a:ext>
              </a:extLst>
            </p:cNvPr>
            <p:cNvGraphicFramePr/>
            <p:nvPr>
              <p:extLst>
                <p:ext uri="{D42A27DB-BD31-4B8C-83A1-F6EECF244321}">
                  <p14:modId xmlns:p14="http://schemas.microsoft.com/office/powerpoint/2010/main" val="675844157"/>
                </p:ext>
              </p:extLst>
            </p:nvPr>
          </p:nvGraphicFramePr>
          <p:xfrm>
            <a:off x="6940302" y="930435"/>
            <a:ext cx="4605655" cy="398995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C8530AD4-C4D4-0A07-0898-0F5E0F507C75}"/>
                </a:ext>
              </a:extLst>
            </p:cNvPr>
            <p:cNvCxnSpPr/>
            <p:nvPr/>
          </p:nvCxnSpPr>
          <p:spPr>
            <a:xfrm flipV="1">
              <a:off x="7538224" y="1467857"/>
              <a:ext cx="2007220" cy="264283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C41BD58-3FD2-A7A3-D851-24638BF5A7B3}"/>
                  </a:ext>
                </a:extLst>
              </p:cNvPr>
              <p:cNvSpPr txBox="1"/>
              <p:nvPr/>
            </p:nvSpPr>
            <p:spPr>
              <a:xfrm>
                <a:off x="5853865" y="396644"/>
                <a:ext cx="5719301" cy="1551066"/>
              </a:xfrm>
              <a:prstGeom prst="rect">
                <a:avLst/>
              </a:prstGeom>
              <a:noFill/>
            </p:spPr>
            <p:txBody>
              <a:bodyPr wrap="square" rtlCol="0">
                <a:spAutoFit/>
              </a:bodyPr>
              <a:lstStyle/>
              <a:p>
                <a:r>
                  <a:rPr lang="en-US" dirty="0">
                    <a:solidFill>
                      <a:schemeClr val="tx1">
                        <a:lumMod val="50000"/>
                      </a:schemeClr>
                    </a:solidFill>
                    <a:effectLst/>
                    <a:ea typeface="Times New Roman" panose="02020603050405020304" pitchFamily="18" charset="0"/>
                  </a:rPr>
                  <a:t>The frontier shown below was created using stocks and corporate bonds. The </a:t>
                </a:r>
                <a14:m>
                  <m:oMath xmlns:m="http://schemas.openxmlformats.org/officeDocument/2006/math">
                    <m:sSub>
                      <m:sSubPr>
                        <m:ctrlPr>
                          <a:rPr lang="en-US" i="1" smtClean="0">
                            <a:solidFill>
                              <a:schemeClr val="tx1">
                                <a:lumMod val="50000"/>
                              </a:schemeClr>
                            </a:solidFill>
                            <a:latin typeface="Cambria Math" panose="02040503050406030204" pitchFamily="18" charset="0"/>
                          </a:rPr>
                        </m:ctrlPr>
                      </m:sSubPr>
                      <m:e>
                        <m:r>
                          <a:rPr lang="en-US" i="1" smtClean="0">
                            <a:solidFill>
                              <a:schemeClr val="tx1">
                                <a:lumMod val="50000"/>
                              </a:schemeClr>
                            </a:solidFill>
                            <a:latin typeface="Cambria Math" panose="02040503050406030204" pitchFamily="18" charset="0"/>
                            <a:ea typeface="Cambria Math" panose="02040503050406030204" pitchFamily="18" charset="0"/>
                          </a:rPr>
                          <m:t>𝜌</m:t>
                        </m:r>
                      </m:e>
                      <m:sub>
                        <m:r>
                          <a:rPr lang="en-US" b="0" i="1" smtClean="0">
                            <a:solidFill>
                              <a:schemeClr val="tx1">
                                <a:lumMod val="50000"/>
                              </a:schemeClr>
                            </a:solidFill>
                            <a:latin typeface="Cambria Math" panose="02040503050406030204" pitchFamily="18" charset="0"/>
                            <a:ea typeface="Cambria Math" panose="02040503050406030204" pitchFamily="18" charset="0"/>
                          </a:rPr>
                          <m:t>𝑆</m:t>
                        </m:r>
                        <m:r>
                          <a:rPr lang="en-US" b="0" i="1" smtClean="0">
                            <a:solidFill>
                              <a:schemeClr val="tx1">
                                <a:lumMod val="50000"/>
                              </a:schemeClr>
                            </a:solidFill>
                            <a:latin typeface="Cambria Math" panose="02040503050406030204" pitchFamily="18" charset="0"/>
                          </a:rPr>
                          <m:t>,</m:t>
                        </m:r>
                        <m:r>
                          <a:rPr lang="en-US" b="0" i="1" smtClean="0">
                            <a:solidFill>
                              <a:schemeClr val="tx1">
                                <a:lumMod val="50000"/>
                              </a:schemeClr>
                            </a:solidFill>
                            <a:latin typeface="Cambria Math" panose="02040503050406030204" pitchFamily="18" charset="0"/>
                          </a:rPr>
                          <m:t>𝐵</m:t>
                        </m:r>
                      </m:sub>
                    </m:sSub>
                    <m:r>
                      <a:rPr lang="en-US" b="0" i="1" smtClean="0">
                        <a:solidFill>
                          <a:schemeClr val="tx1">
                            <a:lumMod val="50000"/>
                          </a:schemeClr>
                        </a:solidFill>
                        <a:latin typeface="Cambria Math" panose="02040503050406030204" pitchFamily="18" charset="0"/>
                      </a:rPr>
                      <m:t> </m:t>
                    </m:r>
                  </m:oMath>
                </a14:m>
                <a:r>
                  <a:rPr lang="en-US" dirty="0">
                    <a:solidFill>
                      <a:schemeClr val="tx1">
                        <a:lumMod val="50000"/>
                      </a:schemeClr>
                    </a:solidFill>
                    <a:effectLst/>
                    <a:ea typeface="Times New Roman" panose="02020603050405020304" pitchFamily="18" charset="0"/>
                  </a:rPr>
                  <a:t>=  -0.25 in this example.  </a:t>
                </a:r>
              </a:p>
              <a:p>
                <a:endParaRPr lang="en-US" sz="400" dirty="0">
                  <a:solidFill>
                    <a:schemeClr val="tx1">
                      <a:lumMod val="50000"/>
                    </a:schemeClr>
                  </a:solidFill>
                  <a:ea typeface="Times New Roman" panose="02020603050405020304" pitchFamily="18" charset="0"/>
                </a:endParaRPr>
              </a:p>
              <a:p>
                <a:r>
                  <a:rPr lang="en-US" dirty="0">
                    <a:solidFill>
                      <a:schemeClr val="tx1">
                        <a:lumMod val="50000"/>
                      </a:schemeClr>
                    </a:solidFill>
                    <a:effectLst/>
                    <a:ea typeface="Times New Roman" panose="02020603050405020304" pitchFamily="18" charset="0"/>
                  </a:rPr>
                  <a:t>The 100% </a:t>
                </a:r>
                <a:r>
                  <a:rPr lang="en-US" dirty="0">
                    <a:solidFill>
                      <a:schemeClr val="tx1">
                        <a:lumMod val="50000"/>
                      </a:schemeClr>
                    </a:solidFill>
                    <a:ea typeface="Times New Roman" panose="02020603050405020304" pitchFamily="18" charset="0"/>
                  </a:rPr>
                  <a:t>stock portfolio </a:t>
                </a:r>
                <a:r>
                  <a:rPr lang="en-US" dirty="0">
                    <a:solidFill>
                      <a:schemeClr val="tx1">
                        <a:lumMod val="50000"/>
                      </a:schemeClr>
                    </a:solidFill>
                    <a:effectLst/>
                    <a:ea typeface="Times New Roman" panose="02020603050405020304" pitchFamily="18" charset="0"/>
                  </a:rPr>
                  <a:t>is shown by the large square (#11) and the 100% bond portfolio is shown by the circle (#2).</a:t>
                </a:r>
                <a:endParaRPr lang="en-US" dirty="0">
                  <a:solidFill>
                    <a:schemeClr val="tx1">
                      <a:lumMod val="50000"/>
                    </a:schemeClr>
                  </a:solidFill>
                </a:endParaRPr>
              </a:p>
            </p:txBody>
          </p:sp>
        </mc:Choice>
        <mc:Fallback>
          <p:sp>
            <p:nvSpPr>
              <p:cNvPr id="8" name="TextBox 7">
                <a:extLst>
                  <a:ext uri="{FF2B5EF4-FFF2-40B4-BE49-F238E27FC236}">
                    <a16:creationId xmlns:a16="http://schemas.microsoft.com/office/drawing/2014/main" id="{AC41BD58-3FD2-A7A3-D851-24638BF5A7B3}"/>
                  </a:ext>
                </a:extLst>
              </p:cNvPr>
              <p:cNvSpPr txBox="1">
                <a:spLocks noRot="1" noChangeAspect="1" noMove="1" noResize="1" noEditPoints="1" noAdjustHandles="1" noChangeArrowheads="1" noChangeShapeType="1" noTextEdit="1"/>
              </p:cNvSpPr>
              <p:nvPr/>
            </p:nvSpPr>
            <p:spPr>
              <a:xfrm>
                <a:off x="5853865" y="396644"/>
                <a:ext cx="5719301" cy="1551066"/>
              </a:xfrm>
              <a:prstGeom prst="rect">
                <a:avLst/>
              </a:prstGeom>
              <a:blipFill>
                <a:blip r:embed="rId4"/>
                <a:stretch>
                  <a:fillRect l="-853" t="-1961" r="-3092" b="-509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4168CF9-B05A-6B43-A5ED-CBCF63601FB3}"/>
              </a:ext>
            </a:extLst>
          </p:cNvPr>
          <p:cNvSpPr txBox="1"/>
          <p:nvPr/>
        </p:nvSpPr>
        <p:spPr>
          <a:xfrm>
            <a:off x="9574276" y="3369055"/>
            <a:ext cx="698285" cy="338554"/>
          </a:xfrm>
          <a:prstGeom prst="rect">
            <a:avLst/>
          </a:prstGeom>
          <a:noFill/>
        </p:spPr>
        <p:txBody>
          <a:bodyPr wrap="square" rtlCol="0">
            <a:spAutoFit/>
          </a:bodyPr>
          <a:lstStyle/>
          <a:p>
            <a:r>
              <a:rPr lang="en-US" sz="1600" dirty="0">
                <a:solidFill>
                  <a:schemeClr val="tx1">
                    <a:lumMod val="50000"/>
                  </a:schemeClr>
                </a:solidFill>
              </a:rPr>
              <a:t>#8</a:t>
            </a:r>
          </a:p>
        </p:txBody>
      </p:sp>
      <p:cxnSp>
        <p:nvCxnSpPr>
          <p:cNvPr id="11" name="Straight Arrow Connector 10">
            <a:extLst>
              <a:ext uri="{FF2B5EF4-FFF2-40B4-BE49-F238E27FC236}">
                <a16:creationId xmlns:a16="http://schemas.microsoft.com/office/drawing/2014/main" id="{E8F54CD0-7DA4-9E7E-9E39-2C867BD3AF30}"/>
              </a:ext>
            </a:extLst>
          </p:cNvPr>
          <p:cNvCxnSpPr>
            <a:cxnSpLocks/>
          </p:cNvCxnSpPr>
          <p:nvPr/>
        </p:nvCxnSpPr>
        <p:spPr>
          <a:xfrm flipH="1" flipV="1">
            <a:off x="9439148" y="3246814"/>
            <a:ext cx="135128" cy="182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DF0153C-5182-B175-89B4-EFBE48DC58B9}"/>
              </a:ext>
            </a:extLst>
          </p:cNvPr>
          <p:cNvSpPr txBox="1"/>
          <p:nvPr/>
        </p:nvSpPr>
        <p:spPr>
          <a:xfrm>
            <a:off x="9078999" y="3980686"/>
            <a:ext cx="2007220" cy="338554"/>
          </a:xfrm>
          <a:prstGeom prst="rect">
            <a:avLst/>
          </a:prstGeom>
          <a:noFill/>
        </p:spPr>
        <p:txBody>
          <a:bodyPr wrap="square" rtlCol="0">
            <a:spAutoFit/>
          </a:bodyPr>
          <a:lstStyle/>
          <a:p>
            <a:r>
              <a:rPr lang="en-US" sz="1600" dirty="0">
                <a:solidFill>
                  <a:schemeClr val="tx1">
                    <a:lumMod val="50000"/>
                  </a:schemeClr>
                </a:solidFill>
              </a:rPr>
              <a:t>Tangency Portfolio</a:t>
            </a:r>
          </a:p>
        </p:txBody>
      </p:sp>
      <p:cxnSp>
        <p:nvCxnSpPr>
          <p:cNvPr id="14" name="Straight Arrow Connector 13">
            <a:extLst>
              <a:ext uri="{FF2B5EF4-FFF2-40B4-BE49-F238E27FC236}">
                <a16:creationId xmlns:a16="http://schemas.microsoft.com/office/drawing/2014/main" id="{843E6304-0909-8BF7-2DEA-01F02179963D}"/>
              </a:ext>
            </a:extLst>
          </p:cNvPr>
          <p:cNvCxnSpPr>
            <a:cxnSpLocks/>
          </p:cNvCxnSpPr>
          <p:nvPr/>
        </p:nvCxnSpPr>
        <p:spPr>
          <a:xfrm flipH="1" flipV="1">
            <a:off x="8576770" y="3760492"/>
            <a:ext cx="677821" cy="276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025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AFB501-4AAA-9C99-B705-4667781ECA0F}"/>
              </a:ext>
            </a:extLst>
          </p:cNvPr>
          <p:cNvSpPr>
            <a:spLocks noGrp="1"/>
          </p:cNvSpPr>
          <p:nvPr>
            <p:ph type="body" sz="quarter" idx="14"/>
          </p:nvPr>
        </p:nvSpPr>
        <p:spPr>
          <a:xfrm>
            <a:off x="646042" y="1361278"/>
            <a:ext cx="5429564" cy="4760742"/>
          </a:xfrm>
        </p:spPr>
        <p:txBody>
          <a:bodyPr>
            <a:normAutofit/>
          </a:bodyPr>
          <a:lstStyle/>
          <a:p>
            <a:pPr marL="0" indent="0">
              <a:buNone/>
            </a:pPr>
            <a:r>
              <a:rPr lang="en-US" sz="1800" u="sng" dirty="0"/>
              <a:t>Assume:</a:t>
            </a:r>
          </a:p>
          <a:p>
            <a:pPr marL="512763" lvl="1"/>
            <a:r>
              <a:rPr lang="en-US" sz="1800" dirty="0"/>
              <a:t>E[r</a:t>
            </a:r>
            <a:r>
              <a:rPr lang="en-US" sz="1800" baseline="-25000" dirty="0"/>
              <a:t>11</a:t>
            </a:r>
            <a:r>
              <a:rPr lang="en-US" sz="1800" dirty="0"/>
              <a:t>] = 10% (stocks)</a:t>
            </a:r>
          </a:p>
          <a:p>
            <a:pPr marL="512763" lvl="1"/>
            <a:r>
              <a:rPr lang="en-US" sz="1800" dirty="0"/>
              <a:t>E[r</a:t>
            </a:r>
            <a:r>
              <a:rPr lang="en-US" sz="1800" baseline="-25000" dirty="0"/>
              <a:t>2</a:t>
            </a:r>
            <a:r>
              <a:rPr lang="en-US" sz="1800" dirty="0"/>
              <a:t>] = 7%  (corporate bonds)</a:t>
            </a:r>
          </a:p>
          <a:p>
            <a:pPr marL="512763" lvl="1"/>
            <a:r>
              <a:rPr lang="en-US" sz="1800" dirty="0"/>
              <a:t>r</a:t>
            </a:r>
            <a:r>
              <a:rPr lang="en-US" sz="1800" baseline="-25000" dirty="0"/>
              <a:t>f </a:t>
            </a:r>
            <a:r>
              <a:rPr lang="en-US" sz="1800" dirty="0"/>
              <a:t>= 5%</a:t>
            </a:r>
          </a:p>
          <a:p>
            <a:pPr marL="512763" lvl="1"/>
            <a:r>
              <a:rPr lang="en-US" sz="1800" dirty="0"/>
              <a:t>You have $10,000 to invest.</a:t>
            </a:r>
          </a:p>
          <a:p>
            <a:pPr marL="512763" lvl="1"/>
            <a:r>
              <a:rPr lang="en-US" sz="1800" dirty="0"/>
              <a:t>Assume the tangency portfolio has E[r</a:t>
            </a:r>
            <a:r>
              <a:rPr lang="en-US" sz="1800" baseline="-25000" dirty="0"/>
              <a:t>T</a:t>
            </a:r>
            <a:r>
              <a:rPr lang="en-US" sz="1800" dirty="0"/>
              <a:t>] = 8%.</a:t>
            </a:r>
          </a:p>
          <a:p>
            <a:pPr marL="512763" lvl="1"/>
            <a:r>
              <a:rPr lang="en-US" sz="1800" dirty="0"/>
              <a:t>3 possible underlying assets to invest in: stocks, corporate bonds, risk-free asset</a:t>
            </a:r>
          </a:p>
          <a:p>
            <a:pPr marL="0" lvl="1" indent="0">
              <a:buNone/>
            </a:pPr>
            <a:endParaRPr lang="en-US" sz="1800" dirty="0"/>
          </a:p>
          <a:p>
            <a:pPr marL="0" lvl="1" indent="0">
              <a:buNone/>
            </a:pPr>
            <a:r>
              <a:rPr lang="en-US" sz="1800" u="sng" dirty="0"/>
              <a:t>Questions:</a:t>
            </a:r>
          </a:p>
          <a:p>
            <a:pPr marL="342900" lvl="1">
              <a:buSzPct val="100000"/>
              <a:buFont typeface="+mj-lt"/>
              <a:buAutoNum type="arabicPeriod" startAt="12"/>
            </a:pPr>
            <a:r>
              <a:rPr lang="en-US" sz="1800" dirty="0"/>
              <a:t>How much money would you need to invest in which assets to create the tangency portfolio?</a:t>
            </a:r>
          </a:p>
          <a:p>
            <a:pPr marL="342900" lvl="1">
              <a:buSzPct val="100000"/>
              <a:buFont typeface="+mj-lt"/>
              <a:buAutoNum type="arabicPeriod" startAt="9"/>
            </a:pPr>
            <a:endParaRPr lang="en-US" sz="1800" dirty="0"/>
          </a:p>
          <a:p>
            <a:pPr marL="457200" lvl="1" indent="-457200">
              <a:buFont typeface="+mj-lt"/>
              <a:buAutoNum type="arabicPeriod" startAt="9"/>
            </a:pPr>
            <a:endParaRPr lang="en-US" sz="1800" dirty="0"/>
          </a:p>
        </p:txBody>
      </p:sp>
      <p:sp>
        <p:nvSpPr>
          <p:cNvPr id="3" name="Text Placeholder 2">
            <a:extLst>
              <a:ext uri="{FF2B5EF4-FFF2-40B4-BE49-F238E27FC236}">
                <a16:creationId xmlns:a16="http://schemas.microsoft.com/office/drawing/2014/main" id="{3E06735A-405D-7717-FD3B-FD2BD65C8310}"/>
              </a:ext>
            </a:extLst>
          </p:cNvPr>
          <p:cNvSpPr>
            <a:spLocks noGrp="1"/>
          </p:cNvSpPr>
          <p:nvPr>
            <p:ph type="body" sz="quarter" idx="13"/>
          </p:nvPr>
        </p:nvSpPr>
        <p:spPr/>
        <p:txBody>
          <a:bodyPr/>
          <a:lstStyle/>
          <a:p>
            <a:r>
              <a:rPr lang="en-US" dirty="0"/>
              <a:t>Review questions (12)</a:t>
            </a:r>
          </a:p>
        </p:txBody>
      </p:sp>
      <p:grpSp>
        <p:nvGrpSpPr>
          <p:cNvPr id="5" name="Group 4">
            <a:extLst>
              <a:ext uri="{FF2B5EF4-FFF2-40B4-BE49-F238E27FC236}">
                <a16:creationId xmlns:a16="http://schemas.microsoft.com/office/drawing/2014/main" id="{607B4B75-AD2E-7B77-3498-F9E609643C95}"/>
              </a:ext>
            </a:extLst>
          </p:cNvPr>
          <p:cNvGrpSpPr/>
          <p:nvPr/>
        </p:nvGrpSpPr>
        <p:grpSpPr>
          <a:xfrm>
            <a:off x="6338136" y="1900592"/>
            <a:ext cx="4605655" cy="3989959"/>
            <a:chOff x="6940302" y="930435"/>
            <a:chExt cx="4605655" cy="3989959"/>
          </a:xfrm>
        </p:grpSpPr>
        <p:graphicFrame>
          <p:nvGraphicFramePr>
            <p:cNvPr id="6" name="Chart 5">
              <a:extLst>
                <a:ext uri="{FF2B5EF4-FFF2-40B4-BE49-F238E27FC236}">
                  <a16:creationId xmlns:a16="http://schemas.microsoft.com/office/drawing/2014/main" id="{D325776C-80A0-8FCC-7345-2CA16FDF35FF}"/>
                </a:ext>
              </a:extLst>
            </p:cNvPr>
            <p:cNvGraphicFramePr/>
            <p:nvPr/>
          </p:nvGraphicFramePr>
          <p:xfrm>
            <a:off x="6940302" y="930435"/>
            <a:ext cx="4605655" cy="398995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C8530AD4-C4D4-0A07-0898-0F5E0F507C75}"/>
                </a:ext>
              </a:extLst>
            </p:cNvPr>
            <p:cNvCxnSpPr/>
            <p:nvPr/>
          </p:nvCxnSpPr>
          <p:spPr>
            <a:xfrm flipV="1">
              <a:off x="7538224" y="1467857"/>
              <a:ext cx="2007220" cy="264283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C41BD58-3FD2-A7A3-D851-24638BF5A7B3}"/>
                  </a:ext>
                </a:extLst>
              </p:cNvPr>
              <p:cNvSpPr txBox="1"/>
              <p:nvPr/>
            </p:nvSpPr>
            <p:spPr>
              <a:xfrm>
                <a:off x="5772840" y="409001"/>
                <a:ext cx="5787970" cy="1551066"/>
              </a:xfrm>
              <a:prstGeom prst="rect">
                <a:avLst/>
              </a:prstGeom>
              <a:noFill/>
            </p:spPr>
            <p:txBody>
              <a:bodyPr wrap="square" rtlCol="0">
                <a:spAutoFit/>
              </a:bodyPr>
              <a:lstStyle/>
              <a:p>
                <a:r>
                  <a:rPr lang="en-US" dirty="0">
                    <a:solidFill>
                      <a:schemeClr val="tx1">
                        <a:lumMod val="50000"/>
                      </a:schemeClr>
                    </a:solidFill>
                    <a:effectLst/>
                    <a:ea typeface="Times New Roman" panose="02020603050405020304" pitchFamily="18" charset="0"/>
                  </a:rPr>
                  <a:t>The frontier shown below was created using stocks and corporate bonds. The </a:t>
                </a:r>
                <a14:m>
                  <m:oMath xmlns:m="http://schemas.openxmlformats.org/officeDocument/2006/math">
                    <m:sSub>
                      <m:sSubPr>
                        <m:ctrlPr>
                          <a:rPr lang="en-US" i="1" smtClean="0">
                            <a:solidFill>
                              <a:schemeClr val="tx1">
                                <a:lumMod val="50000"/>
                              </a:schemeClr>
                            </a:solidFill>
                            <a:latin typeface="Cambria Math" panose="02040503050406030204" pitchFamily="18" charset="0"/>
                          </a:rPr>
                        </m:ctrlPr>
                      </m:sSubPr>
                      <m:e>
                        <m:r>
                          <a:rPr lang="en-US" i="1" smtClean="0">
                            <a:solidFill>
                              <a:schemeClr val="tx1">
                                <a:lumMod val="50000"/>
                              </a:schemeClr>
                            </a:solidFill>
                            <a:latin typeface="Cambria Math" panose="02040503050406030204" pitchFamily="18" charset="0"/>
                            <a:ea typeface="Cambria Math" panose="02040503050406030204" pitchFamily="18" charset="0"/>
                          </a:rPr>
                          <m:t>𝜌</m:t>
                        </m:r>
                      </m:e>
                      <m:sub>
                        <m:r>
                          <a:rPr lang="en-US" b="0" i="1" smtClean="0">
                            <a:solidFill>
                              <a:schemeClr val="tx1">
                                <a:lumMod val="50000"/>
                              </a:schemeClr>
                            </a:solidFill>
                            <a:latin typeface="Cambria Math" panose="02040503050406030204" pitchFamily="18" charset="0"/>
                            <a:ea typeface="Cambria Math" panose="02040503050406030204" pitchFamily="18" charset="0"/>
                          </a:rPr>
                          <m:t>𝑆</m:t>
                        </m:r>
                        <m:r>
                          <a:rPr lang="en-US" b="0" i="1" smtClean="0">
                            <a:solidFill>
                              <a:schemeClr val="tx1">
                                <a:lumMod val="50000"/>
                              </a:schemeClr>
                            </a:solidFill>
                            <a:latin typeface="Cambria Math" panose="02040503050406030204" pitchFamily="18" charset="0"/>
                          </a:rPr>
                          <m:t>,</m:t>
                        </m:r>
                        <m:r>
                          <a:rPr lang="en-US" b="0" i="1" smtClean="0">
                            <a:solidFill>
                              <a:schemeClr val="tx1">
                                <a:lumMod val="50000"/>
                              </a:schemeClr>
                            </a:solidFill>
                            <a:latin typeface="Cambria Math" panose="02040503050406030204" pitchFamily="18" charset="0"/>
                          </a:rPr>
                          <m:t>𝐵</m:t>
                        </m:r>
                      </m:sub>
                    </m:sSub>
                    <m:r>
                      <a:rPr lang="en-US" b="0" i="1" smtClean="0">
                        <a:solidFill>
                          <a:schemeClr val="tx1">
                            <a:lumMod val="50000"/>
                          </a:schemeClr>
                        </a:solidFill>
                        <a:latin typeface="Cambria Math" panose="02040503050406030204" pitchFamily="18" charset="0"/>
                      </a:rPr>
                      <m:t> </m:t>
                    </m:r>
                  </m:oMath>
                </a14:m>
                <a:r>
                  <a:rPr lang="en-US" dirty="0">
                    <a:solidFill>
                      <a:schemeClr val="tx1">
                        <a:lumMod val="50000"/>
                      </a:schemeClr>
                    </a:solidFill>
                    <a:effectLst/>
                    <a:ea typeface="Times New Roman" panose="02020603050405020304" pitchFamily="18" charset="0"/>
                  </a:rPr>
                  <a:t>=  -0.25 in this example.  </a:t>
                </a:r>
              </a:p>
              <a:p>
                <a:endParaRPr lang="en-US" sz="400" dirty="0">
                  <a:solidFill>
                    <a:schemeClr val="tx1">
                      <a:lumMod val="50000"/>
                    </a:schemeClr>
                  </a:solidFill>
                  <a:ea typeface="Times New Roman" panose="02020603050405020304" pitchFamily="18" charset="0"/>
                </a:endParaRPr>
              </a:p>
              <a:p>
                <a:r>
                  <a:rPr lang="en-US" dirty="0">
                    <a:solidFill>
                      <a:schemeClr val="tx1">
                        <a:lumMod val="50000"/>
                      </a:schemeClr>
                    </a:solidFill>
                    <a:effectLst/>
                    <a:ea typeface="Times New Roman" panose="02020603050405020304" pitchFamily="18" charset="0"/>
                  </a:rPr>
                  <a:t>The 100% </a:t>
                </a:r>
                <a:r>
                  <a:rPr lang="en-US" dirty="0">
                    <a:solidFill>
                      <a:schemeClr val="tx1">
                        <a:lumMod val="50000"/>
                      </a:schemeClr>
                    </a:solidFill>
                    <a:ea typeface="Times New Roman" panose="02020603050405020304" pitchFamily="18" charset="0"/>
                  </a:rPr>
                  <a:t>stock portfolio </a:t>
                </a:r>
                <a:r>
                  <a:rPr lang="en-US" dirty="0">
                    <a:solidFill>
                      <a:schemeClr val="tx1">
                        <a:lumMod val="50000"/>
                      </a:schemeClr>
                    </a:solidFill>
                    <a:effectLst/>
                    <a:ea typeface="Times New Roman" panose="02020603050405020304" pitchFamily="18" charset="0"/>
                  </a:rPr>
                  <a:t>is shown by the large square (#11) and the 100% bond portfolio is shown by the circle (#2).</a:t>
                </a:r>
                <a:endParaRPr lang="en-US" dirty="0">
                  <a:solidFill>
                    <a:schemeClr val="tx1">
                      <a:lumMod val="50000"/>
                    </a:schemeClr>
                  </a:solidFill>
                </a:endParaRPr>
              </a:p>
            </p:txBody>
          </p:sp>
        </mc:Choice>
        <mc:Fallback>
          <p:sp>
            <p:nvSpPr>
              <p:cNvPr id="8" name="TextBox 7">
                <a:extLst>
                  <a:ext uri="{FF2B5EF4-FFF2-40B4-BE49-F238E27FC236}">
                    <a16:creationId xmlns:a16="http://schemas.microsoft.com/office/drawing/2014/main" id="{AC41BD58-3FD2-A7A3-D851-24638BF5A7B3}"/>
                  </a:ext>
                </a:extLst>
              </p:cNvPr>
              <p:cNvSpPr txBox="1">
                <a:spLocks noRot="1" noChangeAspect="1" noMove="1" noResize="1" noEditPoints="1" noAdjustHandles="1" noChangeArrowheads="1" noChangeShapeType="1" noTextEdit="1"/>
              </p:cNvSpPr>
              <p:nvPr/>
            </p:nvSpPr>
            <p:spPr>
              <a:xfrm>
                <a:off x="5772840" y="409001"/>
                <a:ext cx="5787970" cy="1551066"/>
              </a:xfrm>
              <a:prstGeom prst="rect">
                <a:avLst/>
              </a:prstGeom>
              <a:blipFill>
                <a:blip r:embed="rId4"/>
                <a:stretch>
                  <a:fillRect l="-948" t="-1961" r="-1897" b="-509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4168CF9-B05A-6B43-A5ED-CBCF63601FB3}"/>
              </a:ext>
            </a:extLst>
          </p:cNvPr>
          <p:cNvSpPr txBox="1"/>
          <p:nvPr/>
        </p:nvSpPr>
        <p:spPr>
          <a:xfrm>
            <a:off x="8963671" y="3245079"/>
            <a:ext cx="698285" cy="338554"/>
          </a:xfrm>
          <a:prstGeom prst="rect">
            <a:avLst/>
          </a:prstGeom>
          <a:noFill/>
        </p:spPr>
        <p:txBody>
          <a:bodyPr wrap="square" rtlCol="0">
            <a:spAutoFit/>
          </a:bodyPr>
          <a:lstStyle/>
          <a:p>
            <a:r>
              <a:rPr lang="en-US" sz="1600" dirty="0">
                <a:solidFill>
                  <a:schemeClr val="tx1">
                    <a:lumMod val="50000"/>
                  </a:schemeClr>
                </a:solidFill>
              </a:rPr>
              <a:t>#8</a:t>
            </a:r>
          </a:p>
        </p:txBody>
      </p:sp>
      <p:cxnSp>
        <p:nvCxnSpPr>
          <p:cNvPr id="11" name="Straight Arrow Connector 10">
            <a:extLst>
              <a:ext uri="{FF2B5EF4-FFF2-40B4-BE49-F238E27FC236}">
                <a16:creationId xmlns:a16="http://schemas.microsoft.com/office/drawing/2014/main" id="{E8F54CD0-7DA4-9E7E-9E39-2C867BD3AF30}"/>
              </a:ext>
            </a:extLst>
          </p:cNvPr>
          <p:cNvCxnSpPr>
            <a:cxnSpLocks/>
          </p:cNvCxnSpPr>
          <p:nvPr/>
        </p:nvCxnSpPr>
        <p:spPr>
          <a:xfrm flipH="1" flipV="1">
            <a:off x="8943278" y="3112447"/>
            <a:ext cx="135128" cy="182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DF0153C-5182-B175-89B4-EFBE48DC58B9}"/>
              </a:ext>
            </a:extLst>
          </p:cNvPr>
          <p:cNvSpPr txBox="1"/>
          <p:nvPr/>
        </p:nvSpPr>
        <p:spPr>
          <a:xfrm>
            <a:off x="8784758" y="3832055"/>
            <a:ext cx="2007220" cy="338554"/>
          </a:xfrm>
          <a:prstGeom prst="rect">
            <a:avLst/>
          </a:prstGeom>
          <a:noFill/>
        </p:spPr>
        <p:txBody>
          <a:bodyPr wrap="square" rtlCol="0">
            <a:spAutoFit/>
          </a:bodyPr>
          <a:lstStyle/>
          <a:p>
            <a:r>
              <a:rPr lang="en-US" sz="1600" dirty="0">
                <a:solidFill>
                  <a:schemeClr val="tx1">
                    <a:lumMod val="50000"/>
                  </a:schemeClr>
                </a:solidFill>
              </a:rPr>
              <a:t>Tangency Portfolio</a:t>
            </a:r>
          </a:p>
        </p:txBody>
      </p:sp>
      <p:cxnSp>
        <p:nvCxnSpPr>
          <p:cNvPr id="14" name="Straight Arrow Connector 13">
            <a:extLst>
              <a:ext uri="{FF2B5EF4-FFF2-40B4-BE49-F238E27FC236}">
                <a16:creationId xmlns:a16="http://schemas.microsoft.com/office/drawing/2014/main" id="{843E6304-0909-8BF7-2DEA-01F02179963D}"/>
              </a:ext>
            </a:extLst>
          </p:cNvPr>
          <p:cNvCxnSpPr>
            <a:cxnSpLocks/>
          </p:cNvCxnSpPr>
          <p:nvPr/>
        </p:nvCxnSpPr>
        <p:spPr>
          <a:xfrm flipH="1" flipV="1">
            <a:off x="8106937" y="3672667"/>
            <a:ext cx="677821" cy="276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243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AFB501-4AAA-9C99-B705-4667781ECA0F}"/>
              </a:ext>
            </a:extLst>
          </p:cNvPr>
          <p:cNvSpPr>
            <a:spLocks noGrp="1"/>
          </p:cNvSpPr>
          <p:nvPr>
            <p:ph type="body" sz="quarter" idx="14"/>
          </p:nvPr>
        </p:nvSpPr>
        <p:spPr>
          <a:xfrm>
            <a:off x="646042" y="1274779"/>
            <a:ext cx="5449957" cy="5200162"/>
          </a:xfrm>
        </p:spPr>
        <p:txBody>
          <a:bodyPr>
            <a:noAutofit/>
          </a:bodyPr>
          <a:lstStyle/>
          <a:p>
            <a:pPr marL="0" indent="0">
              <a:buNone/>
            </a:pPr>
            <a:r>
              <a:rPr lang="en-US" sz="1600" u="sng" dirty="0"/>
              <a:t>Assume:</a:t>
            </a:r>
          </a:p>
          <a:p>
            <a:pPr marL="512763" lvl="1"/>
            <a:r>
              <a:rPr lang="en-US" sz="1600" dirty="0">
                <a:solidFill>
                  <a:srgbClr val="00B050"/>
                </a:solidFill>
              </a:rPr>
              <a:t>E[r</a:t>
            </a:r>
            <a:r>
              <a:rPr lang="en-US" sz="1600" baseline="-25000" dirty="0">
                <a:solidFill>
                  <a:srgbClr val="00B050"/>
                </a:solidFill>
              </a:rPr>
              <a:t>S</a:t>
            </a:r>
            <a:r>
              <a:rPr lang="en-US" sz="1600" dirty="0">
                <a:solidFill>
                  <a:srgbClr val="00B050"/>
                </a:solidFill>
              </a:rPr>
              <a:t>] = 10%</a:t>
            </a:r>
          </a:p>
          <a:p>
            <a:pPr marL="512763" lvl="1"/>
            <a:r>
              <a:rPr lang="en-US" sz="1600" dirty="0">
                <a:solidFill>
                  <a:srgbClr val="C00000"/>
                </a:solidFill>
              </a:rPr>
              <a:t>E[r</a:t>
            </a:r>
            <a:r>
              <a:rPr lang="en-US" sz="1600" baseline="-25000" dirty="0">
                <a:solidFill>
                  <a:srgbClr val="C00000"/>
                </a:solidFill>
              </a:rPr>
              <a:t>B</a:t>
            </a:r>
            <a:r>
              <a:rPr lang="en-US" sz="1600" dirty="0">
                <a:solidFill>
                  <a:srgbClr val="C00000"/>
                </a:solidFill>
              </a:rPr>
              <a:t>] = 7%</a:t>
            </a:r>
          </a:p>
          <a:p>
            <a:pPr marL="512763" lvl="1"/>
            <a:r>
              <a:rPr lang="en-US" sz="1600" dirty="0"/>
              <a:t>You have $10,000 to invest.</a:t>
            </a:r>
          </a:p>
          <a:p>
            <a:pPr marL="512763" lvl="1"/>
            <a:r>
              <a:rPr lang="en-US" sz="1600" dirty="0"/>
              <a:t>Assume the tangency portfolio has </a:t>
            </a:r>
            <a:r>
              <a:rPr lang="en-US" sz="1600" dirty="0">
                <a:solidFill>
                  <a:srgbClr val="7030A0"/>
                </a:solidFill>
              </a:rPr>
              <a:t>E[r</a:t>
            </a:r>
            <a:r>
              <a:rPr lang="en-US" sz="1600" baseline="-25000" dirty="0">
                <a:solidFill>
                  <a:srgbClr val="7030A0"/>
                </a:solidFill>
              </a:rPr>
              <a:t>T</a:t>
            </a:r>
            <a:r>
              <a:rPr lang="en-US" sz="1600" dirty="0">
                <a:solidFill>
                  <a:srgbClr val="7030A0"/>
                </a:solidFill>
              </a:rPr>
              <a:t>] = 8%.</a:t>
            </a:r>
          </a:p>
          <a:p>
            <a:pPr marL="0" lvl="1" indent="0">
              <a:buNone/>
            </a:pPr>
            <a:endParaRPr lang="en-US" sz="300" dirty="0"/>
          </a:p>
          <a:p>
            <a:pPr marL="0" lvl="1" indent="0">
              <a:buNone/>
            </a:pPr>
            <a:r>
              <a:rPr lang="en-US" sz="1600" u="sng" dirty="0"/>
              <a:t>Explanation of answer:</a:t>
            </a:r>
          </a:p>
          <a:p>
            <a:pPr marL="0" lvl="1" indent="0">
              <a:buSzPct val="100000"/>
              <a:buNone/>
            </a:pPr>
            <a:r>
              <a:rPr lang="en-US" sz="1600" dirty="0"/>
              <a:t>We know the E[r</a:t>
            </a:r>
            <a:r>
              <a:rPr lang="en-US" sz="1600" baseline="-25000" dirty="0"/>
              <a:t>T</a:t>
            </a:r>
            <a:r>
              <a:rPr lang="en-US" sz="1600" dirty="0"/>
              <a:t>] = 8% and that the tangency portfolio is created by combining stocks and risky bonds.  With this information we can write the equation where the underlying assets in the tangency portfolio are bonds and stocks:</a:t>
            </a:r>
          </a:p>
          <a:p>
            <a:pPr marL="0" lvl="1" indent="0">
              <a:buSzPct val="100000"/>
              <a:buNone/>
            </a:pPr>
            <a:endParaRPr lang="en-US" sz="200" dirty="0"/>
          </a:p>
          <a:p>
            <a:pPr marL="0" lvl="1" indent="0">
              <a:buSzPct val="100000"/>
              <a:buNone/>
            </a:pPr>
            <a:r>
              <a:rPr lang="en-US" sz="1600" dirty="0">
                <a:solidFill>
                  <a:srgbClr val="7030A0"/>
                </a:solidFill>
              </a:rPr>
              <a:t>E[r</a:t>
            </a:r>
            <a:r>
              <a:rPr lang="en-US" sz="1600" baseline="-25000" dirty="0">
                <a:solidFill>
                  <a:srgbClr val="7030A0"/>
                </a:solidFill>
              </a:rPr>
              <a:t>T</a:t>
            </a:r>
            <a:r>
              <a:rPr lang="en-US" sz="1600" dirty="0">
                <a:solidFill>
                  <a:srgbClr val="7030A0"/>
                </a:solidFill>
              </a:rPr>
              <a:t>] </a:t>
            </a:r>
            <a:r>
              <a:rPr lang="en-US" sz="1600" dirty="0"/>
              <a:t>= w</a:t>
            </a:r>
            <a:r>
              <a:rPr lang="en-US" sz="1600" baseline="-25000" dirty="0"/>
              <a:t>S</a:t>
            </a:r>
            <a:r>
              <a:rPr lang="en-US" sz="1600" dirty="0"/>
              <a:t>*</a:t>
            </a:r>
            <a:r>
              <a:rPr lang="en-US" sz="1600" dirty="0">
                <a:solidFill>
                  <a:srgbClr val="00B050"/>
                </a:solidFill>
              </a:rPr>
              <a:t>E[r</a:t>
            </a:r>
            <a:r>
              <a:rPr lang="en-US" sz="1600" baseline="-25000" dirty="0">
                <a:solidFill>
                  <a:srgbClr val="00B050"/>
                </a:solidFill>
              </a:rPr>
              <a:t>S</a:t>
            </a:r>
            <a:r>
              <a:rPr lang="en-US" sz="1600" dirty="0">
                <a:solidFill>
                  <a:srgbClr val="00B050"/>
                </a:solidFill>
              </a:rPr>
              <a:t>] </a:t>
            </a:r>
            <a:r>
              <a:rPr lang="en-US" sz="1600" dirty="0"/>
              <a:t>+ w</a:t>
            </a:r>
            <a:r>
              <a:rPr lang="en-US" sz="1600" baseline="-25000" dirty="0"/>
              <a:t>B</a:t>
            </a:r>
            <a:r>
              <a:rPr lang="en-US" sz="1600" dirty="0"/>
              <a:t>*</a:t>
            </a:r>
            <a:r>
              <a:rPr lang="en-US" sz="1600" dirty="0">
                <a:solidFill>
                  <a:srgbClr val="C00000"/>
                </a:solidFill>
              </a:rPr>
              <a:t>E[r</a:t>
            </a:r>
            <a:r>
              <a:rPr lang="en-US" sz="1600" baseline="-25000" dirty="0">
                <a:solidFill>
                  <a:srgbClr val="C00000"/>
                </a:solidFill>
              </a:rPr>
              <a:t>B</a:t>
            </a:r>
            <a:r>
              <a:rPr lang="en-US" sz="1600" dirty="0">
                <a:solidFill>
                  <a:srgbClr val="C00000"/>
                </a:solidFill>
              </a:rPr>
              <a:t>] </a:t>
            </a:r>
            <a:r>
              <a:rPr lang="en-US" sz="1600" dirty="0"/>
              <a:t>= w</a:t>
            </a:r>
            <a:r>
              <a:rPr lang="en-US" sz="1600" baseline="-25000" dirty="0"/>
              <a:t>S</a:t>
            </a:r>
            <a:r>
              <a:rPr lang="en-US" sz="1600" dirty="0"/>
              <a:t>*</a:t>
            </a:r>
            <a:r>
              <a:rPr lang="en-US" sz="1600" dirty="0">
                <a:solidFill>
                  <a:srgbClr val="00B050"/>
                </a:solidFill>
              </a:rPr>
              <a:t>E[r</a:t>
            </a:r>
            <a:r>
              <a:rPr lang="en-US" sz="1600" baseline="-25000" dirty="0">
                <a:solidFill>
                  <a:srgbClr val="00B050"/>
                </a:solidFill>
              </a:rPr>
              <a:t>S</a:t>
            </a:r>
            <a:r>
              <a:rPr lang="en-US" sz="1600" dirty="0">
                <a:solidFill>
                  <a:srgbClr val="00B050"/>
                </a:solidFill>
              </a:rPr>
              <a:t>] </a:t>
            </a:r>
            <a:r>
              <a:rPr lang="en-US" sz="1600" dirty="0"/>
              <a:t>+ (1-w</a:t>
            </a:r>
            <a:r>
              <a:rPr lang="en-US" sz="1600" baseline="-25000" dirty="0"/>
              <a:t>S</a:t>
            </a:r>
            <a:r>
              <a:rPr lang="en-US" sz="1600" dirty="0"/>
              <a:t>) *</a:t>
            </a:r>
            <a:r>
              <a:rPr lang="en-US" sz="1600" dirty="0">
                <a:solidFill>
                  <a:srgbClr val="C00000"/>
                </a:solidFill>
              </a:rPr>
              <a:t>E[r</a:t>
            </a:r>
            <a:r>
              <a:rPr lang="en-US" sz="1600" baseline="-25000" dirty="0">
                <a:solidFill>
                  <a:srgbClr val="C00000"/>
                </a:solidFill>
              </a:rPr>
              <a:t>B</a:t>
            </a:r>
            <a:r>
              <a:rPr lang="en-US" sz="1600" dirty="0">
                <a:solidFill>
                  <a:srgbClr val="C00000"/>
                </a:solidFill>
              </a:rPr>
              <a:t>] </a:t>
            </a:r>
          </a:p>
          <a:p>
            <a:pPr marL="0" lvl="1" indent="0">
              <a:buSzPct val="100000"/>
              <a:buNone/>
            </a:pPr>
            <a:r>
              <a:rPr lang="en-US" sz="1600" dirty="0">
                <a:solidFill>
                  <a:srgbClr val="7030A0"/>
                </a:solidFill>
              </a:rPr>
              <a:t>0.08 </a:t>
            </a:r>
            <a:r>
              <a:rPr lang="en-US" sz="1600" dirty="0"/>
              <a:t>= w</a:t>
            </a:r>
            <a:r>
              <a:rPr lang="en-US" sz="1600" baseline="-25000" dirty="0"/>
              <a:t>S</a:t>
            </a:r>
            <a:r>
              <a:rPr lang="en-US" sz="1600" dirty="0"/>
              <a:t>*</a:t>
            </a:r>
            <a:r>
              <a:rPr lang="en-US" sz="1600" dirty="0">
                <a:solidFill>
                  <a:srgbClr val="00B050"/>
                </a:solidFill>
              </a:rPr>
              <a:t>.10 </a:t>
            </a:r>
            <a:r>
              <a:rPr lang="en-US" sz="1600" dirty="0"/>
              <a:t>+ (1-w</a:t>
            </a:r>
            <a:r>
              <a:rPr lang="en-US" sz="1600" baseline="-25000" dirty="0"/>
              <a:t>S</a:t>
            </a:r>
            <a:r>
              <a:rPr lang="en-US" sz="1600" dirty="0"/>
              <a:t>) *</a:t>
            </a:r>
            <a:r>
              <a:rPr lang="en-US" sz="1600" dirty="0">
                <a:solidFill>
                  <a:srgbClr val="C00000"/>
                </a:solidFill>
              </a:rPr>
              <a:t>0.07</a:t>
            </a:r>
          </a:p>
          <a:p>
            <a:pPr marL="0" lvl="1" indent="0">
              <a:buSzPct val="100000"/>
              <a:buNone/>
            </a:pPr>
            <a:r>
              <a:rPr lang="en-US" sz="1600" dirty="0"/>
              <a:t>0.08 = 0.10w</a:t>
            </a:r>
            <a:r>
              <a:rPr lang="en-US" sz="1600" baseline="-25000" dirty="0"/>
              <a:t>S </a:t>
            </a:r>
            <a:r>
              <a:rPr lang="en-US" sz="1600" dirty="0"/>
              <a:t>+ 0.07 - 0.07w</a:t>
            </a:r>
            <a:r>
              <a:rPr lang="en-US" sz="1600" baseline="-25000" dirty="0"/>
              <a:t>S</a:t>
            </a:r>
            <a:r>
              <a:rPr lang="en-US" sz="1600" dirty="0"/>
              <a:t> = 0.03w</a:t>
            </a:r>
            <a:r>
              <a:rPr lang="en-US" sz="1600" baseline="-25000" dirty="0"/>
              <a:t>S</a:t>
            </a:r>
            <a:r>
              <a:rPr lang="en-US" sz="1600" dirty="0"/>
              <a:t> + 0.07</a:t>
            </a:r>
          </a:p>
          <a:p>
            <a:pPr marL="0" lvl="1" indent="0">
              <a:buSzPct val="100000"/>
              <a:buNone/>
            </a:pPr>
            <a:r>
              <a:rPr lang="en-US" sz="1600" dirty="0"/>
              <a:t>0.01 = 0.03w</a:t>
            </a:r>
            <a:r>
              <a:rPr lang="en-US" sz="1600" baseline="-25000" dirty="0"/>
              <a:t>S</a:t>
            </a:r>
            <a:r>
              <a:rPr lang="en-US" sz="1600" dirty="0"/>
              <a:t>   </a:t>
            </a:r>
          </a:p>
          <a:p>
            <a:pPr marL="0" lvl="1" indent="0">
              <a:buSzPct val="100000"/>
              <a:buNone/>
            </a:pPr>
            <a:r>
              <a:rPr lang="en-US" sz="1600" dirty="0">
                <a:sym typeface="Wingdings" panose="05000000000000000000" pitchFamily="2" charset="2"/>
              </a:rPr>
              <a:t>   1/3 = </a:t>
            </a:r>
            <a:r>
              <a:rPr lang="en-US" sz="1600" dirty="0"/>
              <a:t>w</a:t>
            </a:r>
            <a:r>
              <a:rPr lang="en-US" sz="1600" baseline="-25000" dirty="0"/>
              <a:t>S        </a:t>
            </a:r>
            <a:r>
              <a:rPr lang="en-US" sz="1600" dirty="0">
                <a:sym typeface="Wingdings" panose="05000000000000000000" pitchFamily="2" charset="2"/>
              </a:rPr>
              <a:t>2/3 = </a:t>
            </a:r>
            <a:r>
              <a:rPr lang="en-US" sz="1600" dirty="0"/>
              <a:t>w</a:t>
            </a:r>
            <a:r>
              <a:rPr lang="en-US" sz="1600" baseline="-25000" dirty="0"/>
              <a:t>B</a:t>
            </a:r>
          </a:p>
          <a:p>
            <a:pPr marL="0" lvl="1" indent="0">
              <a:buSzPct val="100000"/>
              <a:buNone/>
            </a:pPr>
            <a:endParaRPr lang="en-US" sz="600" dirty="0">
              <a:solidFill>
                <a:srgbClr val="C00000"/>
              </a:solidFill>
            </a:endParaRPr>
          </a:p>
          <a:p>
            <a:pPr marL="0" lvl="1" indent="0">
              <a:buSzPct val="100000"/>
              <a:buNone/>
            </a:pPr>
            <a:r>
              <a:rPr lang="en-US" sz="1600" dirty="0"/>
              <a:t>This means you would invest $3,333.33 in stocks and the rest in bonds to create the tangency portfolio.</a:t>
            </a:r>
          </a:p>
          <a:p>
            <a:pPr marL="457200" lvl="1" indent="-457200">
              <a:buFont typeface="+mj-lt"/>
              <a:buAutoNum type="arabicPeriod" startAt="12"/>
            </a:pPr>
            <a:endParaRPr lang="en-US" sz="1600" dirty="0"/>
          </a:p>
        </p:txBody>
      </p:sp>
      <p:sp>
        <p:nvSpPr>
          <p:cNvPr id="3" name="Text Placeholder 2">
            <a:extLst>
              <a:ext uri="{FF2B5EF4-FFF2-40B4-BE49-F238E27FC236}">
                <a16:creationId xmlns:a16="http://schemas.microsoft.com/office/drawing/2014/main" id="{3E06735A-405D-7717-FD3B-FD2BD65C8310}"/>
              </a:ext>
            </a:extLst>
          </p:cNvPr>
          <p:cNvSpPr>
            <a:spLocks noGrp="1"/>
          </p:cNvSpPr>
          <p:nvPr>
            <p:ph type="body" sz="quarter" idx="13"/>
          </p:nvPr>
        </p:nvSpPr>
        <p:spPr/>
        <p:txBody>
          <a:bodyPr/>
          <a:lstStyle/>
          <a:p>
            <a:r>
              <a:rPr lang="en-US" dirty="0"/>
              <a:t>Review question (12) answer</a:t>
            </a:r>
          </a:p>
        </p:txBody>
      </p:sp>
      <p:grpSp>
        <p:nvGrpSpPr>
          <p:cNvPr id="5" name="Group 4">
            <a:extLst>
              <a:ext uri="{FF2B5EF4-FFF2-40B4-BE49-F238E27FC236}">
                <a16:creationId xmlns:a16="http://schemas.microsoft.com/office/drawing/2014/main" id="{607B4B75-AD2E-7B77-3498-F9E609643C95}"/>
              </a:ext>
            </a:extLst>
          </p:cNvPr>
          <p:cNvGrpSpPr/>
          <p:nvPr/>
        </p:nvGrpSpPr>
        <p:grpSpPr>
          <a:xfrm>
            <a:off x="6338136" y="1900592"/>
            <a:ext cx="4605655" cy="3989959"/>
            <a:chOff x="6940302" y="930435"/>
            <a:chExt cx="4605655" cy="3989959"/>
          </a:xfrm>
        </p:grpSpPr>
        <p:graphicFrame>
          <p:nvGraphicFramePr>
            <p:cNvPr id="6" name="Chart 5">
              <a:extLst>
                <a:ext uri="{FF2B5EF4-FFF2-40B4-BE49-F238E27FC236}">
                  <a16:creationId xmlns:a16="http://schemas.microsoft.com/office/drawing/2014/main" id="{D325776C-80A0-8FCC-7345-2CA16FDF35FF}"/>
                </a:ext>
              </a:extLst>
            </p:cNvPr>
            <p:cNvGraphicFramePr/>
            <p:nvPr/>
          </p:nvGraphicFramePr>
          <p:xfrm>
            <a:off x="6940302" y="930435"/>
            <a:ext cx="4605655" cy="398995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C8530AD4-C4D4-0A07-0898-0F5E0F507C75}"/>
                </a:ext>
              </a:extLst>
            </p:cNvPr>
            <p:cNvCxnSpPr/>
            <p:nvPr/>
          </p:nvCxnSpPr>
          <p:spPr>
            <a:xfrm flipV="1">
              <a:off x="7538224" y="1467857"/>
              <a:ext cx="2007220" cy="264283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C41BD58-3FD2-A7A3-D851-24638BF5A7B3}"/>
                  </a:ext>
                </a:extLst>
              </p:cNvPr>
              <p:cNvSpPr txBox="1"/>
              <p:nvPr/>
            </p:nvSpPr>
            <p:spPr>
              <a:xfrm>
                <a:off x="5853865" y="396644"/>
                <a:ext cx="5719301" cy="1551066"/>
              </a:xfrm>
              <a:prstGeom prst="rect">
                <a:avLst/>
              </a:prstGeom>
              <a:noFill/>
            </p:spPr>
            <p:txBody>
              <a:bodyPr wrap="square" rtlCol="0">
                <a:spAutoFit/>
              </a:bodyPr>
              <a:lstStyle/>
              <a:p>
                <a:r>
                  <a:rPr lang="en-US" dirty="0">
                    <a:solidFill>
                      <a:schemeClr val="tx1">
                        <a:lumMod val="50000"/>
                      </a:schemeClr>
                    </a:solidFill>
                    <a:effectLst/>
                    <a:ea typeface="Times New Roman" panose="02020603050405020304" pitchFamily="18" charset="0"/>
                  </a:rPr>
                  <a:t>The frontier shown below was created using stocks and corporate bonds. The </a:t>
                </a:r>
                <a14:m>
                  <m:oMath xmlns:m="http://schemas.openxmlformats.org/officeDocument/2006/math">
                    <m:sSub>
                      <m:sSubPr>
                        <m:ctrlPr>
                          <a:rPr lang="en-US" i="1" smtClean="0">
                            <a:solidFill>
                              <a:schemeClr val="tx1">
                                <a:lumMod val="50000"/>
                              </a:schemeClr>
                            </a:solidFill>
                            <a:latin typeface="Cambria Math" panose="02040503050406030204" pitchFamily="18" charset="0"/>
                          </a:rPr>
                        </m:ctrlPr>
                      </m:sSubPr>
                      <m:e>
                        <m:r>
                          <a:rPr lang="en-US" i="1" smtClean="0">
                            <a:solidFill>
                              <a:schemeClr val="tx1">
                                <a:lumMod val="50000"/>
                              </a:schemeClr>
                            </a:solidFill>
                            <a:latin typeface="Cambria Math" panose="02040503050406030204" pitchFamily="18" charset="0"/>
                            <a:ea typeface="Cambria Math" panose="02040503050406030204" pitchFamily="18" charset="0"/>
                          </a:rPr>
                          <m:t>𝜌</m:t>
                        </m:r>
                      </m:e>
                      <m:sub>
                        <m:r>
                          <a:rPr lang="en-US" b="0" i="1" smtClean="0">
                            <a:solidFill>
                              <a:schemeClr val="tx1">
                                <a:lumMod val="50000"/>
                              </a:schemeClr>
                            </a:solidFill>
                            <a:latin typeface="Cambria Math" panose="02040503050406030204" pitchFamily="18" charset="0"/>
                            <a:ea typeface="Cambria Math" panose="02040503050406030204" pitchFamily="18" charset="0"/>
                          </a:rPr>
                          <m:t>𝑆</m:t>
                        </m:r>
                        <m:r>
                          <a:rPr lang="en-US" b="0" i="1" smtClean="0">
                            <a:solidFill>
                              <a:schemeClr val="tx1">
                                <a:lumMod val="50000"/>
                              </a:schemeClr>
                            </a:solidFill>
                            <a:latin typeface="Cambria Math" panose="02040503050406030204" pitchFamily="18" charset="0"/>
                          </a:rPr>
                          <m:t>,</m:t>
                        </m:r>
                        <m:r>
                          <a:rPr lang="en-US" b="0" i="1" smtClean="0">
                            <a:solidFill>
                              <a:schemeClr val="tx1">
                                <a:lumMod val="50000"/>
                              </a:schemeClr>
                            </a:solidFill>
                            <a:latin typeface="Cambria Math" panose="02040503050406030204" pitchFamily="18" charset="0"/>
                          </a:rPr>
                          <m:t>𝐵</m:t>
                        </m:r>
                      </m:sub>
                    </m:sSub>
                    <m:r>
                      <a:rPr lang="en-US" b="0" i="1" smtClean="0">
                        <a:solidFill>
                          <a:schemeClr val="tx1">
                            <a:lumMod val="50000"/>
                          </a:schemeClr>
                        </a:solidFill>
                        <a:latin typeface="Cambria Math" panose="02040503050406030204" pitchFamily="18" charset="0"/>
                      </a:rPr>
                      <m:t> </m:t>
                    </m:r>
                  </m:oMath>
                </a14:m>
                <a:r>
                  <a:rPr lang="en-US" dirty="0">
                    <a:solidFill>
                      <a:schemeClr val="tx1">
                        <a:lumMod val="50000"/>
                      </a:schemeClr>
                    </a:solidFill>
                    <a:effectLst/>
                    <a:ea typeface="Times New Roman" panose="02020603050405020304" pitchFamily="18" charset="0"/>
                  </a:rPr>
                  <a:t>=  -0.25 in this example.  </a:t>
                </a:r>
              </a:p>
              <a:p>
                <a:endParaRPr lang="en-US" sz="400" dirty="0">
                  <a:solidFill>
                    <a:schemeClr val="tx1">
                      <a:lumMod val="50000"/>
                    </a:schemeClr>
                  </a:solidFill>
                  <a:ea typeface="Times New Roman" panose="02020603050405020304" pitchFamily="18" charset="0"/>
                </a:endParaRPr>
              </a:p>
              <a:p>
                <a:r>
                  <a:rPr lang="en-US" dirty="0">
                    <a:solidFill>
                      <a:schemeClr val="tx1">
                        <a:lumMod val="50000"/>
                      </a:schemeClr>
                    </a:solidFill>
                    <a:effectLst/>
                    <a:ea typeface="Times New Roman" panose="02020603050405020304" pitchFamily="18" charset="0"/>
                  </a:rPr>
                  <a:t>The 100% </a:t>
                </a:r>
                <a:r>
                  <a:rPr lang="en-US" dirty="0">
                    <a:solidFill>
                      <a:schemeClr val="tx1">
                        <a:lumMod val="50000"/>
                      </a:schemeClr>
                    </a:solidFill>
                    <a:ea typeface="Times New Roman" panose="02020603050405020304" pitchFamily="18" charset="0"/>
                  </a:rPr>
                  <a:t>stock portfolio </a:t>
                </a:r>
                <a:r>
                  <a:rPr lang="en-US" dirty="0">
                    <a:solidFill>
                      <a:schemeClr val="tx1">
                        <a:lumMod val="50000"/>
                      </a:schemeClr>
                    </a:solidFill>
                    <a:effectLst/>
                    <a:ea typeface="Times New Roman" panose="02020603050405020304" pitchFamily="18" charset="0"/>
                  </a:rPr>
                  <a:t>is shown by the large square (#11) and the 100% bond portfolio is shown by the circle (#2).</a:t>
                </a:r>
                <a:endParaRPr lang="en-US" dirty="0">
                  <a:solidFill>
                    <a:schemeClr val="tx1">
                      <a:lumMod val="50000"/>
                    </a:schemeClr>
                  </a:solidFill>
                </a:endParaRPr>
              </a:p>
            </p:txBody>
          </p:sp>
        </mc:Choice>
        <mc:Fallback>
          <p:sp>
            <p:nvSpPr>
              <p:cNvPr id="8" name="TextBox 7">
                <a:extLst>
                  <a:ext uri="{FF2B5EF4-FFF2-40B4-BE49-F238E27FC236}">
                    <a16:creationId xmlns:a16="http://schemas.microsoft.com/office/drawing/2014/main" id="{AC41BD58-3FD2-A7A3-D851-24638BF5A7B3}"/>
                  </a:ext>
                </a:extLst>
              </p:cNvPr>
              <p:cNvSpPr txBox="1">
                <a:spLocks noRot="1" noChangeAspect="1" noMove="1" noResize="1" noEditPoints="1" noAdjustHandles="1" noChangeArrowheads="1" noChangeShapeType="1" noTextEdit="1"/>
              </p:cNvSpPr>
              <p:nvPr/>
            </p:nvSpPr>
            <p:spPr>
              <a:xfrm>
                <a:off x="5853865" y="396644"/>
                <a:ext cx="5719301" cy="1551066"/>
              </a:xfrm>
              <a:prstGeom prst="rect">
                <a:avLst/>
              </a:prstGeom>
              <a:blipFill>
                <a:blip r:embed="rId4"/>
                <a:stretch>
                  <a:fillRect l="-853" t="-1961" r="-3092" b="-509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4168CF9-B05A-6B43-A5ED-CBCF63601FB3}"/>
              </a:ext>
            </a:extLst>
          </p:cNvPr>
          <p:cNvSpPr txBox="1"/>
          <p:nvPr/>
        </p:nvSpPr>
        <p:spPr>
          <a:xfrm>
            <a:off x="8963671" y="3245079"/>
            <a:ext cx="698285" cy="338554"/>
          </a:xfrm>
          <a:prstGeom prst="rect">
            <a:avLst/>
          </a:prstGeom>
          <a:noFill/>
        </p:spPr>
        <p:txBody>
          <a:bodyPr wrap="square" rtlCol="0">
            <a:spAutoFit/>
          </a:bodyPr>
          <a:lstStyle/>
          <a:p>
            <a:r>
              <a:rPr lang="en-US" sz="1600" dirty="0">
                <a:solidFill>
                  <a:schemeClr val="tx1">
                    <a:lumMod val="50000"/>
                  </a:schemeClr>
                </a:solidFill>
              </a:rPr>
              <a:t>#8</a:t>
            </a:r>
          </a:p>
        </p:txBody>
      </p:sp>
      <p:cxnSp>
        <p:nvCxnSpPr>
          <p:cNvPr id="11" name="Straight Arrow Connector 10">
            <a:extLst>
              <a:ext uri="{FF2B5EF4-FFF2-40B4-BE49-F238E27FC236}">
                <a16:creationId xmlns:a16="http://schemas.microsoft.com/office/drawing/2014/main" id="{E8F54CD0-7DA4-9E7E-9E39-2C867BD3AF30}"/>
              </a:ext>
            </a:extLst>
          </p:cNvPr>
          <p:cNvCxnSpPr>
            <a:cxnSpLocks/>
          </p:cNvCxnSpPr>
          <p:nvPr/>
        </p:nvCxnSpPr>
        <p:spPr>
          <a:xfrm flipH="1" flipV="1">
            <a:off x="8943278" y="3112447"/>
            <a:ext cx="135128" cy="182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DF0153C-5182-B175-89B4-EFBE48DC58B9}"/>
              </a:ext>
            </a:extLst>
          </p:cNvPr>
          <p:cNvSpPr txBox="1"/>
          <p:nvPr/>
        </p:nvSpPr>
        <p:spPr>
          <a:xfrm>
            <a:off x="8784758" y="3832055"/>
            <a:ext cx="2007220" cy="338554"/>
          </a:xfrm>
          <a:prstGeom prst="rect">
            <a:avLst/>
          </a:prstGeom>
          <a:noFill/>
        </p:spPr>
        <p:txBody>
          <a:bodyPr wrap="square" rtlCol="0">
            <a:spAutoFit/>
          </a:bodyPr>
          <a:lstStyle/>
          <a:p>
            <a:r>
              <a:rPr lang="en-US" sz="1600" dirty="0">
                <a:solidFill>
                  <a:schemeClr val="tx1">
                    <a:lumMod val="50000"/>
                  </a:schemeClr>
                </a:solidFill>
              </a:rPr>
              <a:t>Tangency Portfolio</a:t>
            </a:r>
          </a:p>
        </p:txBody>
      </p:sp>
      <p:cxnSp>
        <p:nvCxnSpPr>
          <p:cNvPr id="14" name="Straight Arrow Connector 13">
            <a:extLst>
              <a:ext uri="{FF2B5EF4-FFF2-40B4-BE49-F238E27FC236}">
                <a16:creationId xmlns:a16="http://schemas.microsoft.com/office/drawing/2014/main" id="{843E6304-0909-8BF7-2DEA-01F02179963D}"/>
              </a:ext>
            </a:extLst>
          </p:cNvPr>
          <p:cNvCxnSpPr>
            <a:cxnSpLocks/>
          </p:cNvCxnSpPr>
          <p:nvPr/>
        </p:nvCxnSpPr>
        <p:spPr>
          <a:xfrm flipH="1" flipV="1">
            <a:off x="8106937" y="3672667"/>
            <a:ext cx="677821" cy="276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3707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AFB501-4AAA-9C99-B705-4667781ECA0F}"/>
              </a:ext>
            </a:extLst>
          </p:cNvPr>
          <p:cNvSpPr>
            <a:spLocks noGrp="1"/>
          </p:cNvSpPr>
          <p:nvPr>
            <p:ph type="body" sz="quarter" idx="14"/>
          </p:nvPr>
        </p:nvSpPr>
        <p:spPr>
          <a:xfrm>
            <a:off x="646042" y="1361278"/>
            <a:ext cx="5418909" cy="4760742"/>
          </a:xfrm>
        </p:spPr>
        <p:txBody>
          <a:bodyPr>
            <a:normAutofit/>
          </a:bodyPr>
          <a:lstStyle/>
          <a:p>
            <a:pPr marL="0" indent="0">
              <a:buNone/>
            </a:pPr>
            <a:r>
              <a:rPr lang="en-US" sz="1800" u="sng" dirty="0"/>
              <a:t>Assume:</a:t>
            </a:r>
          </a:p>
          <a:p>
            <a:pPr marL="512763" lvl="1"/>
            <a:r>
              <a:rPr lang="en-US" sz="1800" dirty="0"/>
              <a:t>E[r</a:t>
            </a:r>
            <a:r>
              <a:rPr lang="en-US" sz="1800" baseline="-25000" dirty="0"/>
              <a:t>11</a:t>
            </a:r>
            <a:r>
              <a:rPr lang="en-US" sz="1800" dirty="0"/>
              <a:t>] = 10% (stocks)</a:t>
            </a:r>
          </a:p>
          <a:p>
            <a:pPr marL="512763" lvl="1"/>
            <a:r>
              <a:rPr lang="en-US" sz="1800" dirty="0"/>
              <a:t>E[r</a:t>
            </a:r>
            <a:r>
              <a:rPr lang="en-US" sz="1800" baseline="-25000" dirty="0"/>
              <a:t>2</a:t>
            </a:r>
            <a:r>
              <a:rPr lang="en-US" sz="1800" dirty="0"/>
              <a:t>] = 7% (corporate bonds)</a:t>
            </a:r>
          </a:p>
          <a:p>
            <a:pPr marL="512763" lvl="1"/>
            <a:r>
              <a:rPr lang="en-US" sz="1800" dirty="0"/>
              <a:t>r</a:t>
            </a:r>
            <a:r>
              <a:rPr lang="en-US" sz="1800" baseline="-25000" dirty="0"/>
              <a:t>f </a:t>
            </a:r>
            <a:r>
              <a:rPr lang="en-US" sz="1800" dirty="0"/>
              <a:t>= 5%</a:t>
            </a:r>
          </a:p>
          <a:p>
            <a:pPr marL="512763" lvl="1"/>
            <a:r>
              <a:rPr lang="en-US" sz="1800" dirty="0"/>
              <a:t>You have $10,000 to invest.</a:t>
            </a:r>
          </a:p>
          <a:p>
            <a:pPr marL="512763" lvl="1"/>
            <a:r>
              <a:rPr lang="en-US" sz="1800" dirty="0"/>
              <a:t>Assume the tangency portfolio has E[r</a:t>
            </a:r>
            <a:r>
              <a:rPr lang="en-US" sz="1800" baseline="-25000" dirty="0"/>
              <a:t>T</a:t>
            </a:r>
            <a:r>
              <a:rPr lang="en-US" sz="1800" dirty="0"/>
              <a:t>] = 8%.</a:t>
            </a:r>
          </a:p>
          <a:p>
            <a:pPr marL="512763" lvl="1"/>
            <a:r>
              <a:rPr lang="en-US" sz="1800" dirty="0"/>
              <a:t>3 possible underlying assets to invest in: stocks, corporate bonds, risk-free asset</a:t>
            </a:r>
          </a:p>
          <a:p>
            <a:pPr marL="0" lvl="1" indent="0">
              <a:buNone/>
            </a:pPr>
            <a:endParaRPr lang="en-US" sz="1800" dirty="0"/>
          </a:p>
          <a:p>
            <a:pPr marL="0" lvl="1" indent="0">
              <a:buNone/>
            </a:pPr>
            <a:r>
              <a:rPr lang="en-US" sz="1800" u="sng" dirty="0"/>
              <a:t>Questions:</a:t>
            </a:r>
          </a:p>
          <a:p>
            <a:pPr marL="342900" lvl="1">
              <a:buSzPct val="100000"/>
              <a:buFont typeface="+mj-lt"/>
              <a:buAutoNum type="arabicPeriod" startAt="13"/>
            </a:pPr>
            <a:r>
              <a:rPr lang="en-US" sz="1800" dirty="0"/>
              <a:t>Which underlying assets are needed to create portfolio #13?</a:t>
            </a:r>
          </a:p>
          <a:p>
            <a:pPr marL="342900" lvl="1">
              <a:buSzPct val="100000"/>
              <a:buFont typeface="+mj-lt"/>
              <a:buAutoNum type="arabicPeriod" startAt="13"/>
            </a:pPr>
            <a:r>
              <a:rPr lang="en-US" sz="1800" dirty="0"/>
              <a:t>Which underlying assets are needed to create portfolio #14?</a:t>
            </a:r>
          </a:p>
          <a:p>
            <a:pPr marL="342900" lvl="1">
              <a:buSzPct val="100000"/>
              <a:buFont typeface="+mj-lt"/>
              <a:buAutoNum type="arabicPeriod" startAt="13"/>
            </a:pPr>
            <a:r>
              <a:rPr lang="en-US" sz="1800" dirty="0"/>
              <a:t>Which underlying assets are needed to create portfolio #15?</a:t>
            </a:r>
          </a:p>
          <a:p>
            <a:pPr marL="342900" lvl="1">
              <a:buSzPct val="100000"/>
              <a:buFont typeface="+mj-lt"/>
              <a:buAutoNum type="arabicPeriod" startAt="13"/>
            </a:pPr>
            <a:endParaRPr lang="en-US" sz="1800" dirty="0"/>
          </a:p>
          <a:p>
            <a:pPr marL="457200" lvl="1" indent="-457200">
              <a:buFont typeface="+mj-lt"/>
              <a:buAutoNum type="arabicPeriod" startAt="13"/>
            </a:pPr>
            <a:endParaRPr lang="en-US" sz="1800" dirty="0"/>
          </a:p>
        </p:txBody>
      </p:sp>
      <p:sp>
        <p:nvSpPr>
          <p:cNvPr id="3" name="Text Placeholder 2">
            <a:extLst>
              <a:ext uri="{FF2B5EF4-FFF2-40B4-BE49-F238E27FC236}">
                <a16:creationId xmlns:a16="http://schemas.microsoft.com/office/drawing/2014/main" id="{3E06735A-405D-7717-FD3B-FD2BD65C8310}"/>
              </a:ext>
            </a:extLst>
          </p:cNvPr>
          <p:cNvSpPr>
            <a:spLocks noGrp="1"/>
          </p:cNvSpPr>
          <p:nvPr>
            <p:ph type="body" sz="quarter" idx="13"/>
          </p:nvPr>
        </p:nvSpPr>
        <p:spPr/>
        <p:txBody>
          <a:bodyPr/>
          <a:lstStyle/>
          <a:p>
            <a:r>
              <a:rPr lang="en-US" dirty="0"/>
              <a:t>Review questions (13 - 15)</a:t>
            </a:r>
          </a:p>
        </p:txBody>
      </p:sp>
      <p:grpSp>
        <p:nvGrpSpPr>
          <p:cNvPr id="5" name="Group 4">
            <a:extLst>
              <a:ext uri="{FF2B5EF4-FFF2-40B4-BE49-F238E27FC236}">
                <a16:creationId xmlns:a16="http://schemas.microsoft.com/office/drawing/2014/main" id="{607B4B75-AD2E-7B77-3498-F9E609643C95}"/>
              </a:ext>
            </a:extLst>
          </p:cNvPr>
          <p:cNvGrpSpPr/>
          <p:nvPr/>
        </p:nvGrpSpPr>
        <p:grpSpPr>
          <a:xfrm>
            <a:off x="6338136" y="1900592"/>
            <a:ext cx="4605655" cy="3989959"/>
            <a:chOff x="6940302" y="930435"/>
            <a:chExt cx="4605655" cy="3989959"/>
          </a:xfrm>
        </p:grpSpPr>
        <p:graphicFrame>
          <p:nvGraphicFramePr>
            <p:cNvPr id="6" name="Chart 5">
              <a:extLst>
                <a:ext uri="{FF2B5EF4-FFF2-40B4-BE49-F238E27FC236}">
                  <a16:creationId xmlns:a16="http://schemas.microsoft.com/office/drawing/2014/main" id="{D325776C-80A0-8FCC-7345-2CA16FDF35FF}"/>
                </a:ext>
              </a:extLst>
            </p:cNvPr>
            <p:cNvGraphicFramePr/>
            <p:nvPr/>
          </p:nvGraphicFramePr>
          <p:xfrm>
            <a:off x="6940302" y="930435"/>
            <a:ext cx="4605655" cy="398995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C8530AD4-C4D4-0A07-0898-0F5E0F507C75}"/>
                </a:ext>
              </a:extLst>
            </p:cNvPr>
            <p:cNvCxnSpPr/>
            <p:nvPr/>
          </p:nvCxnSpPr>
          <p:spPr>
            <a:xfrm flipV="1">
              <a:off x="7538224" y="1467857"/>
              <a:ext cx="2007220" cy="264283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C41BD58-3FD2-A7A3-D851-24638BF5A7B3}"/>
                  </a:ext>
                </a:extLst>
              </p:cNvPr>
              <p:cNvSpPr txBox="1"/>
              <p:nvPr/>
            </p:nvSpPr>
            <p:spPr>
              <a:xfrm>
                <a:off x="5853865" y="386967"/>
                <a:ext cx="5719301" cy="1551066"/>
              </a:xfrm>
              <a:prstGeom prst="rect">
                <a:avLst/>
              </a:prstGeom>
              <a:noFill/>
            </p:spPr>
            <p:txBody>
              <a:bodyPr wrap="square" rtlCol="0">
                <a:spAutoFit/>
              </a:bodyPr>
              <a:lstStyle/>
              <a:p>
                <a:r>
                  <a:rPr lang="en-US" dirty="0">
                    <a:solidFill>
                      <a:schemeClr val="tx1">
                        <a:lumMod val="50000"/>
                      </a:schemeClr>
                    </a:solidFill>
                    <a:effectLst/>
                    <a:ea typeface="Times New Roman" panose="02020603050405020304" pitchFamily="18" charset="0"/>
                  </a:rPr>
                  <a:t>The frontier shown below was created using stocks and corporate bonds. The </a:t>
                </a:r>
                <a14:m>
                  <m:oMath xmlns:m="http://schemas.openxmlformats.org/officeDocument/2006/math">
                    <m:sSub>
                      <m:sSubPr>
                        <m:ctrlPr>
                          <a:rPr lang="en-US" i="1" smtClean="0">
                            <a:solidFill>
                              <a:schemeClr val="tx1">
                                <a:lumMod val="50000"/>
                              </a:schemeClr>
                            </a:solidFill>
                            <a:latin typeface="Cambria Math" panose="02040503050406030204" pitchFamily="18" charset="0"/>
                          </a:rPr>
                        </m:ctrlPr>
                      </m:sSubPr>
                      <m:e>
                        <m:r>
                          <a:rPr lang="en-US" i="1" smtClean="0">
                            <a:solidFill>
                              <a:schemeClr val="tx1">
                                <a:lumMod val="50000"/>
                              </a:schemeClr>
                            </a:solidFill>
                            <a:latin typeface="Cambria Math" panose="02040503050406030204" pitchFamily="18" charset="0"/>
                            <a:ea typeface="Cambria Math" panose="02040503050406030204" pitchFamily="18" charset="0"/>
                          </a:rPr>
                          <m:t>𝜌</m:t>
                        </m:r>
                      </m:e>
                      <m:sub>
                        <m:r>
                          <a:rPr lang="en-US" b="0" i="1" smtClean="0">
                            <a:solidFill>
                              <a:schemeClr val="tx1">
                                <a:lumMod val="50000"/>
                              </a:schemeClr>
                            </a:solidFill>
                            <a:latin typeface="Cambria Math" panose="02040503050406030204" pitchFamily="18" charset="0"/>
                            <a:ea typeface="Cambria Math" panose="02040503050406030204" pitchFamily="18" charset="0"/>
                          </a:rPr>
                          <m:t>𝑆</m:t>
                        </m:r>
                        <m:r>
                          <a:rPr lang="en-US" b="0" i="1" smtClean="0">
                            <a:solidFill>
                              <a:schemeClr val="tx1">
                                <a:lumMod val="50000"/>
                              </a:schemeClr>
                            </a:solidFill>
                            <a:latin typeface="Cambria Math" panose="02040503050406030204" pitchFamily="18" charset="0"/>
                          </a:rPr>
                          <m:t>,</m:t>
                        </m:r>
                        <m:r>
                          <a:rPr lang="en-US" b="0" i="1" smtClean="0">
                            <a:solidFill>
                              <a:schemeClr val="tx1">
                                <a:lumMod val="50000"/>
                              </a:schemeClr>
                            </a:solidFill>
                            <a:latin typeface="Cambria Math" panose="02040503050406030204" pitchFamily="18" charset="0"/>
                          </a:rPr>
                          <m:t>𝐵</m:t>
                        </m:r>
                      </m:sub>
                    </m:sSub>
                    <m:r>
                      <a:rPr lang="en-US" b="0" i="1" smtClean="0">
                        <a:solidFill>
                          <a:schemeClr val="tx1">
                            <a:lumMod val="50000"/>
                          </a:schemeClr>
                        </a:solidFill>
                        <a:latin typeface="Cambria Math" panose="02040503050406030204" pitchFamily="18" charset="0"/>
                      </a:rPr>
                      <m:t> </m:t>
                    </m:r>
                  </m:oMath>
                </a14:m>
                <a:r>
                  <a:rPr lang="en-US" dirty="0">
                    <a:solidFill>
                      <a:schemeClr val="tx1">
                        <a:lumMod val="50000"/>
                      </a:schemeClr>
                    </a:solidFill>
                    <a:effectLst/>
                    <a:ea typeface="Times New Roman" panose="02020603050405020304" pitchFamily="18" charset="0"/>
                  </a:rPr>
                  <a:t>=  -0.25 in this example.  </a:t>
                </a:r>
              </a:p>
              <a:p>
                <a:endParaRPr lang="en-US" sz="400" dirty="0">
                  <a:solidFill>
                    <a:schemeClr val="tx1">
                      <a:lumMod val="50000"/>
                    </a:schemeClr>
                  </a:solidFill>
                  <a:ea typeface="Times New Roman" panose="02020603050405020304" pitchFamily="18" charset="0"/>
                </a:endParaRPr>
              </a:p>
              <a:p>
                <a:r>
                  <a:rPr lang="en-US" dirty="0">
                    <a:solidFill>
                      <a:schemeClr val="tx1">
                        <a:lumMod val="50000"/>
                      </a:schemeClr>
                    </a:solidFill>
                    <a:effectLst/>
                    <a:ea typeface="Times New Roman" panose="02020603050405020304" pitchFamily="18" charset="0"/>
                  </a:rPr>
                  <a:t>The 100% </a:t>
                </a:r>
                <a:r>
                  <a:rPr lang="en-US" dirty="0">
                    <a:solidFill>
                      <a:schemeClr val="tx1">
                        <a:lumMod val="50000"/>
                      </a:schemeClr>
                    </a:solidFill>
                    <a:ea typeface="Times New Roman" panose="02020603050405020304" pitchFamily="18" charset="0"/>
                  </a:rPr>
                  <a:t>stock portfolio </a:t>
                </a:r>
                <a:r>
                  <a:rPr lang="en-US" dirty="0">
                    <a:solidFill>
                      <a:schemeClr val="tx1">
                        <a:lumMod val="50000"/>
                      </a:schemeClr>
                    </a:solidFill>
                    <a:effectLst/>
                    <a:ea typeface="Times New Roman" panose="02020603050405020304" pitchFamily="18" charset="0"/>
                  </a:rPr>
                  <a:t>is shown by the large square (#11) and the 100% bond portfolio is shown by the circle (#2).</a:t>
                </a:r>
                <a:endParaRPr lang="en-US" dirty="0">
                  <a:solidFill>
                    <a:schemeClr val="tx1">
                      <a:lumMod val="50000"/>
                    </a:schemeClr>
                  </a:solidFill>
                </a:endParaRPr>
              </a:p>
            </p:txBody>
          </p:sp>
        </mc:Choice>
        <mc:Fallback>
          <p:sp>
            <p:nvSpPr>
              <p:cNvPr id="8" name="TextBox 7">
                <a:extLst>
                  <a:ext uri="{FF2B5EF4-FFF2-40B4-BE49-F238E27FC236}">
                    <a16:creationId xmlns:a16="http://schemas.microsoft.com/office/drawing/2014/main" id="{AC41BD58-3FD2-A7A3-D851-24638BF5A7B3}"/>
                  </a:ext>
                </a:extLst>
              </p:cNvPr>
              <p:cNvSpPr txBox="1">
                <a:spLocks noRot="1" noChangeAspect="1" noMove="1" noResize="1" noEditPoints="1" noAdjustHandles="1" noChangeArrowheads="1" noChangeShapeType="1" noTextEdit="1"/>
              </p:cNvSpPr>
              <p:nvPr/>
            </p:nvSpPr>
            <p:spPr>
              <a:xfrm>
                <a:off x="5853865" y="386967"/>
                <a:ext cx="5719301" cy="1551066"/>
              </a:xfrm>
              <a:prstGeom prst="rect">
                <a:avLst/>
              </a:prstGeom>
              <a:blipFill>
                <a:blip r:embed="rId4"/>
                <a:stretch>
                  <a:fillRect l="-853" t="-1961" r="-3092" b="-509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4168CF9-B05A-6B43-A5ED-CBCF63601FB3}"/>
              </a:ext>
            </a:extLst>
          </p:cNvPr>
          <p:cNvSpPr txBox="1"/>
          <p:nvPr/>
        </p:nvSpPr>
        <p:spPr>
          <a:xfrm>
            <a:off x="8963671" y="3245079"/>
            <a:ext cx="698285" cy="338554"/>
          </a:xfrm>
          <a:prstGeom prst="rect">
            <a:avLst/>
          </a:prstGeom>
          <a:noFill/>
        </p:spPr>
        <p:txBody>
          <a:bodyPr wrap="square" rtlCol="0">
            <a:spAutoFit/>
          </a:bodyPr>
          <a:lstStyle/>
          <a:p>
            <a:r>
              <a:rPr lang="en-US" sz="1600" dirty="0">
                <a:solidFill>
                  <a:schemeClr val="tx1">
                    <a:lumMod val="50000"/>
                  </a:schemeClr>
                </a:solidFill>
              </a:rPr>
              <a:t>#8</a:t>
            </a:r>
          </a:p>
        </p:txBody>
      </p:sp>
      <p:cxnSp>
        <p:nvCxnSpPr>
          <p:cNvPr id="11" name="Straight Arrow Connector 10">
            <a:extLst>
              <a:ext uri="{FF2B5EF4-FFF2-40B4-BE49-F238E27FC236}">
                <a16:creationId xmlns:a16="http://schemas.microsoft.com/office/drawing/2014/main" id="{E8F54CD0-7DA4-9E7E-9E39-2C867BD3AF30}"/>
              </a:ext>
            </a:extLst>
          </p:cNvPr>
          <p:cNvCxnSpPr>
            <a:cxnSpLocks/>
          </p:cNvCxnSpPr>
          <p:nvPr/>
        </p:nvCxnSpPr>
        <p:spPr>
          <a:xfrm flipH="1" flipV="1">
            <a:off x="8943278" y="3112447"/>
            <a:ext cx="135128" cy="182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DF0153C-5182-B175-89B4-EFBE48DC58B9}"/>
              </a:ext>
            </a:extLst>
          </p:cNvPr>
          <p:cNvSpPr txBox="1"/>
          <p:nvPr/>
        </p:nvSpPr>
        <p:spPr>
          <a:xfrm>
            <a:off x="8784758" y="3832055"/>
            <a:ext cx="2007220" cy="338554"/>
          </a:xfrm>
          <a:prstGeom prst="rect">
            <a:avLst/>
          </a:prstGeom>
          <a:noFill/>
        </p:spPr>
        <p:txBody>
          <a:bodyPr wrap="square" rtlCol="0">
            <a:spAutoFit/>
          </a:bodyPr>
          <a:lstStyle/>
          <a:p>
            <a:r>
              <a:rPr lang="en-US" sz="1600" dirty="0">
                <a:solidFill>
                  <a:schemeClr val="tx1">
                    <a:lumMod val="50000"/>
                  </a:schemeClr>
                </a:solidFill>
              </a:rPr>
              <a:t>Tangency Portfolio</a:t>
            </a:r>
          </a:p>
        </p:txBody>
      </p:sp>
      <p:cxnSp>
        <p:nvCxnSpPr>
          <p:cNvPr id="14" name="Straight Arrow Connector 13">
            <a:extLst>
              <a:ext uri="{FF2B5EF4-FFF2-40B4-BE49-F238E27FC236}">
                <a16:creationId xmlns:a16="http://schemas.microsoft.com/office/drawing/2014/main" id="{843E6304-0909-8BF7-2DEA-01F02179963D}"/>
              </a:ext>
            </a:extLst>
          </p:cNvPr>
          <p:cNvCxnSpPr>
            <a:cxnSpLocks/>
          </p:cNvCxnSpPr>
          <p:nvPr/>
        </p:nvCxnSpPr>
        <p:spPr>
          <a:xfrm flipH="1" flipV="1">
            <a:off x="8106937" y="3672667"/>
            <a:ext cx="677821" cy="276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D4F366FB-3146-D7DC-810E-5F96A3CD2911}"/>
              </a:ext>
            </a:extLst>
          </p:cNvPr>
          <p:cNvSpPr/>
          <p:nvPr/>
        </p:nvSpPr>
        <p:spPr>
          <a:xfrm>
            <a:off x="7449015" y="4326673"/>
            <a:ext cx="100361" cy="89210"/>
          </a:xfrm>
          <a:prstGeom prst="ellipse">
            <a:avLst/>
          </a:prstGeom>
          <a:solidFill>
            <a:schemeClr val="accent6">
              <a:lumMod val="50000"/>
            </a:schemeClr>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EB56B8A-F71F-F408-AE20-BFE394B70B22}"/>
              </a:ext>
            </a:extLst>
          </p:cNvPr>
          <p:cNvSpPr/>
          <p:nvPr/>
        </p:nvSpPr>
        <p:spPr>
          <a:xfrm>
            <a:off x="6910042" y="5025478"/>
            <a:ext cx="100361" cy="89210"/>
          </a:xfrm>
          <a:prstGeom prst="ellipse">
            <a:avLst/>
          </a:prstGeom>
          <a:solidFill>
            <a:schemeClr val="tx1">
              <a:lumMod val="50000"/>
            </a:schemeClr>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1E04CB6-AA83-6DC4-AA36-CA1375EDFF4A}"/>
              </a:ext>
            </a:extLst>
          </p:cNvPr>
          <p:cNvSpPr txBox="1"/>
          <p:nvPr/>
        </p:nvSpPr>
        <p:spPr>
          <a:xfrm>
            <a:off x="8258812" y="4585373"/>
            <a:ext cx="2007220" cy="338554"/>
          </a:xfrm>
          <a:prstGeom prst="rect">
            <a:avLst/>
          </a:prstGeom>
          <a:noFill/>
        </p:spPr>
        <p:txBody>
          <a:bodyPr wrap="square" rtlCol="0">
            <a:spAutoFit/>
          </a:bodyPr>
          <a:lstStyle/>
          <a:p>
            <a:r>
              <a:rPr lang="en-US" sz="1600" dirty="0">
                <a:solidFill>
                  <a:schemeClr val="tx1">
                    <a:lumMod val="50000"/>
                  </a:schemeClr>
                </a:solidFill>
              </a:rPr>
              <a:t>Portfolio #13</a:t>
            </a:r>
          </a:p>
        </p:txBody>
      </p:sp>
      <p:cxnSp>
        <p:nvCxnSpPr>
          <p:cNvPr id="15" name="Straight Arrow Connector 14">
            <a:extLst>
              <a:ext uri="{FF2B5EF4-FFF2-40B4-BE49-F238E27FC236}">
                <a16:creationId xmlns:a16="http://schemas.microsoft.com/office/drawing/2014/main" id="{6270BEEE-65E5-0185-FADA-4090F3BF5678}"/>
              </a:ext>
            </a:extLst>
          </p:cNvPr>
          <p:cNvCxnSpPr>
            <a:cxnSpLocks/>
          </p:cNvCxnSpPr>
          <p:nvPr/>
        </p:nvCxnSpPr>
        <p:spPr>
          <a:xfrm flipH="1" flipV="1">
            <a:off x="7592142" y="4414834"/>
            <a:ext cx="677821" cy="276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25363790-E520-47C9-5A5A-8F4D1AB4A26C}"/>
              </a:ext>
            </a:extLst>
          </p:cNvPr>
          <p:cNvSpPr txBox="1"/>
          <p:nvPr/>
        </p:nvSpPr>
        <p:spPr>
          <a:xfrm>
            <a:off x="7663553" y="5082115"/>
            <a:ext cx="2007220" cy="338554"/>
          </a:xfrm>
          <a:prstGeom prst="rect">
            <a:avLst/>
          </a:prstGeom>
          <a:noFill/>
        </p:spPr>
        <p:txBody>
          <a:bodyPr wrap="square" rtlCol="0">
            <a:spAutoFit/>
          </a:bodyPr>
          <a:lstStyle/>
          <a:p>
            <a:r>
              <a:rPr lang="en-US" sz="1600" dirty="0">
                <a:solidFill>
                  <a:schemeClr val="tx1">
                    <a:lumMod val="50000"/>
                  </a:schemeClr>
                </a:solidFill>
              </a:rPr>
              <a:t>Portfolio #14</a:t>
            </a:r>
          </a:p>
        </p:txBody>
      </p:sp>
      <p:cxnSp>
        <p:nvCxnSpPr>
          <p:cNvPr id="17" name="Straight Arrow Connector 16">
            <a:extLst>
              <a:ext uri="{FF2B5EF4-FFF2-40B4-BE49-F238E27FC236}">
                <a16:creationId xmlns:a16="http://schemas.microsoft.com/office/drawing/2014/main" id="{D3127400-6220-FBDC-CEA0-1E37E3C423B8}"/>
              </a:ext>
            </a:extLst>
          </p:cNvPr>
          <p:cNvCxnSpPr>
            <a:cxnSpLocks/>
          </p:cNvCxnSpPr>
          <p:nvPr/>
        </p:nvCxnSpPr>
        <p:spPr>
          <a:xfrm flipH="1" flipV="1">
            <a:off x="7036419" y="5069702"/>
            <a:ext cx="555723" cy="1693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2D848866-9223-E189-00A8-81E3EDFDCA7E}"/>
              </a:ext>
            </a:extLst>
          </p:cNvPr>
          <p:cNvSpPr/>
          <p:nvPr/>
        </p:nvSpPr>
        <p:spPr>
          <a:xfrm>
            <a:off x="8725596" y="2601953"/>
            <a:ext cx="135128" cy="104090"/>
          </a:xfrm>
          <a:prstGeom prst="ellipse">
            <a:avLst/>
          </a:prstGeom>
          <a:solidFill>
            <a:schemeClr val="accent4">
              <a:lumMod val="60000"/>
              <a:lumOff val="40000"/>
            </a:schemeClr>
          </a:solidFill>
          <a:ln w="25400">
            <a:solidFill>
              <a:srgbClr val="00A4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9E91616-B014-A20E-1631-248CBB250A27}"/>
              </a:ext>
            </a:extLst>
          </p:cNvPr>
          <p:cNvSpPr txBox="1"/>
          <p:nvPr/>
        </p:nvSpPr>
        <p:spPr>
          <a:xfrm>
            <a:off x="9335137" y="1861223"/>
            <a:ext cx="2007220" cy="338554"/>
          </a:xfrm>
          <a:prstGeom prst="rect">
            <a:avLst/>
          </a:prstGeom>
          <a:noFill/>
        </p:spPr>
        <p:txBody>
          <a:bodyPr wrap="square" rtlCol="0">
            <a:spAutoFit/>
          </a:bodyPr>
          <a:lstStyle/>
          <a:p>
            <a:r>
              <a:rPr lang="en-US" sz="1600" dirty="0">
                <a:solidFill>
                  <a:schemeClr val="tx1">
                    <a:lumMod val="50000"/>
                  </a:schemeClr>
                </a:solidFill>
              </a:rPr>
              <a:t>Portfolio #15</a:t>
            </a:r>
          </a:p>
        </p:txBody>
      </p:sp>
      <p:cxnSp>
        <p:nvCxnSpPr>
          <p:cNvPr id="23" name="Straight Arrow Connector 22">
            <a:extLst>
              <a:ext uri="{FF2B5EF4-FFF2-40B4-BE49-F238E27FC236}">
                <a16:creationId xmlns:a16="http://schemas.microsoft.com/office/drawing/2014/main" id="{57692D2B-E623-796B-8941-6B2EF28DCFC1}"/>
              </a:ext>
            </a:extLst>
          </p:cNvPr>
          <p:cNvCxnSpPr>
            <a:cxnSpLocks/>
          </p:cNvCxnSpPr>
          <p:nvPr/>
        </p:nvCxnSpPr>
        <p:spPr>
          <a:xfrm flipH="1">
            <a:off x="8899779" y="2188476"/>
            <a:ext cx="888589" cy="4474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1875126"/>
      </p:ext>
    </p:extLst>
  </p:cSld>
  <p:clrMapOvr>
    <a:masterClrMapping/>
  </p:clrMapOvr>
</p:sld>
</file>

<file path=ppt/theme/theme1.xml><?xml version="1.0" encoding="utf-8"?>
<a:theme xmlns:a="http://schemas.openxmlformats.org/drawingml/2006/main" name="Green Bar">
  <a:themeElements>
    <a:clrScheme name="Custom 1">
      <a:dk1>
        <a:srgbClr val="59595B"/>
      </a:dk1>
      <a:lt1>
        <a:sysClr val="window" lastClr="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82F178F-5E25-4DD9-976E-94F7CC393E16}" vid="{850C8252-A92B-43BC-8436-26A93F294EAA}"/>
    </a:ext>
  </a:extLst>
</a:theme>
</file>

<file path=ppt/theme/theme2.xml><?xml version="1.0" encoding="utf-8"?>
<a:theme xmlns:a="http://schemas.openxmlformats.org/drawingml/2006/main" name="1_Green Bar">
  <a:themeElements>
    <a:clrScheme name="Custom 1">
      <a:dk1>
        <a:srgbClr val="59595B"/>
      </a:dk1>
      <a:lt1>
        <a:sysClr val="window" lastClr="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82F178F-5E25-4DD9-976E-94F7CC393E16}" vid="{850C8252-A92B-43BC-8436-26A93F294EAA}"/>
    </a:ext>
  </a:extLst>
</a:theme>
</file>

<file path=ppt/theme/theme3.xml><?xml version="1.0" encoding="utf-8"?>
<a:theme xmlns:a="http://schemas.openxmlformats.org/drawingml/2006/main" name="Green Ram">
  <a:themeElements>
    <a:clrScheme name="Custom 1">
      <a:dk1>
        <a:srgbClr val="59595B"/>
      </a:dk1>
      <a:lt1>
        <a:sysClr val="window" lastClr="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82F178F-5E25-4DD9-976E-94F7CC393E16}" vid="{6BB3D119-C6CC-48F4-9FF2-8973D53B8BE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d2a39129fff46b8ae603253d9c69b8e xmlns="68dbc263-928b-4783-bb35-719b80b8ff89">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c22bf856-8028-4116-b006-abd7984c58b4</TermId>
        </TermInfo>
      </Terms>
    </md2a39129fff46b8ae603253d9c69b8e>
    <Thumbnail xmlns="c62ecdf0-e6ea-45fe-b3d1-260f2ba049d2" xsi:nil="true"/>
    <TaxCatchAll xmlns="68dbc263-928b-4783-bb35-719b80b8ff89">
      <Value>7</Value>
    </TaxCatchAll>
    <ThumbnailOverride xmlns="68dbc263-928b-4783-bb35-719b80b8ff89">
      <Url>https://colostate.sharepoint.com/sites/COB/Marketing%20Toolkit%20Thumbnails/master-powerpoint-deck.jpg</Url>
      <Description>https://colostate.sharepoint.com/sites/COB/Marketing%20Toolkit%20Thumbnails/master-powerpoint-deck.jpg</Description>
    </ThumbnailOverrid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67F691986A094889F29E9A5DD7E4A9" ma:contentTypeVersion="20" ma:contentTypeDescription="Create a new document." ma:contentTypeScope="" ma:versionID="83d9f58c7c1aef576b226cf56777bdcb">
  <xsd:schema xmlns:xsd="http://www.w3.org/2001/XMLSchema" xmlns:xs="http://www.w3.org/2001/XMLSchema" xmlns:p="http://schemas.microsoft.com/office/2006/metadata/properties" xmlns:ns2="c62ecdf0-e6ea-45fe-b3d1-260f2ba049d2" xmlns:ns3="68dbc263-928b-4783-bb35-719b80b8ff89" xmlns:ns5="9496a038-26a5-48c5-9121-0ac68d8d9a66" targetNamespace="http://schemas.microsoft.com/office/2006/metadata/properties" ma:root="true" ma:fieldsID="b2c6640d0d091b6b696c5437a5907604" ns2:_="" ns3:_="" ns5:_="">
    <xsd:import namespace="c62ecdf0-e6ea-45fe-b3d1-260f2ba049d2"/>
    <xsd:import namespace="68dbc263-928b-4783-bb35-719b80b8ff89"/>
    <xsd:import namespace="9496a038-26a5-48c5-9121-0ac68d8d9a6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3:md2a39129fff46b8ae603253d9c69b8e" minOccurs="0"/>
                <xsd:element ref="ns3:TaxCatchAll" minOccurs="0"/>
                <xsd:element ref="ns2:Thumbnail" minOccurs="0"/>
                <xsd:element ref="ns3:ThumbnailOverride"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ecdf0-e6ea-45fe-b3d1-260f2ba04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Thumbnail" ma:index="20" nillable="true" ma:displayName="Thumbnail" ma:format="Dropdown" ma:internalName="Thumbnai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dbc263-928b-4783-bb35-719b80b8ff8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md2a39129fff46b8ae603253d9c69b8e" ma:index="18" nillable="true" ma:taxonomy="true" ma:internalName="md2a39129fff46b8ae603253d9c69b8e" ma:taxonomyFieldName="Template_x0020_Category" ma:displayName="Template Category" ma:default="" ma:fieldId="{6d2a3912-9fff-46b8-ae60-3253d9c69b8e}" ma:taxonomyMulti="true" ma:sspId="5809afe7-41e7-411a-ade2-84efccde1b30" ma:termSetId="5726fc96-2cca-42ca-ab22-cbdaae68e34e"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ea3c875-66ad-4c78-8dd7-6aad4fef89db}" ma:internalName="TaxCatchAll" ma:showField="CatchAllData" ma:web="68dbc263-928b-4783-bb35-719b80b8ff89">
      <xsd:complexType>
        <xsd:complexContent>
          <xsd:extension base="dms:MultiChoiceLookup">
            <xsd:sequence>
              <xsd:element name="Value" type="dms:Lookup" maxOccurs="unbounded" minOccurs="0" nillable="true"/>
            </xsd:sequence>
          </xsd:extension>
        </xsd:complexContent>
      </xsd:complexType>
    </xsd:element>
    <xsd:element name="ThumbnailOverride" ma:index="21" nillable="true" ma:displayName="ThumbnailOverride" ma:format="Hyperlink" ma:internalName="ThumbnailOverrid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96a038-26a5-48c5-9121-0ac68d8d9a66" elementFormDefault="qualified">
    <xsd:import namespace="http://schemas.microsoft.com/office/2006/documentManagement/types"/>
    <xsd:import namespace="http://schemas.microsoft.com/office/infopath/2007/PartnerControls"/>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6"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EE9B0B-387C-4C55-AB24-8D63EEB24DDB}">
  <ds:schemaRefs>
    <ds:schemaRef ds:uri="9496a038-26a5-48c5-9121-0ac68d8d9a66"/>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elements/1.1/"/>
    <ds:schemaRef ds:uri="http://purl.org/dc/terms/"/>
    <ds:schemaRef ds:uri="68dbc263-928b-4783-bb35-719b80b8ff89"/>
    <ds:schemaRef ds:uri="c62ecdf0-e6ea-45fe-b3d1-260f2ba049d2"/>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2BF0464-9A02-4412-86FB-3E7E10D682D0}">
  <ds:schemaRefs>
    <ds:schemaRef ds:uri="http://schemas.microsoft.com/sharepoint/v3/contenttype/forms"/>
  </ds:schemaRefs>
</ds:datastoreItem>
</file>

<file path=customXml/itemProps3.xml><?xml version="1.0" encoding="utf-8"?>
<ds:datastoreItem xmlns:ds="http://schemas.openxmlformats.org/officeDocument/2006/customXml" ds:itemID="{E8F9F430-F5B2-4526-9DEC-A31765A778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ecdf0-e6ea-45fe-b3d1-260f2ba049d2"/>
    <ds:schemaRef ds:uri="68dbc263-928b-4783-bb35-719b80b8ff89"/>
    <ds:schemaRef ds:uri="9496a038-26a5-48c5-9121-0ac68d8d9a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powerpoint-official-template-2020</Template>
  <TotalTime>23537</TotalTime>
  <Words>4918</Words>
  <Application>Microsoft Office PowerPoint</Application>
  <PresentationFormat>Widescreen</PresentationFormat>
  <Paragraphs>405</Paragraphs>
  <Slides>20</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Calibri</vt:lpstr>
      <vt:lpstr>Cambria Math</vt:lpstr>
      <vt:lpstr>Symbol</vt:lpstr>
      <vt:lpstr>Times New Roman</vt:lpstr>
      <vt:lpstr>Wingdings</vt:lpstr>
      <vt:lpstr>Green Bar</vt:lpstr>
      <vt:lpstr>1_Green Bar</vt:lpstr>
      <vt:lpstr>Green 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College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2020 - Master Powerpoint presentation deck</dc:subject>
  <dc:creator>Rob Schonlau</dc:creator>
  <cp:lastModifiedBy>Schonlau,Rob</cp:lastModifiedBy>
  <cp:revision>407</cp:revision>
  <dcterms:created xsi:type="dcterms:W3CDTF">2020-12-01T17:45:19Z</dcterms:created>
  <dcterms:modified xsi:type="dcterms:W3CDTF">2024-07-29T18:22:00Z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0x010100DE67F691986A094889F29E9A5DD7E4A9</vt:lpwstr>
  </property>
  <property fmtid="{D5CDD505-2E9C-101B-9397-08002B2CF9AE}" pid="3" name="Template Category">
    <vt:lpwstr>7;#Presentation|c22bf856-8028-4116-b006-abd7984c58b4</vt:lpwstr>
  </property>
</Properties>
</file>