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2"/>
  </p:notesMasterIdLst>
  <p:sldIdLst>
    <p:sldId id="257" r:id="rId3"/>
    <p:sldId id="259" r:id="rId4"/>
    <p:sldId id="304" r:id="rId5"/>
    <p:sldId id="305" r:id="rId6"/>
    <p:sldId id="306" r:id="rId7"/>
    <p:sldId id="307" r:id="rId8"/>
    <p:sldId id="308" r:id="rId9"/>
    <p:sldId id="341" r:id="rId10"/>
    <p:sldId id="309" r:id="rId11"/>
    <p:sldId id="311" r:id="rId12"/>
    <p:sldId id="312" r:id="rId13"/>
    <p:sldId id="313" r:id="rId14"/>
    <p:sldId id="314" r:id="rId15"/>
    <p:sldId id="315" r:id="rId16"/>
    <p:sldId id="316" r:id="rId17"/>
    <p:sldId id="337" r:id="rId18"/>
    <p:sldId id="317" r:id="rId19"/>
    <p:sldId id="319" r:id="rId20"/>
    <p:sldId id="320" r:id="rId21"/>
    <p:sldId id="321" r:id="rId22"/>
    <p:sldId id="322" r:id="rId23"/>
    <p:sldId id="323" r:id="rId24"/>
    <p:sldId id="326" r:id="rId25"/>
    <p:sldId id="327" r:id="rId26"/>
    <p:sldId id="328" r:id="rId27"/>
    <p:sldId id="330" r:id="rId28"/>
    <p:sldId id="333" r:id="rId29"/>
    <p:sldId id="294" r:id="rId30"/>
    <p:sldId id="34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696" autoAdjust="0"/>
  </p:normalViewPr>
  <p:slideViewPr>
    <p:cSldViewPr>
      <p:cViewPr varScale="1">
        <p:scale>
          <a:sx n="95" d="100"/>
          <a:sy n="95" d="100"/>
        </p:scale>
        <p:origin x="19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js26\Desktop\410\rob_2012\pri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Cumulative returns around</a:t>
            </a:r>
          </a:p>
          <a:p>
            <a:pPr>
              <a:defRPr sz="2400"/>
            </a:pPr>
            <a:r>
              <a:rPr lang="en-US" sz="2400"/>
              <a:t>M&amp;A announcement</a:t>
            </a:r>
          </a:p>
        </c:rich>
      </c:tx>
      <c:layout>
        <c:manualLayout>
          <c:xMode val="edge"/>
          <c:yMode val="edge"/>
          <c:x val="0.25640817260227794"/>
          <c:y val="1.4655423139675109E-2"/>
        </c:manualLayout>
      </c:layout>
      <c:overlay val="1"/>
    </c:title>
    <c:autoTitleDeleted val="0"/>
    <c:plotArea>
      <c:layout>
        <c:manualLayout>
          <c:layoutTarget val="inner"/>
          <c:xMode val="edge"/>
          <c:yMode val="edge"/>
          <c:x val="0.14354418197725285"/>
          <c:y val="0.16205068006239387"/>
          <c:w val="0.76256036745406819"/>
          <c:h val="0.60182842731378483"/>
        </c:manualLayout>
      </c:layout>
      <c:lineChart>
        <c:grouping val="standard"/>
        <c:varyColors val="0"/>
        <c:ser>
          <c:idx val="0"/>
          <c:order val="0"/>
          <c:tx>
            <c:v>Terremark</c:v>
          </c:tx>
          <c:spPr>
            <a:ln>
              <a:solidFill>
                <a:srgbClr val="008000"/>
              </a:solidFill>
            </a:ln>
          </c:spPr>
          <c:marker>
            <c:symbol val="none"/>
          </c:marker>
          <c:cat>
            <c:numRef>
              <c:f>prices!$O$3:$O$63</c:f>
              <c:numCache>
                <c:formatCode>d\-mmm\-yy</c:formatCode>
                <c:ptCount val="61"/>
                <c:pt idx="0">
                  <c:v>40513</c:v>
                </c:pt>
                <c:pt idx="1">
                  <c:v>40514</c:v>
                </c:pt>
                <c:pt idx="2">
                  <c:v>40515</c:v>
                </c:pt>
                <c:pt idx="3">
                  <c:v>40518</c:v>
                </c:pt>
                <c:pt idx="4">
                  <c:v>40519</c:v>
                </c:pt>
                <c:pt idx="5">
                  <c:v>40520</c:v>
                </c:pt>
                <c:pt idx="6">
                  <c:v>40521</c:v>
                </c:pt>
                <c:pt idx="7">
                  <c:v>40522</c:v>
                </c:pt>
                <c:pt idx="8">
                  <c:v>40525</c:v>
                </c:pt>
                <c:pt idx="9">
                  <c:v>40526</c:v>
                </c:pt>
                <c:pt idx="10">
                  <c:v>40527</c:v>
                </c:pt>
                <c:pt idx="11">
                  <c:v>40528</c:v>
                </c:pt>
                <c:pt idx="12">
                  <c:v>40529</c:v>
                </c:pt>
                <c:pt idx="13">
                  <c:v>40532</c:v>
                </c:pt>
                <c:pt idx="14">
                  <c:v>40533</c:v>
                </c:pt>
                <c:pt idx="15">
                  <c:v>40534</c:v>
                </c:pt>
                <c:pt idx="16">
                  <c:v>40535</c:v>
                </c:pt>
                <c:pt idx="17">
                  <c:v>40539</c:v>
                </c:pt>
                <c:pt idx="18">
                  <c:v>40540</c:v>
                </c:pt>
                <c:pt idx="19">
                  <c:v>40541</c:v>
                </c:pt>
                <c:pt idx="20">
                  <c:v>40542</c:v>
                </c:pt>
                <c:pt idx="21">
                  <c:v>40543</c:v>
                </c:pt>
                <c:pt idx="22">
                  <c:v>40546</c:v>
                </c:pt>
                <c:pt idx="23">
                  <c:v>40547</c:v>
                </c:pt>
                <c:pt idx="24">
                  <c:v>40548</c:v>
                </c:pt>
                <c:pt idx="25">
                  <c:v>40549</c:v>
                </c:pt>
                <c:pt idx="26">
                  <c:v>40550</c:v>
                </c:pt>
                <c:pt idx="27">
                  <c:v>40553</c:v>
                </c:pt>
                <c:pt idx="28">
                  <c:v>40554</c:v>
                </c:pt>
                <c:pt idx="29">
                  <c:v>40555</c:v>
                </c:pt>
                <c:pt idx="30">
                  <c:v>40556</c:v>
                </c:pt>
                <c:pt idx="31">
                  <c:v>40557</c:v>
                </c:pt>
                <c:pt idx="32">
                  <c:v>40561</c:v>
                </c:pt>
                <c:pt idx="33">
                  <c:v>40562</c:v>
                </c:pt>
                <c:pt idx="34">
                  <c:v>40563</c:v>
                </c:pt>
                <c:pt idx="35">
                  <c:v>40564</c:v>
                </c:pt>
                <c:pt idx="36">
                  <c:v>40567</c:v>
                </c:pt>
                <c:pt idx="37">
                  <c:v>40568</c:v>
                </c:pt>
                <c:pt idx="38">
                  <c:v>40569</c:v>
                </c:pt>
                <c:pt idx="39">
                  <c:v>40570</c:v>
                </c:pt>
                <c:pt idx="40">
                  <c:v>40571</c:v>
                </c:pt>
                <c:pt idx="41">
                  <c:v>40574</c:v>
                </c:pt>
                <c:pt idx="42">
                  <c:v>40575</c:v>
                </c:pt>
                <c:pt idx="43">
                  <c:v>40576</c:v>
                </c:pt>
                <c:pt idx="44">
                  <c:v>40577</c:v>
                </c:pt>
                <c:pt idx="45">
                  <c:v>40578</c:v>
                </c:pt>
                <c:pt idx="46">
                  <c:v>40581</c:v>
                </c:pt>
                <c:pt idx="47">
                  <c:v>40582</c:v>
                </c:pt>
                <c:pt idx="48">
                  <c:v>40583</c:v>
                </c:pt>
                <c:pt idx="49">
                  <c:v>40584</c:v>
                </c:pt>
                <c:pt idx="50">
                  <c:v>40585</c:v>
                </c:pt>
                <c:pt idx="51">
                  <c:v>40588</c:v>
                </c:pt>
                <c:pt idx="52">
                  <c:v>40589</c:v>
                </c:pt>
                <c:pt idx="53">
                  <c:v>40590</c:v>
                </c:pt>
                <c:pt idx="54">
                  <c:v>40591</c:v>
                </c:pt>
                <c:pt idx="55">
                  <c:v>40592</c:v>
                </c:pt>
                <c:pt idx="56">
                  <c:v>40596</c:v>
                </c:pt>
                <c:pt idx="57">
                  <c:v>40597</c:v>
                </c:pt>
                <c:pt idx="58">
                  <c:v>40598</c:v>
                </c:pt>
                <c:pt idx="59">
                  <c:v>40599</c:v>
                </c:pt>
                <c:pt idx="60">
                  <c:v>40602</c:v>
                </c:pt>
              </c:numCache>
            </c:numRef>
          </c:cat>
          <c:val>
            <c:numRef>
              <c:f>prices!$P$3:$P$63</c:f>
              <c:numCache>
                <c:formatCode>General</c:formatCode>
                <c:ptCount val="61"/>
                <c:pt idx="0">
                  <c:v>2.2148000000000001E-2</c:v>
                </c:pt>
                <c:pt idx="1">
                  <c:v>2.5491446108000027E-2</c:v>
                </c:pt>
                <c:pt idx="2">
                  <c:v>7.480220229410306E-2</c:v>
                </c:pt>
                <c:pt idx="3">
                  <c:v>8.1488546794574734E-2</c:v>
                </c:pt>
                <c:pt idx="4">
                  <c:v>7.7727129628823333E-2</c:v>
                </c:pt>
                <c:pt idx="5">
                  <c:v>7.3130623420956331E-2</c:v>
                </c:pt>
                <c:pt idx="6">
                  <c:v>7.2294654665311375E-2</c:v>
                </c:pt>
                <c:pt idx="7">
                  <c:v>0.12160519665475045</c:v>
                </c:pt>
                <c:pt idx="8">
                  <c:v>8.6502318815046664E-2</c:v>
                </c:pt>
                <c:pt idx="9">
                  <c:v>6.6443313005083215E-2</c:v>
                </c:pt>
                <c:pt idx="10">
                  <c:v>6.2263921661416255E-2</c:v>
                </c:pt>
                <c:pt idx="11">
                  <c:v>0.10990327175616588</c:v>
                </c:pt>
                <c:pt idx="12">
                  <c:v>8.650207117445885E-2</c:v>
                </c:pt>
                <c:pt idx="13">
                  <c:v>9.1516278232929071E-2</c:v>
                </c:pt>
                <c:pt idx="14">
                  <c:v>8.4829649512474292E-2</c:v>
                </c:pt>
                <c:pt idx="15">
                  <c:v>7.5635718232855975E-2</c:v>
                </c:pt>
                <c:pt idx="16">
                  <c:v>7.1456873467521387E-2</c:v>
                </c:pt>
                <c:pt idx="17">
                  <c:v>8.9844144873097553E-2</c:v>
                </c:pt>
                <c:pt idx="18">
                  <c:v>6.7278921853500151E-2</c:v>
                </c:pt>
                <c:pt idx="19">
                  <c:v>8.4830323723380952E-2</c:v>
                </c:pt>
                <c:pt idx="20">
                  <c:v>8.9009090130363289E-2</c:v>
                </c:pt>
                <c:pt idx="21">
                  <c:v>8.2322574316962882E-2</c:v>
                </c:pt>
                <c:pt idx="22">
                  <c:v>8.4830315721655225E-2</c:v>
                </c:pt>
                <c:pt idx="23">
                  <c:v>6.0593036807802036E-2</c:v>
                </c:pt>
                <c:pt idx="24">
                  <c:v>0.11408192543312978</c:v>
                </c:pt>
                <c:pt idx="25">
                  <c:v>0.1767646308856996</c:v>
                </c:pt>
                <c:pt idx="26">
                  <c:v>0.15837768352811055</c:v>
                </c:pt>
                <c:pt idx="27">
                  <c:v>0.1617207615227727</c:v>
                </c:pt>
                <c:pt idx="28">
                  <c:v>0.1909728902979162</c:v>
                </c:pt>
                <c:pt idx="29">
                  <c:v>0.23735771145634921</c:v>
                </c:pt>
                <c:pt idx="30">
                  <c:v>0.17843597459450944</c:v>
                </c:pt>
                <c:pt idx="31">
                  <c:v>0.19180886603420788</c:v>
                </c:pt>
                <c:pt idx="32">
                  <c:v>0.18825727561342598</c:v>
                </c:pt>
                <c:pt idx="33">
                  <c:v>0.16673674809479122</c:v>
                </c:pt>
                <c:pt idx="34">
                  <c:v>0.11742578617331301</c:v>
                </c:pt>
                <c:pt idx="35">
                  <c:v>8.4830475990637533E-2</c:v>
                </c:pt>
                <c:pt idx="36">
                  <c:v>0.12829095451977457</c:v>
                </c:pt>
                <c:pt idx="37">
                  <c:v>0.13414114311895964</c:v>
                </c:pt>
                <c:pt idx="38">
                  <c:v>0.1450062152700391</c:v>
                </c:pt>
                <c:pt idx="39">
                  <c:v>0.17425768905154282</c:v>
                </c:pt>
                <c:pt idx="40">
                  <c:v>0.5812777149728996</c:v>
                </c:pt>
                <c:pt idx="41">
                  <c:v>0.5846205360623522</c:v>
                </c:pt>
                <c:pt idx="42">
                  <c:v>0.5879640853934438</c:v>
                </c:pt>
                <c:pt idx="43">
                  <c:v>0.58629195921152455</c:v>
                </c:pt>
                <c:pt idx="44">
                  <c:v>0.58294964205346589</c:v>
                </c:pt>
                <c:pt idx="45">
                  <c:v>0.58378543946447015</c:v>
                </c:pt>
                <c:pt idx="46">
                  <c:v>0.58294920075243284</c:v>
                </c:pt>
                <c:pt idx="47">
                  <c:v>0.58378499793043015</c:v>
                </c:pt>
                <c:pt idx="48">
                  <c:v>0.58211410475761349</c:v>
                </c:pt>
                <c:pt idx="49">
                  <c:v>0.58378639936634236</c:v>
                </c:pt>
                <c:pt idx="50">
                  <c:v>0.58211550471501083</c:v>
                </c:pt>
                <c:pt idx="51">
                  <c:v>0.58211550471501083</c:v>
                </c:pt>
                <c:pt idx="52">
                  <c:v>0.58295086170150046</c:v>
                </c:pt>
                <c:pt idx="53">
                  <c:v>0.58295086170150046</c:v>
                </c:pt>
                <c:pt idx="54">
                  <c:v>0.58378665975647892</c:v>
                </c:pt>
                <c:pt idx="55">
                  <c:v>0.58378665975647892</c:v>
                </c:pt>
                <c:pt idx="56">
                  <c:v>0.58211576483043581</c:v>
                </c:pt>
                <c:pt idx="57">
                  <c:v>0.58295112195426646</c:v>
                </c:pt>
                <c:pt idx="58">
                  <c:v>0.58295112195426646</c:v>
                </c:pt>
                <c:pt idx="59">
                  <c:v>0.58295112195426646</c:v>
                </c:pt>
                <c:pt idx="60">
                  <c:v>0.58629431472383375</c:v>
                </c:pt>
              </c:numCache>
            </c:numRef>
          </c:val>
          <c:smooth val="0"/>
          <c:extLst>
            <c:ext xmlns:c16="http://schemas.microsoft.com/office/drawing/2014/chart" uri="{C3380CC4-5D6E-409C-BE32-E72D297353CC}">
              <c16:uniqueId val="{00000000-9584-4327-9C8D-F836F44B03AA}"/>
            </c:ext>
          </c:extLst>
        </c:ser>
        <c:ser>
          <c:idx val="1"/>
          <c:order val="1"/>
          <c:tx>
            <c:v>Savvis</c:v>
          </c:tx>
          <c:spPr>
            <a:ln>
              <a:solidFill>
                <a:srgbClr val="0066FF"/>
              </a:solidFill>
            </a:ln>
          </c:spPr>
          <c:marker>
            <c:symbol val="none"/>
          </c:marker>
          <c:cat>
            <c:numRef>
              <c:f>prices!$O$3:$O$63</c:f>
              <c:numCache>
                <c:formatCode>d\-mmm\-yy</c:formatCode>
                <c:ptCount val="61"/>
                <c:pt idx="0">
                  <c:v>40513</c:v>
                </c:pt>
                <c:pt idx="1">
                  <c:v>40514</c:v>
                </c:pt>
                <c:pt idx="2">
                  <c:v>40515</c:v>
                </c:pt>
                <c:pt idx="3">
                  <c:v>40518</c:v>
                </c:pt>
                <c:pt idx="4">
                  <c:v>40519</c:v>
                </c:pt>
                <c:pt idx="5">
                  <c:v>40520</c:v>
                </c:pt>
                <c:pt idx="6">
                  <c:v>40521</c:v>
                </c:pt>
                <c:pt idx="7">
                  <c:v>40522</c:v>
                </c:pt>
                <c:pt idx="8">
                  <c:v>40525</c:v>
                </c:pt>
                <c:pt idx="9">
                  <c:v>40526</c:v>
                </c:pt>
                <c:pt idx="10">
                  <c:v>40527</c:v>
                </c:pt>
                <c:pt idx="11">
                  <c:v>40528</c:v>
                </c:pt>
                <c:pt idx="12">
                  <c:v>40529</c:v>
                </c:pt>
                <c:pt idx="13">
                  <c:v>40532</c:v>
                </c:pt>
                <c:pt idx="14">
                  <c:v>40533</c:v>
                </c:pt>
                <c:pt idx="15">
                  <c:v>40534</c:v>
                </c:pt>
                <c:pt idx="16">
                  <c:v>40535</c:v>
                </c:pt>
                <c:pt idx="17">
                  <c:v>40539</c:v>
                </c:pt>
                <c:pt idx="18">
                  <c:v>40540</c:v>
                </c:pt>
                <c:pt idx="19">
                  <c:v>40541</c:v>
                </c:pt>
                <c:pt idx="20">
                  <c:v>40542</c:v>
                </c:pt>
                <c:pt idx="21">
                  <c:v>40543</c:v>
                </c:pt>
                <c:pt idx="22">
                  <c:v>40546</c:v>
                </c:pt>
                <c:pt idx="23">
                  <c:v>40547</c:v>
                </c:pt>
                <c:pt idx="24">
                  <c:v>40548</c:v>
                </c:pt>
                <c:pt idx="25">
                  <c:v>40549</c:v>
                </c:pt>
                <c:pt idx="26">
                  <c:v>40550</c:v>
                </c:pt>
                <c:pt idx="27">
                  <c:v>40553</c:v>
                </c:pt>
                <c:pt idx="28">
                  <c:v>40554</c:v>
                </c:pt>
                <c:pt idx="29">
                  <c:v>40555</c:v>
                </c:pt>
                <c:pt idx="30">
                  <c:v>40556</c:v>
                </c:pt>
                <c:pt idx="31">
                  <c:v>40557</c:v>
                </c:pt>
                <c:pt idx="32">
                  <c:v>40561</c:v>
                </c:pt>
                <c:pt idx="33">
                  <c:v>40562</c:v>
                </c:pt>
                <c:pt idx="34">
                  <c:v>40563</c:v>
                </c:pt>
                <c:pt idx="35">
                  <c:v>40564</c:v>
                </c:pt>
                <c:pt idx="36">
                  <c:v>40567</c:v>
                </c:pt>
                <c:pt idx="37">
                  <c:v>40568</c:v>
                </c:pt>
                <c:pt idx="38">
                  <c:v>40569</c:v>
                </c:pt>
                <c:pt idx="39">
                  <c:v>40570</c:v>
                </c:pt>
                <c:pt idx="40">
                  <c:v>40571</c:v>
                </c:pt>
                <c:pt idx="41">
                  <c:v>40574</c:v>
                </c:pt>
                <c:pt idx="42">
                  <c:v>40575</c:v>
                </c:pt>
                <c:pt idx="43">
                  <c:v>40576</c:v>
                </c:pt>
                <c:pt idx="44">
                  <c:v>40577</c:v>
                </c:pt>
                <c:pt idx="45">
                  <c:v>40578</c:v>
                </c:pt>
                <c:pt idx="46">
                  <c:v>40581</c:v>
                </c:pt>
                <c:pt idx="47">
                  <c:v>40582</c:v>
                </c:pt>
                <c:pt idx="48">
                  <c:v>40583</c:v>
                </c:pt>
                <c:pt idx="49">
                  <c:v>40584</c:v>
                </c:pt>
                <c:pt idx="50">
                  <c:v>40585</c:v>
                </c:pt>
                <c:pt idx="51">
                  <c:v>40588</c:v>
                </c:pt>
                <c:pt idx="52">
                  <c:v>40589</c:v>
                </c:pt>
                <c:pt idx="53">
                  <c:v>40590</c:v>
                </c:pt>
                <c:pt idx="54">
                  <c:v>40591</c:v>
                </c:pt>
                <c:pt idx="55">
                  <c:v>40592</c:v>
                </c:pt>
                <c:pt idx="56">
                  <c:v>40596</c:v>
                </c:pt>
                <c:pt idx="57">
                  <c:v>40597</c:v>
                </c:pt>
                <c:pt idx="58">
                  <c:v>40598</c:v>
                </c:pt>
                <c:pt idx="59">
                  <c:v>40599</c:v>
                </c:pt>
                <c:pt idx="60">
                  <c:v>40602</c:v>
                </c:pt>
              </c:numCache>
            </c:numRef>
          </c:cat>
          <c:val>
            <c:numRef>
              <c:f>prices!$Q$3:$Q$63</c:f>
              <c:numCache>
                <c:formatCode>General</c:formatCode>
                <c:ptCount val="61"/>
                <c:pt idx="0">
                  <c:v>2.5069999999999999E-2</c:v>
                </c:pt>
                <c:pt idx="1">
                  <c:v>3.1834436929999876E-2</c:v>
                </c:pt>
                <c:pt idx="2">
                  <c:v>9.5901037118983457E-2</c:v>
                </c:pt>
                <c:pt idx="3">
                  <c:v>0.10624743881042376</c:v>
                </c:pt>
                <c:pt idx="4">
                  <c:v>7.2423923368795107E-2</c:v>
                </c:pt>
                <c:pt idx="5">
                  <c:v>4.4966653658783828E-2</c:v>
                </c:pt>
                <c:pt idx="6">
                  <c:v>4.9344018970960413E-2</c:v>
                </c:pt>
                <c:pt idx="7">
                  <c:v>8.4759379611230257E-2</c:v>
                </c:pt>
                <c:pt idx="8">
                  <c:v>4.4966066529571913E-2</c:v>
                </c:pt>
                <c:pt idx="9">
                  <c:v>9.1519445314038883E-3</c:v>
                </c:pt>
                <c:pt idx="10">
                  <c:v>3.5804166456459008E-3</c:v>
                </c:pt>
                <c:pt idx="11">
                  <c:v>3.3424891075854113E-2</c:v>
                </c:pt>
                <c:pt idx="12">
                  <c:v>3.5414233991175159E-2</c:v>
                </c:pt>
                <c:pt idx="13">
                  <c:v>1.2732449781364563E-2</c:v>
                </c:pt>
                <c:pt idx="14">
                  <c:v>2.4670539899387167E-2</c:v>
                </c:pt>
                <c:pt idx="15">
                  <c:v>1.6711923815988738E-2</c:v>
                </c:pt>
                <c:pt idx="16">
                  <c:v>1.8304094688684547E-2</c:v>
                </c:pt>
                <c:pt idx="17">
                  <c:v>1.8702251589707952E-2</c:v>
                </c:pt>
                <c:pt idx="18">
                  <c:v>2.9048191656853017E-2</c:v>
                </c:pt>
                <c:pt idx="19">
                  <c:v>4.4567267435229985E-2</c:v>
                </c:pt>
                <c:pt idx="20">
                  <c:v>3.2230928006820037E-2</c:v>
                </c:pt>
                <c:pt idx="21">
                  <c:v>1.5518077051461576E-2</c:v>
                </c:pt>
                <c:pt idx="22">
                  <c:v>3.7802605734278849E-2</c:v>
                </c:pt>
                <c:pt idx="23">
                  <c:v>5.0536443706638456E-2</c:v>
                </c:pt>
                <c:pt idx="24">
                  <c:v>7.5606445399253763E-2</c:v>
                </c:pt>
                <c:pt idx="25">
                  <c:v>8.1177011179976555E-2</c:v>
                </c:pt>
                <c:pt idx="26">
                  <c:v>7.5207832901251992E-2</c:v>
                </c:pt>
                <c:pt idx="27">
                  <c:v>5.7699148550288015E-2</c:v>
                </c:pt>
                <c:pt idx="28">
                  <c:v>0.10027788547432848</c:v>
                </c:pt>
                <c:pt idx="29">
                  <c:v>0.10505309149728714</c:v>
                </c:pt>
                <c:pt idx="30">
                  <c:v>0.11221604563637277</c:v>
                </c:pt>
                <c:pt idx="31">
                  <c:v>0.13649016083238652</c:v>
                </c:pt>
                <c:pt idx="32">
                  <c:v>0.1348979381170603</c:v>
                </c:pt>
                <c:pt idx="33">
                  <c:v>0.11898099453496869</c:v>
                </c:pt>
                <c:pt idx="34">
                  <c:v>9.7094845262859275E-2</c:v>
                </c:pt>
                <c:pt idx="35">
                  <c:v>6.0883035705268096E-2</c:v>
                </c:pt>
                <c:pt idx="36">
                  <c:v>7.3616814782838436E-2</c:v>
                </c:pt>
                <c:pt idx="37">
                  <c:v>5.173113601349022E-2</c:v>
                </c:pt>
                <c:pt idx="38">
                  <c:v>5.849587068032891E-2</c:v>
                </c:pt>
                <c:pt idx="39">
                  <c:v>5.7301887338201407E-2</c:v>
                </c:pt>
                <c:pt idx="40">
                  <c:v>0.2041378588479561</c:v>
                </c:pt>
                <c:pt idx="41">
                  <c:v>0.2244323983209795</c:v>
                </c:pt>
                <c:pt idx="42">
                  <c:v>0.25188907042092912</c:v>
                </c:pt>
                <c:pt idx="43">
                  <c:v>0.30919053695223586</c:v>
                </c:pt>
                <c:pt idx="44">
                  <c:v>0.29247741055750365</c:v>
                </c:pt>
                <c:pt idx="45">
                  <c:v>0.27297909634183304</c:v>
                </c:pt>
                <c:pt idx="46">
                  <c:v>0.27735687145415255</c:v>
                </c:pt>
                <c:pt idx="47">
                  <c:v>0.32112933672514332</c:v>
                </c:pt>
                <c:pt idx="48">
                  <c:v>0.3629113731284126</c:v>
                </c:pt>
                <c:pt idx="49">
                  <c:v>0.37405317360373735</c:v>
                </c:pt>
                <c:pt idx="50">
                  <c:v>0.40190797953903235</c:v>
                </c:pt>
                <c:pt idx="51">
                  <c:v>0.4293657492262839</c:v>
                </c:pt>
                <c:pt idx="52">
                  <c:v>0.43891677116261407</c:v>
                </c:pt>
                <c:pt idx="53">
                  <c:v>0.44408967695494361</c:v>
                </c:pt>
                <c:pt idx="54">
                  <c:v>0.42459157813669801</c:v>
                </c:pt>
                <c:pt idx="55">
                  <c:v>0.34699549946717023</c:v>
                </c:pt>
                <c:pt idx="56">
                  <c:v>0.29804972400303176</c:v>
                </c:pt>
                <c:pt idx="57">
                  <c:v>0.26621505452185734</c:v>
                </c:pt>
                <c:pt idx="58">
                  <c:v>0.28491831709219984</c:v>
                </c:pt>
                <c:pt idx="59">
                  <c:v>0.31874250687133499</c:v>
                </c:pt>
                <c:pt idx="60">
                  <c:v>0.29287669134156058</c:v>
                </c:pt>
              </c:numCache>
            </c:numRef>
          </c:val>
          <c:smooth val="0"/>
          <c:extLst>
            <c:ext xmlns:c16="http://schemas.microsoft.com/office/drawing/2014/chart" uri="{C3380CC4-5D6E-409C-BE32-E72D297353CC}">
              <c16:uniqueId val="{00000001-9584-4327-9C8D-F836F44B03AA}"/>
            </c:ext>
          </c:extLst>
        </c:ser>
        <c:ser>
          <c:idx val="2"/>
          <c:order val="2"/>
          <c:tx>
            <c:v>S&amp;P500</c:v>
          </c:tx>
          <c:spPr>
            <a:ln>
              <a:solidFill>
                <a:srgbClr val="FF0000"/>
              </a:solidFill>
            </a:ln>
          </c:spPr>
          <c:marker>
            <c:symbol val="none"/>
          </c:marker>
          <c:cat>
            <c:numRef>
              <c:f>prices!$O$3:$O$63</c:f>
              <c:numCache>
                <c:formatCode>d\-mmm\-yy</c:formatCode>
                <c:ptCount val="61"/>
                <c:pt idx="0">
                  <c:v>40513</c:v>
                </c:pt>
                <c:pt idx="1">
                  <c:v>40514</c:v>
                </c:pt>
                <c:pt idx="2">
                  <c:v>40515</c:v>
                </c:pt>
                <c:pt idx="3">
                  <c:v>40518</c:v>
                </c:pt>
                <c:pt idx="4">
                  <c:v>40519</c:v>
                </c:pt>
                <c:pt idx="5">
                  <c:v>40520</c:v>
                </c:pt>
                <c:pt idx="6">
                  <c:v>40521</c:v>
                </c:pt>
                <c:pt idx="7">
                  <c:v>40522</c:v>
                </c:pt>
                <c:pt idx="8">
                  <c:v>40525</c:v>
                </c:pt>
                <c:pt idx="9">
                  <c:v>40526</c:v>
                </c:pt>
                <c:pt idx="10">
                  <c:v>40527</c:v>
                </c:pt>
                <c:pt idx="11">
                  <c:v>40528</c:v>
                </c:pt>
                <c:pt idx="12">
                  <c:v>40529</c:v>
                </c:pt>
                <c:pt idx="13">
                  <c:v>40532</c:v>
                </c:pt>
                <c:pt idx="14">
                  <c:v>40533</c:v>
                </c:pt>
                <c:pt idx="15">
                  <c:v>40534</c:v>
                </c:pt>
                <c:pt idx="16">
                  <c:v>40535</c:v>
                </c:pt>
                <c:pt idx="17">
                  <c:v>40539</c:v>
                </c:pt>
                <c:pt idx="18">
                  <c:v>40540</c:v>
                </c:pt>
                <c:pt idx="19">
                  <c:v>40541</c:v>
                </c:pt>
                <c:pt idx="20">
                  <c:v>40542</c:v>
                </c:pt>
                <c:pt idx="21">
                  <c:v>40543</c:v>
                </c:pt>
                <c:pt idx="22">
                  <c:v>40546</c:v>
                </c:pt>
                <c:pt idx="23">
                  <c:v>40547</c:v>
                </c:pt>
                <c:pt idx="24">
                  <c:v>40548</c:v>
                </c:pt>
                <c:pt idx="25">
                  <c:v>40549</c:v>
                </c:pt>
                <c:pt idx="26">
                  <c:v>40550</c:v>
                </c:pt>
                <c:pt idx="27">
                  <c:v>40553</c:v>
                </c:pt>
                <c:pt idx="28">
                  <c:v>40554</c:v>
                </c:pt>
                <c:pt idx="29">
                  <c:v>40555</c:v>
                </c:pt>
                <c:pt idx="30">
                  <c:v>40556</c:v>
                </c:pt>
                <c:pt idx="31">
                  <c:v>40557</c:v>
                </c:pt>
                <c:pt idx="32">
                  <c:v>40561</c:v>
                </c:pt>
                <c:pt idx="33">
                  <c:v>40562</c:v>
                </c:pt>
                <c:pt idx="34">
                  <c:v>40563</c:v>
                </c:pt>
                <c:pt idx="35">
                  <c:v>40564</c:v>
                </c:pt>
                <c:pt idx="36">
                  <c:v>40567</c:v>
                </c:pt>
                <c:pt idx="37">
                  <c:v>40568</c:v>
                </c:pt>
                <c:pt idx="38">
                  <c:v>40569</c:v>
                </c:pt>
                <c:pt idx="39">
                  <c:v>40570</c:v>
                </c:pt>
                <c:pt idx="40">
                  <c:v>40571</c:v>
                </c:pt>
                <c:pt idx="41">
                  <c:v>40574</c:v>
                </c:pt>
                <c:pt idx="42">
                  <c:v>40575</c:v>
                </c:pt>
                <c:pt idx="43">
                  <c:v>40576</c:v>
                </c:pt>
                <c:pt idx="44">
                  <c:v>40577</c:v>
                </c:pt>
                <c:pt idx="45">
                  <c:v>40578</c:v>
                </c:pt>
                <c:pt idx="46">
                  <c:v>40581</c:v>
                </c:pt>
                <c:pt idx="47">
                  <c:v>40582</c:v>
                </c:pt>
                <c:pt idx="48">
                  <c:v>40583</c:v>
                </c:pt>
                <c:pt idx="49">
                  <c:v>40584</c:v>
                </c:pt>
                <c:pt idx="50">
                  <c:v>40585</c:v>
                </c:pt>
                <c:pt idx="51">
                  <c:v>40588</c:v>
                </c:pt>
                <c:pt idx="52">
                  <c:v>40589</c:v>
                </c:pt>
                <c:pt idx="53">
                  <c:v>40590</c:v>
                </c:pt>
                <c:pt idx="54">
                  <c:v>40591</c:v>
                </c:pt>
                <c:pt idx="55">
                  <c:v>40592</c:v>
                </c:pt>
                <c:pt idx="56">
                  <c:v>40596</c:v>
                </c:pt>
                <c:pt idx="57">
                  <c:v>40597</c:v>
                </c:pt>
                <c:pt idx="58">
                  <c:v>40598</c:v>
                </c:pt>
                <c:pt idx="59">
                  <c:v>40599</c:v>
                </c:pt>
                <c:pt idx="60">
                  <c:v>40602</c:v>
                </c:pt>
              </c:numCache>
            </c:numRef>
          </c:cat>
          <c:val>
            <c:numRef>
              <c:f>prices!$R$3:$R$63</c:f>
              <c:numCache>
                <c:formatCode>General</c:formatCode>
                <c:ptCount val="61"/>
                <c:pt idx="0">
                  <c:v>2.1617042903731298E-2</c:v>
                </c:pt>
                <c:pt idx="1">
                  <c:v>3.4712633941806903E-2</c:v>
                </c:pt>
                <c:pt idx="2">
                  <c:v>3.7406293676676139E-2</c:v>
                </c:pt>
                <c:pt idx="3">
                  <c:v>3.6059463809241299E-2</c:v>
                </c:pt>
                <c:pt idx="4">
                  <c:v>3.659311337935689E-2</c:v>
                </c:pt>
                <c:pt idx="5">
                  <c:v>4.0430307907331153E-2</c:v>
                </c:pt>
                <c:pt idx="6">
                  <c:v>4.4428444369149833E-2</c:v>
                </c:pt>
                <c:pt idx="7">
                  <c:v>5.0696709160984232E-2</c:v>
                </c:pt>
                <c:pt idx="8">
                  <c:v>5.0747532929566797E-2</c:v>
                </c:pt>
                <c:pt idx="9">
                  <c:v>5.1704713904535904E-2</c:v>
                </c:pt>
                <c:pt idx="10">
                  <c:v>4.631739443479721E-2</c:v>
                </c:pt>
                <c:pt idx="11">
                  <c:v>5.2788954300961199E-2</c:v>
                </c:pt>
                <c:pt idx="12">
                  <c:v>5.3669899623057127E-2</c:v>
                </c:pt>
                <c:pt idx="13">
                  <c:v>5.6355088729829195E-2</c:v>
                </c:pt>
                <c:pt idx="14">
                  <c:v>6.2725001058828278E-2</c:v>
                </c:pt>
                <c:pt idx="15">
                  <c:v>6.6316547371987333E-2</c:v>
                </c:pt>
                <c:pt idx="16">
                  <c:v>6.4563127355893091E-2</c:v>
                </c:pt>
                <c:pt idx="17">
                  <c:v>6.5215365719367702E-2</c:v>
                </c:pt>
                <c:pt idx="18">
                  <c:v>6.6037016644783897E-2</c:v>
                </c:pt>
                <c:pt idx="19">
                  <c:v>6.7112786413112024E-2</c:v>
                </c:pt>
                <c:pt idx="20">
                  <c:v>6.5503367074668084E-2</c:v>
                </c:pt>
                <c:pt idx="21">
                  <c:v>6.5300072000338272E-2</c:v>
                </c:pt>
                <c:pt idx="22">
                  <c:v>7.7353775782473599E-2</c:v>
                </c:pt>
                <c:pt idx="23">
                  <c:v>7.5939180890262525E-2</c:v>
                </c:pt>
                <c:pt idx="24">
                  <c:v>8.1326500360000997E-2</c:v>
                </c:pt>
                <c:pt idx="25">
                  <c:v>7.9030960145693996E-2</c:v>
                </c:pt>
                <c:pt idx="26">
                  <c:v>7.7040362542881713E-2</c:v>
                </c:pt>
                <c:pt idx="27">
                  <c:v>7.5558002625893961E-2</c:v>
                </c:pt>
                <c:pt idx="28">
                  <c:v>7.9564609715809587E-2</c:v>
                </c:pt>
                <c:pt idx="29">
                  <c:v>8.9288890771249907E-2</c:v>
                </c:pt>
                <c:pt idx="30">
                  <c:v>8.742535258989359E-2</c:v>
                </c:pt>
                <c:pt idx="31">
                  <c:v>9.5455508025919178E-2</c:v>
                </c:pt>
                <c:pt idx="32">
                  <c:v>9.6963279827198212E-2</c:v>
                </c:pt>
                <c:pt idx="33">
                  <c:v>8.5866757020032214E-2</c:v>
                </c:pt>
                <c:pt idx="34">
                  <c:v>8.4460632755918086E-2</c:v>
                </c:pt>
                <c:pt idx="35">
                  <c:v>8.7078056837913698E-2</c:v>
                </c:pt>
                <c:pt idx="36">
                  <c:v>9.3422557282621721E-2</c:v>
                </c:pt>
                <c:pt idx="37">
                  <c:v>9.3710558637922325E-2</c:v>
                </c:pt>
                <c:pt idx="38">
                  <c:v>9.8327050950827388E-2</c:v>
                </c:pt>
                <c:pt idx="39">
                  <c:v>0.10079200372707575</c:v>
                </c:pt>
                <c:pt idx="40">
                  <c:v>8.1140146541865521E-2</c:v>
                </c:pt>
                <c:pt idx="41">
                  <c:v>8.9424420820803263E-2</c:v>
                </c:pt>
                <c:pt idx="42">
                  <c:v>0.10761085934521986</c:v>
                </c:pt>
                <c:pt idx="43">
                  <c:v>0.10459531574266179</c:v>
                </c:pt>
                <c:pt idx="44">
                  <c:v>0.10719579856846329</c:v>
                </c:pt>
                <c:pt idx="45">
                  <c:v>0.11038922536105988</c:v>
                </c:pt>
                <c:pt idx="46">
                  <c:v>0.11731819914446584</c:v>
                </c:pt>
                <c:pt idx="47">
                  <c:v>0.12199398585405041</c:v>
                </c:pt>
                <c:pt idx="48">
                  <c:v>0.11886832408623049</c:v>
                </c:pt>
                <c:pt idx="49">
                  <c:v>0.11970691626784058</c:v>
                </c:pt>
                <c:pt idx="50">
                  <c:v>0.12587353352251029</c:v>
                </c:pt>
                <c:pt idx="51">
                  <c:v>0.12855872262928258</c:v>
                </c:pt>
                <c:pt idx="52">
                  <c:v>0.12490788191944402</c:v>
                </c:pt>
                <c:pt idx="53">
                  <c:v>0.13194697386811205</c:v>
                </c:pt>
                <c:pt idx="54">
                  <c:v>0.13542840201600947</c:v>
                </c:pt>
                <c:pt idx="55">
                  <c:v>0.13761382406505418</c:v>
                </c:pt>
                <c:pt idx="56">
                  <c:v>0.11426030240142282</c:v>
                </c:pt>
                <c:pt idx="57">
                  <c:v>0.10744991741137588</c:v>
                </c:pt>
                <c:pt idx="58">
                  <c:v>0.10634873575875625</c:v>
                </c:pt>
                <c:pt idx="59">
                  <c:v>0.11802126127652368</c:v>
                </c:pt>
                <c:pt idx="60">
                  <c:v>0.12423870229977552</c:v>
                </c:pt>
              </c:numCache>
            </c:numRef>
          </c:val>
          <c:smooth val="0"/>
          <c:extLst>
            <c:ext xmlns:c16="http://schemas.microsoft.com/office/drawing/2014/chart" uri="{C3380CC4-5D6E-409C-BE32-E72D297353CC}">
              <c16:uniqueId val="{00000002-9584-4327-9C8D-F836F44B03AA}"/>
            </c:ext>
          </c:extLst>
        </c:ser>
        <c:dLbls>
          <c:showLegendKey val="0"/>
          <c:showVal val="0"/>
          <c:showCatName val="0"/>
          <c:showSerName val="0"/>
          <c:showPercent val="0"/>
          <c:showBubbleSize val="0"/>
        </c:dLbls>
        <c:smooth val="0"/>
        <c:axId val="301700968"/>
        <c:axId val="5047832"/>
      </c:lineChart>
      <c:dateAx>
        <c:axId val="301700968"/>
        <c:scaling>
          <c:orientation val="minMax"/>
        </c:scaling>
        <c:delete val="0"/>
        <c:axPos val="b"/>
        <c:numFmt formatCode="d\-mmm\-yy" sourceLinked="1"/>
        <c:majorTickMark val="out"/>
        <c:minorTickMark val="none"/>
        <c:tickLblPos val="nextTo"/>
        <c:txPr>
          <a:bodyPr rot="2700000"/>
          <a:lstStyle/>
          <a:p>
            <a:pPr>
              <a:defRPr sz="1200"/>
            </a:pPr>
            <a:endParaRPr lang="en-US"/>
          </a:p>
        </c:txPr>
        <c:crossAx val="5047832"/>
        <c:crosses val="autoZero"/>
        <c:auto val="1"/>
        <c:lblOffset val="100"/>
        <c:baseTimeUnit val="days"/>
        <c:majorUnit val="8"/>
        <c:majorTimeUnit val="days"/>
      </c:dateAx>
      <c:valAx>
        <c:axId val="5047832"/>
        <c:scaling>
          <c:orientation val="minMax"/>
        </c:scaling>
        <c:delete val="0"/>
        <c:axPos val="l"/>
        <c:majorGridlines/>
        <c:title>
          <c:tx>
            <c:rich>
              <a:bodyPr rot="0" vert="wordArtVert"/>
              <a:lstStyle/>
              <a:p>
                <a:pPr>
                  <a:defRPr sz="1600"/>
                </a:pPr>
                <a:r>
                  <a:rPr lang="en-US" sz="1600"/>
                  <a:t>Returns</a:t>
                </a:r>
              </a:p>
            </c:rich>
          </c:tx>
          <c:overlay val="0"/>
        </c:title>
        <c:numFmt formatCode="General" sourceLinked="1"/>
        <c:majorTickMark val="out"/>
        <c:minorTickMark val="none"/>
        <c:tickLblPos val="nextTo"/>
        <c:crossAx val="301700968"/>
        <c:crosses val="autoZero"/>
        <c:crossBetween val="between"/>
      </c:valAx>
    </c:plotArea>
    <c:legend>
      <c:legendPos val="r"/>
      <c:layout>
        <c:manualLayout>
          <c:xMode val="edge"/>
          <c:yMode val="edge"/>
          <c:x val="0.23165201224846893"/>
          <c:y val="0.23928153534689386"/>
          <c:w val="0.20168132108486442"/>
          <c:h val="0.20008759072363122"/>
        </c:manualLayout>
      </c:layout>
      <c:overlay val="0"/>
      <c:spPr>
        <a:solidFill>
          <a:schemeClr val="bg1"/>
        </a:solidFill>
      </c:spPr>
      <c:txPr>
        <a:bodyPr/>
        <a:lstStyle/>
        <a:p>
          <a:pPr>
            <a:defRPr sz="1600"/>
          </a:pPr>
          <a:endParaRPr lang="en-US"/>
        </a:p>
      </c:txPr>
    </c:legend>
    <c:plotVisOnly val="1"/>
    <c:dispBlanksAs val="gap"/>
    <c:showDLblsOverMax val="0"/>
  </c:chart>
  <c:spPr>
    <a:solidFill>
      <a:schemeClr val="bg1"/>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3278B8-B588-4E90-8351-76D5EC20AE51}" type="datetimeFigureOut">
              <a:rPr lang="en-US" smtClean="0"/>
              <a:t>4/29/2026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9EF2E-C0E2-46E7-8CC8-85B468E5C987}" type="slidenum">
              <a:rPr lang="en-US" smtClean="0"/>
              <a:t>‹#›</a:t>
            </a:fld>
            <a:endParaRPr lang="en-US"/>
          </a:p>
        </p:txBody>
      </p:sp>
    </p:spTree>
    <p:extLst>
      <p:ext uri="{BB962C8B-B14F-4D97-AF65-F5344CB8AC3E}">
        <p14:creationId xmlns:p14="http://schemas.microsoft.com/office/powerpoint/2010/main" val="395540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bcnews.go.com/Business/tweeter-stock-symbol-changed-prevent-confusion-twitter/story?id=20516990"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theatlantic.com/business/archive/2014/01/investors-buy-worthless-stock-after-confusing-it-successful-company/35708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eguardian.com/us-news/2019/sep/19/us-senators-investments-conflict-of-interest"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37E5E-9BEB-4BB8-89F3-AD1434F6B807}" type="slidenum">
              <a:rPr lang="en-US" smtClean="0"/>
              <a:pPr>
                <a:defRPr/>
              </a:pPr>
              <a:t>2</a:t>
            </a:fld>
            <a:endParaRPr lang="en-US" dirty="0"/>
          </a:p>
        </p:txBody>
      </p:sp>
    </p:spTree>
    <p:extLst>
      <p:ext uri="{BB962C8B-B14F-4D97-AF65-F5344CB8AC3E}">
        <p14:creationId xmlns:p14="http://schemas.microsoft.com/office/powerpoint/2010/main" val="301748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There is empirical evidence that markets react to the same news being announced in different outlets.  Friday earnings announcements have smaller immediate market reactions but larger drifts.  Earnings announcements that occur on days with many other earnings announcements tend to have smaller immediate market reactions but larger drifts.</a:t>
            </a:r>
          </a:p>
          <a:p>
            <a:endParaRPr lang="en-US" dirty="0"/>
          </a:p>
          <a:p>
            <a:r>
              <a:rPr lang="en-US" b="1" dirty="0" err="1"/>
              <a:t>Herbal</a:t>
            </a:r>
            <a:r>
              <a:rPr lang="en-US" b="1" baseline="0" dirty="0" err="1"/>
              <a:t>life</a:t>
            </a:r>
            <a:endParaRPr lang="en-US" b="1" baseline="0" dirty="0"/>
          </a:p>
          <a:p>
            <a:r>
              <a:rPr lang="en-US" dirty="0"/>
              <a:t>Jan 28, 2013 – Financial Times article </a:t>
            </a:r>
          </a:p>
          <a:p>
            <a:r>
              <a:rPr lang="en-US" dirty="0"/>
              <a:t>Herbalife hit as regulator spooks investors</a:t>
            </a:r>
          </a:p>
          <a:p>
            <a:r>
              <a:rPr lang="en-US" dirty="0"/>
              <a:t>By Dan </a:t>
            </a:r>
            <a:r>
              <a:rPr lang="en-US" dirty="0" err="1"/>
              <a:t>McCrum</a:t>
            </a:r>
            <a:r>
              <a:rPr lang="en-US" dirty="0"/>
              <a:t> in New York</a:t>
            </a:r>
          </a:p>
          <a:p>
            <a:r>
              <a:rPr lang="en-US" dirty="0"/>
              <a:t>Shares in Herbalife dropped as much as 11 per cent in volatile trading on Monday as regulators said they were taking action against an illegal pyramid scheme that in fact involved a different company.</a:t>
            </a:r>
          </a:p>
          <a:p>
            <a:r>
              <a:rPr lang="en-US" dirty="0"/>
              <a:t>The move caused jitters among investors in the nutritional supplement company which is under attack from Bill Ackman, the short seller. </a:t>
            </a:r>
          </a:p>
          <a:p>
            <a:r>
              <a:rPr lang="en-US" dirty="0" err="1"/>
              <a:t>Mr</a:t>
            </a:r>
            <a:r>
              <a:rPr lang="en-US" dirty="0"/>
              <a:t> Ackman has called Herbalife a pyramid scheme, and made a $1bn bet against the value of its shares. He has also urged regulators to investigate the business model of the direct seller of sports drinks and vitamin pills. </a:t>
            </a:r>
          </a:p>
          <a:p>
            <a:r>
              <a:rPr lang="en-US" dirty="0"/>
              <a:t>Shares in Herbalife began falling during the morning when investors learnt the Federal Trade Commission was to hold a news conference later in the day to reveal action against a pyramid scheme which at that stage it did not name. They rebounded when it emerged that the commission was targeting Fortune High Tech Marketing, a Kentucky direct seller which is unconnected with Herbalife. Later shares began to fall again.</a:t>
            </a:r>
          </a:p>
          <a:p>
            <a:r>
              <a:rPr lang="en-US" dirty="0"/>
              <a:t>The FTC said that Fortune High Tech was a pyramid scheme with 100,000 members, 99 per cent of whom did not make money.</a:t>
            </a:r>
          </a:p>
          <a:p>
            <a:r>
              <a:rPr lang="en-US" dirty="0"/>
              <a:t>Investors have been involved in a fierce debate over Herbalife’s future and the willingness of regulators to examine its business model.</a:t>
            </a:r>
          </a:p>
          <a:p>
            <a:endParaRPr lang="en-US" dirty="0"/>
          </a:p>
          <a:p>
            <a:r>
              <a:rPr lang="en-US" dirty="0"/>
              <a:t>Twitter</a:t>
            </a:r>
            <a:r>
              <a:rPr lang="en-US" baseline="0" dirty="0"/>
              <a:t> vs Tweeter</a:t>
            </a:r>
          </a:p>
          <a:p>
            <a:r>
              <a:rPr lang="en-US" dirty="0">
                <a:hlinkClick r:id="rId3"/>
              </a:rPr>
              <a:t>https://abcnews.go.com/Business/tweeter-stock-symbol-changed-prevent-confusion-twitter/story?id=20516990</a:t>
            </a:r>
            <a:endParaRPr lang="en-US" dirty="0"/>
          </a:p>
          <a:p>
            <a:endParaRPr lang="en-US" dirty="0"/>
          </a:p>
          <a:p>
            <a:r>
              <a:rPr lang="en-US" dirty="0">
                <a:hlinkClick r:id="rId4"/>
              </a:rPr>
              <a:t>https://www.theatlantic.com/business/archive/2014/01/investors-buy-worthless-stock-after-confusing-it-successful-company/357081/</a:t>
            </a:r>
            <a:endParaRPr lang="en-US" dirty="0"/>
          </a:p>
        </p:txBody>
      </p:sp>
      <p:sp>
        <p:nvSpPr>
          <p:cNvPr id="4" name="Slide Number Placeholder 3"/>
          <p:cNvSpPr>
            <a:spLocks noGrp="1"/>
          </p:cNvSpPr>
          <p:nvPr>
            <p:ph type="sldNum" sz="quarter" idx="10"/>
          </p:nvPr>
        </p:nvSpPr>
        <p:spPr/>
        <p:txBody>
          <a:bodyPr/>
          <a:lstStyle/>
          <a:p>
            <a:pPr>
              <a:defRPr/>
            </a:pPr>
            <a:fld id="{34C37E5E-9BEB-4BB8-89F3-AD1434F6B807}" type="slidenum">
              <a:rPr lang="en-US" smtClean="0"/>
              <a:pPr>
                <a:defRPr/>
              </a:pPr>
              <a:t>27</a:t>
            </a:fld>
            <a:endParaRPr lang="en-US" dirty="0"/>
          </a:p>
        </p:txBody>
      </p:sp>
    </p:spTree>
    <p:extLst>
      <p:ext uri="{BB962C8B-B14F-4D97-AF65-F5344CB8AC3E}">
        <p14:creationId xmlns:p14="http://schemas.microsoft.com/office/powerpoint/2010/main" val="2939378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Joke: Two financial economists were walking down the street and see a $20 bill.  One stoops to pick it up but the other says “Don’t bother.  If the bill were real someone else would have already picked it up.”</a:t>
            </a:r>
          </a:p>
          <a:p>
            <a:endParaRPr lang="en-US" dirty="0"/>
          </a:p>
        </p:txBody>
      </p:sp>
      <p:sp>
        <p:nvSpPr>
          <p:cNvPr id="4" name="Slide Number Placeholder 3"/>
          <p:cNvSpPr>
            <a:spLocks noGrp="1"/>
          </p:cNvSpPr>
          <p:nvPr>
            <p:ph type="sldNum" sz="quarter" idx="10"/>
          </p:nvPr>
        </p:nvSpPr>
        <p:spPr/>
        <p:txBody>
          <a:bodyPr/>
          <a:lstStyle/>
          <a:p>
            <a:fld id="{5289EF2E-C0E2-46E7-8CC8-85B468E5C987}" type="slidenum">
              <a:rPr lang="en-US" smtClean="0"/>
              <a:t>28</a:t>
            </a:fld>
            <a:endParaRPr lang="en-US"/>
          </a:p>
        </p:txBody>
      </p:sp>
    </p:spTree>
    <p:extLst>
      <p:ext uri="{BB962C8B-B14F-4D97-AF65-F5344CB8AC3E}">
        <p14:creationId xmlns:p14="http://schemas.microsoft.com/office/powerpoint/2010/main" val="113530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Both </a:t>
            </a:r>
            <a:r>
              <a:rPr lang="en-US" sz="1200" dirty="0"/>
              <a:t>Terremark and Savvis provide IT and cloud services.</a:t>
            </a:r>
            <a:endParaRPr lang="en-US" dirty="0"/>
          </a:p>
          <a:p>
            <a:r>
              <a:rPr lang="en-US" dirty="0"/>
              <a:t>CenturyLink bought Savvis for $3.7 billion dollars in July</a:t>
            </a:r>
            <a:r>
              <a:rPr lang="en-US" baseline="0" dirty="0"/>
              <a:t> of 2011</a:t>
            </a:r>
          </a:p>
          <a:p>
            <a:endParaRPr lang="en-US" baseline="0" dirty="0"/>
          </a:p>
          <a:p>
            <a:r>
              <a:rPr lang="en-US" baseline="0" dirty="0"/>
              <a:t>Two questions:</a:t>
            </a:r>
          </a:p>
          <a:p>
            <a:pPr lvl="1"/>
            <a:r>
              <a:rPr lang="en-US" sz="2000" dirty="0"/>
              <a:t>Why did Terremark’s price jump at the time of the announcement a month before the anticipated acquisition?</a:t>
            </a:r>
          </a:p>
          <a:p>
            <a:pPr lvl="1"/>
            <a:r>
              <a:rPr lang="en-US" sz="2000" dirty="0"/>
              <a:t>Why $18.92?</a:t>
            </a:r>
          </a:p>
          <a:p>
            <a:endParaRPr lang="en-US" dirty="0"/>
          </a:p>
        </p:txBody>
      </p:sp>
      <p:sp>
        <p:nvSpPr>
          <p:cNvPr id="4" name="Slide Number Placeholder 3"/>
          <p:cNvSpPr>
            <a:spLocks noGrp="1"/>
          </p:cNvSpPr>
          <p:nvPr>
            <p:ph type="sldNum" sz="quarter" idx="10"/>
          </p:nvPr>
        </p:nvSpPr>
        <p:spPr/>
        <p:txBody>
          <a:bodyPr/>
          <a:lstStyle/>
          <a:p>
            <a:pPr>
              <a:defRPr/>
            </a:pPr>
            <a:fld id="{34C37E5E-9BEB-4BB8-89F3-AD1434F6B807}" type="slidenum">
              <a:rPr lang="en-US" smtClean="0"/>
              <a:pPr>
                <a:defRPr/>
              </a:pPr>
              <a:t>6</a:t>
            </a:fld>
            <a:endParaRPr lang="en-US" dirty="0"/>
          </a:p>
        </p:txBody>
      </p:sp>
    </p:spTree>
    <p:extLst>
      <p:ext uri="{BB962C8B-B14F-4D97-AF65-F5344CB8AC3E}">
        <p14:creationId xmlns:p14="http://schemas.microsoft.com/office/powerpoint/2010/main" val="62989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how Moderna's stock price jumped when the FDA authorized Moderna's COVID 19 booster for all adults. It jumped on this day because investors expectations of future cash flows increased when they heard the announcement.</a:t>
            </a:r>
          </a:p>
        </p:txBody>
      </p:sp>
      <p:sp>
        <p:nvSpPr>
          <p:cNvPr id="4" name="Slide Number Placeholder 3"/>
          <p:cNvSpPr>
            <a:spLocks noGrp="1"/>
          </p:cNvSpPr>
          <p:nvPr>
            <p:ph type="sldNum" sz="quarter" idx="5"/>
          </p:nvPr>
        </p:nvSpPr>
        <p:spPr/>
        <p:txBody>
          <a:bodyPr/>
          <a:lstStyle/>
          <a:p>
            <a:fld id="{5289EF2E-C0E2-46E7-8CC8-85B468E5C987}" type="slidenum">
              <a:rPr lang="en-US" smtClean="0"/>
              <a:t>8</a:t>
            </a:fld>
            <a:endParaRPr lang="en-US"/>
          </a:p>
        </p:txBody>
      </p:sp>
    </p:spTree>
    <p:extLst>
      <p:ext uri="{BB962C8B-B14F-4D97-AF65-F5344CB8AC3E}">
        <p14:creationId xmlns:p14="http://schemas.microsoft.com/office/powerpoint/2010/main" val="413441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3D0ED7-B50F-495F-9F6B-A1E1B6771C7A}" type="slidenum">
              <a:rPr lang="en-US"/>
              <a:pPr/>
              <a:t>13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This figure shows an example of what a "random walk" with positive trend might look like.  The point here is that this looks very similar to what we often see in the stock market.</a:t>
            </a:r>
          </a:p>
        </p:txBody>
      </p:sp>
    </p:spTree>
    <p:extLst>
      <p:ext uri="{BB962C8B-B14F-4D97-AF65-F5344CB8AC3E}">
        <p14:creationId xmlns:p14="http://schemas.microsoft.com/office/powerpoint/2010/main" val="12922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Why would future price changes be “random”?   If the information flow is random then price changes will be random.</a:t>
            </a:r>
            <a:endParaRPr lang="en-US" dirty="0"/>
          </a:p>
        </p:txBody>
      </p:sp>
      <p:sp>
        <p:nvSpPr>
          <p:cNvPr id="4" name="Slide Number Placeholder 3"/>
          <p:cNvSpPr>
            <a:spLocks noGrp="1"/>
          </p:cNvSpPr>
          <p:nvPr>
            <p:ph type="sldNum" sz="quarter" idx="10"/>
          </p:nvPr>
        </p:nvSpPr>
        <p:spPr/>
        <p:txBody>
          <a:bodyPr/>
          <a:lstStyle/>
          <a:p>
            <a:pPr>
              <a:defRPr/>
            </a:pPr>
            <a:fld id="{34C37E5E-9BEB-4BB8-89F3-AD1434F6B807}" type="slidenum">
              <a:rPr lang="en-US" smtClean="0"/>
              <a:pPr>
                <a:defRPr/>
              </a:pPr>
              <a:t>14</a:t>
            </a:fld>
            <a:endParaRPr lang="en-US" dirty="0"/>
          </a:p>
        </p:txBody>
      </p:sp>
    </p:spTree>
    <p:extLst>
      <p:ext uri="{BB962C8B-B14F-4D97-AF65-F5344CB8AC3E}">
        <p14:creationId xmlns:p14="http://schemas.microsoft.com/office/powerpoint/2010/main" val="100726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BFE82-B05C-4891-AE52-93E75B0660BA}" type="slidenum">
              <a:rPr lang="en-US"/>
              <a:pPr/>
              <a:t>17</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Research suggests that it takes just a few minutes for new information to be priced.</a:t>
            </a:r>
          </a:p>
          <a:p>
            <a:endParaRPr lang="en-US" dirty="0"/>
          </a:p>
        </p:txBody>
      </p:sp>
    </p:spTree>
    <p:extLst>
      <p:ext uri="{BB962C8B-B14F-4D97-AF65-F5344CB8AC3E}">
        <p14:creationId xmlns:p14="http://schemas.microsoft.com/office/powerpoint/2010/main" val="2413317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C37E5E-9BEB-4BB8-89F3-AD1434F6B807}" type="slidenum">
              <a:rPr lang="en-US" smtClean="0"/>
              <a:pPr>
                <a:defRPr/>
              </a:pPr>
              <a:t>18</a:t>
            </a:fld>
            <a:endParaRPr lang="en-US" dirty="0"/>
          </a:p>
        </p:txBody>
      </p:sp>
    </p:spTree>
    <p:extLst>
      <p:ext uri="{BB962C8B-B14F-4D97-AF65-F5344CB8AC3E}">
        <p14:creationId xmlns:p14="http://schemas.microsoft.com/office/powerpoint/2010/main" val="385908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buFont typeface="Wingdings" pitchFamily="2" charset="2"/>
              <a:buNone/>
            </a:pPr>
            <a:r>
              <a:rPr lang="en-US" sz="1200" dirty="0"/>
              <a:t>The fact that prices change with announcements show that the private information was not completely priced before the announcement. </a:t>
            </a:r>
            <a:endParaRPr lang="en-US" dirty="0"/>
          </a:p>
        </p:txBody>
      </p:sp>
      <p:sp>
        <p:nvSpPr>
          <p:cNvPr id="4" name="Slide Number Placeholder 3"/>
          <p:cNvSpPr>
            <a:spLocks noGrp="1"/>
          </p:cNvSpPr>
          <p:nvPr>
            <p:ph type="sldNum" sz="quarter" idx="10"/>
          </p:nvPr>
        </p:nvSpPr>
        <p:spPr/>
        <p:txBody>
          <a:bodyPr/>
          <a:lstStyle/>
          <a:p>
            <a:pPr>
              <a:defRPr/>
            </a:pPr>
            <a:fld id="{34C37E5E-9BEB-4BB8-89F3-AD1434F6B807}" type="slidenum">
              <a:rPr lang="en-US" smtClean="0"/>
              <a:pPr>
                <a:defRPr/>
              </a:pPr>
              <a:t>24</a:t>
            </a:fld>
            <a:endParaRPr lang="en-US" dirty="0"/>
          </a:p>
        </p:txBody>
      </p:sp>
    </p:spTree>
    <p:extLst>
      <p:ext uri="{BB962C8B-B14F-4D97-AF65-F5344CB8AC3E}">
        <p14:creationId xmlns:p14="http://schemas.microsoft.com/office/powerpoint/2010/main" val="1512278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http://www.washingtonpost.com/politics/lawmakers-committee-assignments-and-industry-investments-overlap/2012/01/28/gIQAUn8YYQ_story.html</a:t>
            </a:r>
          </a:p>
          <a:p>
            <a:r>
              <a:rPr lang="en-US" dirty="0"/>
              <a:t>http://www.washingtonpost.com/wp-srv/special/politics/congressional_holdings/</a:t>
            </a:r>
          </a:p>
          <a:p>
            <a:r>
              <a:rPr lang="en-US" dirty="0">
                <a:hlinkClick r:id="rId3"/>
              </a:rPr>
              <a:t>https://www.theguardian.com/us-news/2019/sep/19/us-senators-investments-conflict-of-interest</a:t>
            </a:r>
            <a:endParaRPr lang="en-US" dirty="0"/>
          </a:p>
          <a:p>
            <a:endParaRPr lang="en-US" dirty="0"/>
          </a:p>
          <a:p>
            <a:pPr>
              <a:lnSpc>
                <a:spcPct val="90000"/>
              </a:lnSpc>
              <a:buFont typeface="Wingdings" pitchFamily="2" charset="2"/>
              <a:buNone/>
            </a:pPr>
            <a:r>
              <a:rPr lang="en-US" sz="1200" dirty="0"/>
              <a:t>Is it surprising that the market is not strong form efficient?</a:t>
            </a:r>
          </a:p>
          <a:p>
            <a:pPr>
              <a:lnSpc>
                <a:spcPct val="90000"/>
              </a:lnSpc>
              <a:buFont typeface="Wingdings" pitchFamily="2" charset="2"/>
              <a:buNone/>
            </a:pPr>
            <a:endParaRPr lang="en-US" sz="1200" dirty="0"/>
          </a:p>
          <a:p>
            <a:pPr>
              <a:lnSpc>
                <a:spcPct val="90000"/>
              </a:lnSpc>
              <a:buFont typeface="Wingdings" pitchFamily="2" charset="2"/>
              <a:buNone/>
            </a:pPr>
            <a:r>
              <a:rPr lang="en-US" sz="1200" dirty="0"/>
              <a:t>Why can insider traders make money?</a:t>
            </a:r>
          </a:p>
          <a:p>
            <a:endParaRPr lang="en-US" dirty="0"/>
          </a:p>
        </p:txBody>
      </p:sp>
      <p:sp>
        <p:nvSpPr>
          <p:cNvPr id="4" name="Slide Number Placeholder 3"/>
          <p:cNvSpPr>
            <a:spLocks noGrp="1"/>
          </p:cNvSpPr>
          <p:nvPr>
            <p:ph type="sldNum" sz="quarter" idx="10"/>
          </p:nvPr>
        </p:nvSpPr>
        <p:spPr/>
        <p:txBody>
          <a:bodyPr/>
          <a:lstStyle/>
          <a:p>
            <a:pPr>
              <a:defRPr/>
            </a:pPr>
            <a:fld id="{34C37E5E-9BEB-4BB8-89F3-AD1434F6B807}" type="slidenum">
              <a:rPr lang="en-US" smtClean="0"/>
              <a:pPr>
                <a:defRPr/>
              </a:pPr>
              <a:t>25</a:t>
            </a:fld>
            <a:endParaRPr lang="en-US" dirty="0"/>
          </a:p>
        </p:txBody>
      </p:sp>
    </p:spTree>
    <p:extLst>
      <p:ext uri="{BB962C8B-B14F-4D97-AF65-F5344CB8AC3E}">
        <p14:creationId xmlns:p14="http://schemas.microsoft.com/office/powerpoint/2010/main" val="109262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5123"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5124"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p>
        </p:txBody>
      </p:sp>
      <p:sp>
        <p:nvSpPr>
          <p:cNvPr id="5125"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a:t>Click to edit Master title style</a:t>
            </a:r>
          </a:p>
        </p:txBody>
      </p:sp>
      <p:sp>
        <p:nvSpPr>
          <p:cNvPr id="5126"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a:t>Click to edit Master subtitle style</a:t>
            </a:r>
          </a:p>
        </p:txBody>
      </p:sp>
      <p:sp>
        <p:nvSpPr>
          <p:cNvPr id="5127" name="Rectangle 7"/>
          <p:cNvSpPr>
            <a:spLocks noGrp="1" noChangeArrowheads="1"/>
          </p:cNvSpPr>
          <p:nvPr>
            <p:ph type="dt" sz="half" idx="2"/>
          </p:nvPr>
        </p:nvSpPr>
        <p:spPr/>
        <p:txBody>
          <a:bodyPr/>
          <a:lstStyle>
            <a:lvl1pPr>
              <a:defRPr/>
            </a:lvl1pPr>
          </a:lstStyle>
          <a:p>
            <a:fld id="{2E90CCE6-7D57-4AAD-BB41-2FACFE43C12B}" type="datetime1">
              <a:rPr lang="en-US" smtClean="0"/>
              <a:t>4/29/2026</a:t>
            </a:fld>
            <a:endParaRPr lang="en-US"/>
          </a:p>
        </p:txBody>
      </p:sp>
      <p:sp>
        <p:nvSpPr>
          <p:cNvPr id="5128" name="Rectangle 8"/>
          <p:cNvSpPr>
            <a:spLocks noGrp="1" noChangeArrowheads="1"/>
          </p:cNvSpPr>
          <p:nvPr>
            <p:ph type="ftr" sz="quarter" idx="3"/>
          </p:nvPr>
        </p:nvSpPr>
        <p:spPr>
          <a:xfrm>
            <a:off x="3352800" y="6391275"/>
            <a:ext cx="2895600" cy="457200"/>
          </a:xfrm>
        </p:spPr>
        <p:txBody>
          <a:bodyPr/>
          <a:lstStyle>
            <a:lvl1pPr>
              <a:defRPr/>
            </a:lvl1pPr>
          </a:lstStyle>
          <a:p>
            <a:endParaRPr lang="en-US"/>
          </a:p>
        </p:txBody>
      </p:sp>
      <p:sp>
        <p:nvSpPr>
          <p:cNvPr id="5129" name="Rectangle 9"/>
          <p:cNvSpPr>
            <a:spLocks noGrp="1" noChangeArrowheads="1"/>
          </p:cNvSpPr>
          <p:nvPr>
            <p:ph type="sldNum" sz="quarter" idx="4"/>
          </p:nvPr>
        </p:nvSpPr>
        <p:spPr>
          <a:xfrm>
            <a:off x="6858000" y="6391275"/>
            <a:ext cx="1600200" cy="457200"/>
          </a:xfrm>
        </p:spPr>
        <p:txBody>
          <a:bodyPr/>
          <a:lstStyle>
            <a:lvl1pPr>
              <a:defRPr/>
            </a:lvl1pPr>
          </a:lstStyle>
          <a:p>
            <a:fld id="{DFEB7FA9-C346-4379-83EF-0E3DF23BC9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8D29D0C-04F4-4DEA-B913-0EF9BB73FA65}" type="datetime1">
              <a:rPr lang="en-US" smtClean="0"/>
              <a:t>4/29/2026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139018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B513355-E12F-4F50-A85B-FA10519BB858}" type="datetime1">
              <a:rPr lang="en-US" smtClean="0"/>
              <a:t>4/29/2026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2045962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hart Placeholder 2"/>
          <p:cNvSpPr>
            <a:spLocks noGrp="1"/>
          </p:cNvSpPr>
          <p:nvPr>
            <p:ph type="chart" idx="1"/>
          </p:nvPr>
        </p:nvSpPr>
        <p:spPr>
          <a:xfrm>
            <a:off x="762000" y="1905000"/>
            <a:ext cx="7696200" cy="4038600"/>
          </a:xfrm>
        </p:spPr>
        <p:txBody>
          <a:bodyPr/>
          <a:lstStyle/>
          <a:p>
            <a:r>
              <a:rPr lang="en-US"/>
              <a:t>Click icon to add chart</a:t>
            </a:r>
          </a:p>
        </p:txBody>
      </p:sp>
      <p:sp>
        <p:nvSpPr>
          <p:cNvPr id="4" name="Date Placeholder 3"/>
          <p:cNvSpPr>
            <a:spLocks noGrp="1"/>
          </p:cNvSpPr>
          <p:nvPr>
            <p:ph type="dt" sz="half" idx="10"/>
          </p:nvPr>
        </p:nvSpPr>
        <p:spPr>
          <a:xfrm>
            <a:off x="762000" y="6391275"/>
            <a:ext cx="2057400" cy="457200"/>
          </a:xfrm>
        </p:spPr>
        <p:txBody>
          <a:bodyPr/>
          <a:lstStyle>
            <a:lvl1pPr>
              <a:defRPr/>
            </a:lvl1pPr>
          </a:lstStyle>
          <a:p>
            <a:fld id="{BFA43131-3F3B-42AE-BF12-37D7A627B534}" type="datetime1">
              <a:rPr lang="en-US" smtClean="0"/>
              <a:t>4/29/2026</a:t>
            </a:fld>
            <a:endParaRPr lang="en-US"/>
          </a:p>
        </p:txBody>
      </p:sp>
      <p:sp>
        <p:nvSpPr>
          <p:cNvPr id="5" name="Footer Placeholder 4"/>
          <p:cNvSpPr>
            <a:spLocks noGrp="1"/>
          </p:cNvSpPr>
          <p:nvPr>
            <p:ph type="ftr" sz="quarter" idx="11"/>
          </p:nvPr>
        </p:nvSpPr>
        <p:spPr>
          <a:xfrm>
            <a:off x="3352800" y="6403975"/>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858000" y="6400800"/>
            <a:ext cx="1600200" cy="457200"/>
          </a:xfrm>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4073886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4ECBB03-92A4-4184-BEA1-48AA9480DF7F}" type="datetime1">
              <a:rPr lang="en-US" smtClean="0"/>
              <a:t>4/29/2026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63B184-2B5C-4594-9CE8-A73E621DCD3B}" type="slidenum">
              <a:rPr lang="en-US"/>
              <a:pPr/>
              <a:t>‹#›</a:t>
            </a:fld>
            <a:endParaRPr lang="en-US"/>
          </a:p>
        </p:txBody>
      </p:sp>
    </p:spTree>
    <p:extLst>
      <p:ext uri="{BB962C8B-B14F-4D97-AF65-F5344CB8AC3E}">
        <p14:creationId xmlns:p14="http://schemas.microsoft.com/office/powerpoint/2010/main" val="325657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69CF43C-CD8E-4CE9-AF44-EEA0985F2AAC}" type="datetime1">
              <a:rPr lang="en-US" smtClean="0"/>
              <a:t>4/29/2026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AAC67F-5540-4F4A-94D6-300940C33FD4}" type="slidenum">
              <a:rPr lang="en-US"/>
              <a:pPr/>
              <a:t>‹#›</a:t>
            </a:fld>
            <a:endParaRPr lang="en-US"/>
          </a:p>
        </p:txBody>
      </p:sp>
    </p:spTree>
    <p:extLst>
      <p:ext uri="{BB962C8B-B14F-4D97-AF65-F5344CB8AC3E}">
        <p14:creationId xmlns:p14="http://schemas.microsoft.com/office/powerpoint/2010/main" val="3938339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C85AA418-EEA6-45F0-9C70-3F5A35DEFAB0}" type="datetime1">
              <a:rPr lang="en-US" smtClean="0"/>
              <a:t>4/29/2026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4F74E-A6B7-48CD-908E-1DCA2C68EE2F}" type="slidenum">
              <a:rPr lang="en-US"/>
              <a:pPr/>
              <a:t>‹#›</a:t>
            </a:fld>
            <a:endParaRPr lang="en-US"/>
          </a:p>
        </p:txBody>
      </p:sp>
    </p:spTree>
    <p:extLst>
      <p:ext uri="{BB962C8B-B14F-4D97-AF65-F5344CB8AC3E}">
        <p14:creationId xmlns:p14="http://schemas.microsoft.com/office/powerpoint/2010/main" val="154830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E10622-E8DF-429B-AFD8-7A184F749152}" type="datetime1">
              <a:rPr lang="en-US" smtClean="0"/>
              <a:t>4/29/2026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6758A00-DD96-4518-AAE3-454FAA9C3D91}" type="slidenum">
              <a:rPr lang="en-US"/>
              <a:pPr/>
              <a:t>‹#›</a:t>
            </a:fld>
            <a:endParaRPr lang="en-US"/>
          </a:p>
        </p:txBody>
      </p:sp>
    </p:spTree>
    <p:extLst>
      <p:ext uri="{BB962C8B-B14F-4D97-AF65-F5344CB8AC3E}">
        <p14:creationId xmlns:p14="http://schemas.microsoft.com/office/powerpoint/2010/main" val="1437219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5AC9A183-A56D-47D5-BAD9-43A5B80C721A}" type="datetime1">
              <a:rPr lang="en-US" smtClean="0"/>
              <a:t>4/29/2026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CC5F6EC-0B36-4E15-9A91-9BF47A56748C}" type="slidenum">
              <a:rPr lang="en-US"/>
              <a:pPr/>
              <a:t>‹#›</a:t>
            </a:fld>
            <a:endParaRPr lang="en-US"/>
          </a:p>
        </p:txBody>
      </p:sp>
    </p:spTree>
    <p:extLst>
      <p:ext uri="{BB962C8B-B14F-4D97-AF65-F5344CB8AC3E}">
        <p14:creationId xmlns:p14="http://schemas.microsoft.com/office/powerpoint/2010/main" val="1258401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575116B4-CE8A-4E35-9E90-78C318A4CE93}" type="datetime1">
              <a:rPr lang="en-US" smtClean="0"/>
              <a:t>4/29/2026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AC004C3-3445-40D8-99B7-BA08C51B6106}" type="slidenum">
              <a:rPr lang="en-US"/>
              <a:pPr/>
              <a:t>‹#›</a:t>
            </a:fld>
            <a:endParaRPr lang="en-US"/>
          </a:p>
        </p:txBody>
      </p:sp>
    </p:spTree>
    <p:extLst>
      <p:ext uri="{BB962C8B-B14F-4D97-AF65-F5344CB8AC3E}">
        <p14:creationId xmlns:p14="http://schemas.microsoft.com/office/powerpoint/2010/main" val="251296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3A35B63-948E-43E9-9479-8F768D4C2448}" type="datetime1">
              <a:rPr lang="en-US" smtClean="0"/>
              <a:t>4/29/2026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E4D52E7-26A1-4A04-8A0D-953063F1ADE1}" type="slidenum">
              <a:rPr lang="en-US"/>
              <a:pPr/>
              <a:t>‹#›</a:t>
            </a:fld>
            <a:endParaRPr lang="en-US"/>
          </a:p>
        </p:txBody>
      </p:sp>
    </p:spTree>
    <p:extLst>
      <p:ext uri="{BB962C8B-B14F-4D97-AF65-F5344CB8AC3E}">
        <p14:creationId xmlns:p14="http://schemas.microsoft.com/office/powerpoint/2010/main" val="2320405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chemeClr val="bg2">
                  <a:lumMod val="75000"/>
                </a:schemeClr>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4FACD209-9336-41AD-96C7-F807517CC0EB}" type="datetime1">
              <a:rPr lang="en-US" smtClean="0"/>
              <a:t>4/29/2026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2885085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F82C7BB-0003-41E5-9060-AA5F02AD108E}" type="datetime1">
              <a:rPr lang="en-US" smtClean="0"/>
              <a:t>4/29/2026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09AB53-74DF-49D1-87F5-7976BD9CA4E8}" type="slidenum">
              <a:rPr lang="en-US"/>
              <a:pPr/>
              <a:t>‹#›</a:t>
            </a:fld>
            <a:endParaRPr lang="en-US"/>
          </a:p>
        </p:txBody>
      </p:sp>
    </p:spTree>
    <p:extLst>
      <p:ext uri="{BB962C8B-B14F-4D97-AF65-F5344CB8AC3E}">
        <p14:creationId xmlns:p14="http://schemas.microsoft.com/office/powerpoint/2010/main" val="2696162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1B31EBE-288A-4EE3-B7F9-D43BB24CA8FF}" type="datetime1">
              <a:rPr lang="en-US" smtClean="0"/>
              <a:t>4/29/2026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327FB4-48F9-4612-95EF-74E44C234E1F}" type="slidenum">
              <a:rPr lang="en-US"/>
              <a:pPr/>
              <a:t>‹#›</a:t>
            </a:fld>
            <a:endParaRPr lang="en-US"/>
          </a:p>
        </p:txBody>
      </p:sp>
    </p:spTree>
    <p:extLst>
      <p:ext uri="{BB962C8B-B14F-4D97-AF65-F5344CB8AC3E}">
        <p14:creationId xmlns:p14="http://schemas.microsoft.com/office/powerpoint/2010/main" val="4161572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2B9494C-4633-434B-AFB2-E6770C5EB206}" type="datetime1">
              <a:rPr lang="en-US" smtClean="0"/>
              <a:t>4/29/2026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408EF4-C907-40DC-823E-854CE40BD0D3}" type="slidenum">
              <a:rPr lang="en-US"/>
              <a:pPr/>
              <a:t>‹#›</a:t>
            </a:fld>
            <a:endParaRPr lang="en-US"/>
          </a:p>
        </p:txBody>
      </p:sp>
    </p:spTree>
    <p:extLst>
      <p:ext uri="{BB962C8B-B14F-4D97-AF65-F5344CB8AC3E}">
        <p14:creationId xmlns:p14="http://schemas.microsoft.com/office/powerpoint/2010/main" val="990484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8971482-CAEC-4CED-94D3-BAE585ECEEF8}" type="datetime1">
              <a:rPr lang="en-US" smtClean="0"/>
              <a:t>4/29/2026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699D37-9EF8-46CF-8C77-EE14552D169E}" type="slidenum">
              <a:rPr lang="en-US"/>
              <a:pPr/>
              <a:t>‹#›</a:t>
            </a:fld>
            <a:endParaRPr lang="en-US"/>
          </a:p>
        </p:txBody>
      </p:sp>
    </p:spTree>
    <p:extLst>
      <p:ext uri="{BB962C8B-B14F-4D97-AF65-F5344CB8AC3E}">
        <p14:creationId xmlns:p14="http://schemas.microsoft.com/office/powerpoint/2010/main" val="228116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DD3D2536-8229-44BE-9FEC-951EA1F1FB1E}" type="datetime1">
              <a:rPr lang="en-US" smtClean="0"/>
              <a:t>4/29/2026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178732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3863492-9A1C-4F23-8464-87367F260700}" type="datetime1">
              <a:rPr lang="en-US" smtClean="0"/>
              <a:t>4/29/2026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141464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F0D2599F-13B1-42E8-938C-A94F86E404E4}" type="datetime1">
              <a:rPr lang="en-US" smtClean="0"/>
              <a:t>4/29/2026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303851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DDB3BC66-2B0C-4F5D-A9A0-0DA4493692BE}" type="datetime1">
              <a:rPr lang="en-US" smtClean="0"/>
              <a:t>4/29/2026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241749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A6DAB14-5584-478B-BF24-7C22CA16836B}" type="datetime1">
              <a:rPr lang="en-US" smtClean="0"/>
              <a:t>4/29/2026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305212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399ACAF-A5B2-443C-A66B-987995BD2FF0}" type="datetime1">
              <a:rPr lang="en-US" smtClean="0"/>
              <a:t>4/29/2026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72021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2AE6C8E-B6AB-4385-B868-90953A868FFC}" type="datetime1">
              <a:rPr lang="en-US" smtClean="0"/>
              <a:t>4/29/2026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FEB7FA9-C346-4379-83EF-0E3DF23BC96A}" type="slidenum">
              <a:rPr lang="en-US" smtClean="0"/>
              <a:t>‹#›</a:t>
            </a:fld>
            <a:endParaRPr lang="en-US"/>
          </a:p>
        </p:txBody>
      </p:sp>
    </p:spTree>
    <p:extLst>
      <p:ext uri="{BB962C8B-B14F-4D97-AF65-F5344CB8AC3E}">
        <p14:creationId xmlns:p14="http://schemas.microsoft.com/office/powerpoint/2010/main" val="86977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288E09FF-6FC8-4C9A-B724-B569440EBF5C}" type="datetime1">
              <a:rPr lang="en-US" smtClean="0"/>
              <a:t>4/29/2026</a:t>
            </a:fld>
            <a:endParaRPr lang="en-US"/>
          </a:p>
        </p:txBody>
      </p:sp>
      <p:sp>
        <p:nvSpPr>
          <p:cNvPr id="4101"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4102"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DFEB7FA9-C346-4379-83EF-0E3DF23BC96A}" type="slidenum">
              <a:rPr lang="en-US" smtClean="0"/>
              <a:t>‹#›</a:t>
            </a:fld>
            <a:endParaRPr lang="en-US"/>
          </a:p>
        </p:txBody>
      </p:sp>
      <p:grpSp>
        <p:nvGrpSpPr>
          <p:cNvPr id="4103" name="Group 7"/>
          <p:cNvGrpSpPr>
            <a:grpSpLocks/>
          </p:cNvGrpSpPr>
          <p:nvPr/>
        </p:nvGrpSpPr>
        <p:grpSpPr bwMode="auto">
          <a:xfrm>
            <a:off x="168275" y="228600"/>
            <a:ext cx="8823325" cy="6096000"/>
            <a:chOff x="106" y="144"/>
            <a:chExt cx="5558" cy="3840"/>
          </a:xfrm>
        </p:grpSpPr>
        <p:sp>
          <p:nvSpPr>
            <p:cNvPr id="4104"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sz="2400">
                <a:latin typeface="Times New Roman" pitchFamily="18" charset="0"/>
              </a:endParaRPr>
            </a:p>
          </p:txBody>
        </p:sp>
        <p:sp>
          <p:nvSpPr>
            <p:cNvPr id="4105"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Arial Black" pitchFamily="34" charset="0"/>
        </a:defRPr>
      </a:lvl2pPr>
      <a:lvl3pPr algn="l" rtl="0" eaLnBrk="1" fontAlgn="base" hangingPunct="1">
        <a:spcBef>
          <a:spcPct val="0"/>
        </a:spcBef>
        <a:spcAft>
          <a:spcPct val="0"/>
        </a:spcAft>
        <a:defRPr sz="3300">
          <a:solidFill>
            <a:schemeClr val="tx2"/>
          </a:solidFill>
          <a:latin typeface="Arial Black" pitchFamily="34" charset="0"/>
        </a:defRPr>
      </a:lvl3pPr>
      <a:lvl4pPr algn="l" rtl="0" eaLnBrk="1" fontAlgn="base" hangingPunct="1">
        <a:spcBef>
          <a:spcPct val="0"/>
        </a:spcBef>
        <a:spcAft>
          <a:spcPct val="0"/>
        </a:spcAft>
        <a:defRPr sz="3300">
          <a:solidFill>
            <a:schemeClr val="tx2"/>
          </a:solidFill>
          <a:latin typeface="Arial Black" pitchFamily="34" charset="0"/>
        </a:defRPr>
      </a:lvl4pPr>
      <a:lvl5pPr algn="l" rtl="0" eaLnBrk="1" fontAlgn="base" hangingPunct="1">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0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fld id="{6CC09527-015E-4F51-B761-84847A6DD84C}" type="datetime1">
              <a:rPr lang="en-US" smtClean="0"/>
              <a:t>4/29/2026</a:t>
            </a:fld>
            <a:endParaRPr lang="en-US"/>
          </a:p>
        </p:txBody>
      </p:sp>
      <p:sp>
        <p:nvSpPr>
          <p:cNvPr id="90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p>
        </p:txBody>
      </p:sp>
      <p:sp>
        <p:nvSpPr>
          <p:cNvPr id="90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F23A2E3F-B100-46C5-A205-B35405F4166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investopedia.com/terms/r/randomwalktheory.as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bcnews.go.com/Business/tweeter-stock-symbol-changed-prevent-confusion-twitter/story?id=2051699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p:txBody>
          <a:bodyPr/>
          <a:lstStyle/>
          <a:p>
            <a:pPr eaLnBrk="1" hangingPunct="1"/>
            <a:r>
              <a:rPr lang="en-US" sz="3200" i="0" dirty="0"/>
              <a:t>Market efficiency, information in stock prices</a:t>
            </a:r>
          </a:p>
        </p:txBody>
      </p:sp>
      <p:sp>
        <p:nvSpPr>
          <p:cNvPr id="6148" name="Rectangle 3"/>
          <p:cNvSpPr>
            <a:spLocks noGrp="1" noChangeArrowheads="1"/>
          </p:cNvSpPr>
          <p:nvPr>
            <p:ph type="subTitle" idx="1"/>
          </p:nvPr>
        </p:nvSpPr>
        <p:spPr/>
        <p:txBody>
          <a:bodyPr>
            <a:normAutofit/>
          </a:bodyPr>
          <a:lstStyle/>
          <a:p>
            <a:pPr eaLnBrk="1" hangingPunct="1"/>
            <a:r>
              <a:rPr lang="en-US" sz="1800" dirty="0"/>
              <a:t>FIN 300</a:t>
            </a:r>
          </a:p>
        </p:txBody>
      </p:sp>
      <p:sp>
        <p:nvSpPr>
          <p:cNvPr id="6146" name="Rectangle 9"/>
          <p:cNvSpPr>
            <a:spLocks noGrp="1" noChangeArrowheads="1"/>
          </p:cNvSpPr>
          <p:nvPr>
            <p:ph type="sldNum" sz="quarter" idx="4"/>
          </p:nvPr>
        </p:nvSpPr>
        <p:spPr>
          <a:xfrm>
            <a:off x="6858000" y="6391275"/>
            <a:ext cx="1600200" cy="457200"/>
          </a:xfrm>
          <a:prstGeom prst="rect">
            <a:avLst/>
          </a:prstGeom>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F1EF9A7-151A-40E6-B1F4-1D0FC3226954}" type="slidenum">
              <a:rPr lang="en-US" smtClean="0"/>
              <a:pPr eaLnBrk="1" hangingPunct="1"/>
              <a:t>1</a:t>
            </a:fld>
            <a:endParaRPr lang="en-US"/>
          </a:p>
        </p:txBody>
      </p:sp>
    </p:spTree>
    <p:extLst>
      <p:ext uri="{BB962C8B-B14F-4D97-AF65-F5344CB8AC3E}">
        <p14:creationId xmlns:p14="http://schemas.microsoft.com/office/powerpoint/2010/main" val="1712206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7467600" cy="1143000"/>
          </a:xfrm>
        </p:spPr>
        <p:txBody>
          <a:bodyPr/>
          <a:lstStyle/>
          <a:p>
            <a:r>
              <a:rPr lang="en-US" sz="2200" dirty="0"/>
              <a:t>If prices already incorporate all this information, can we predict future returns? If so, what information would we use to do it?</a:t>
            </a:r>
          </a:p>
        </p:txBody>
      </p:sp>
      <p:sp>
        <p:nvSpPr>
          <p:cNvPr id="8195" name="Rectangle 3"/>
          <p:cNvSpPr>
            <a:spLocks noGrp="1" noChangeArrowheads="1"/>
          </p:cNvSpPr>
          <p:nvPr>
            <p:ph type="body" idx="1"/>
          </p:nvPr>
        </p:nvSpPr>
        <p:spPr/>
        <p:txBody>
          <a:bodyPr/>
          <a:lstStyle/>
          <a:p>
            <a:pPr marL="0" indent="0">
              <a:buNone/>
            </a:pPr>
            <a:r>
              <a:rPr lang="en-US" sz="2000" b="1" u="sng" dirty="0">
                <a:solidFill>
                  <a:srgbClr val="0070C0"/>
                </a:solidFill>
              </a:rPr>
              <a:t>Efficient market hypothesis</a:t>
            </a:r>
            <a:r>
              <a:rPr lang="en-US" sz="2000" dirty="0"/>
              <a:t>: Security prices are “efficient” in that they already reflect information.  </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b="1" u="sng" dirty="0"/>
              <a:t>Questions</a:t>
            </a:r>
            <a:r>
              <a:rPr lang="en-US" sz="2000" dirty="0"/>
              <a:t>:  </a:t>
            </a:r>
          </a:p>
          <a:p>
            <a:r>
              <a:rPr lang="en-US" sz="2000" dirty="0"/>
              <a:t>Which information is already in the price? Public? Private?</a:t>
            </a:r>
          </a:p>
          <a:p>
            <a:r>
              <a:rPr lang="en-US" sz="2000" dirty="0"/>
              <a:t>How quickly does information affect the price?</a:t>
            </a:r>
          </a:p>
          <a:p>
            <a:endParaRPr lang="en-US" sz="2000" b="1" dirty="0"/>
          </a:p>
          <a:p>
            <a:endParaRPr lang="en-US" sz="2000" dirty="0"/>
          </a:p>
        </p:txBody>
      </p:sp>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10</a:t>
            </a:fld>
            <a:endParaRPr lang="en-US" altLang="en-US" dirty="0"/>
          </a:p>
        </p:txBody>
      </p:sp>
      <p:sp>
        <p:nvSpPr>
          <p:cNvPr id="3" name="TextBox 2">
            <a:extLst>
              <a:ext uri="{FF2B5EF4-FFF2-40B4-BE49-F238E27FC236}">
                <a16:creationId xmlns:a16="http://schemas.microsoft.com/office/drawing/2014/main" id="{AFF52403-99F1-44D1-B298-0BB9845F056B}"/>
              </a:ext>
            </a:extLst>
          </p:cNvPr>
          <p:cNvSpPr txBox="1"/>
          <p:nvPr/>
        </p:nvSpPr>
        <p:spPr>
          <a:xfrm>
            <a:off x="762000" y="3200400"/>
            <a:ext cx="7658100" cy="1015663"/>
          </a:xfrm>
          <a:prstGeom prst="rect">
            <a:avLst/>
          </a:prstGeom>
          <a:solidFill>
            <a:schemeClr val="bg2">
              <a:lumMod val="20000"/>
              <a:lumOff val="80000"/>
            </a:schemeClr>
          </a:solidFill>
          <a:ln>
            <a:solidFill>
              <a:schemeClr val="tx1"/>
            </a:solidFill>
          </a:ln>
          <a:effectLst>
            <a:outerShdw blurRad="50800" dist="101600" dir="1800000" algn="ctr" rotWithShape="0">
              <a:srgbClr val="000000">
                <a:alpha val="43137"/>
              </a:srgbClr>
            </a:outerShdw>
          </a:effectLst>
        </p:spPr>
        <p:txBody>
          <a:bodyPr wrap="square" rtlCol="0">
            <a:spAutoFit/>
          </a:bodyPr>
          <a:lstStyle/>
          <a:p>
            <a:r>
              <a:rPr lang="en-US" sz="2000" b="1" dirty="0"/>
              <a:t>Important Intuition: </a:t>
            </a:r>
            <a:r>
              <a:rPr lang="en-US" sz="2000" dirty="0"/>
              <a:t>This means it is difficult to predict future returns using current information because the current information is already, to some extent, reflected in the current price. </a:t>
            </a:r>
          </a:p>
        </p:txBody>
      </p:sp>
    </p:spTree>
    <p:extLst>
      <p:ext uri="{BB962C8B-B14F-4D97-AF65-F5344CB8AC3E}">
        <p14:creationId xmlns:p14="http://schemas.microsoft.com/office/powerpoint/2010/main" val="24788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Why does it matter whether security prices reflect information?</a:t>
            </a:r>
          </a:p>
        </p:txBody>
      </p:sp>
      <p:sp>
        <p:nvSpPr>
          <p:cNvPr id="3" name="Content Placeholder 2"/>
          <p:cNvSpPr>
            <a:spLocks noGrp="1"/>
          </p:cNvSpPr>
          <p:nvPr>
            <p:ph idx="1"/>
          </p:nvPr>
        </p:nvSpPr>
        <p:spPr/>
        <p:txBody>
          <a:bodyPr/>
          <a:lstStyle/>
          <a:p>
            <a:r>
              <a:rPr lang="en-US" sz="2000" dirty="0"/>
              <a:t>Implications for business and corporate finance managers (feedback for managers)</a:t>
            </a:r>
          </a:p>
          <a:p>
            <a:r>
              <a:rPr lang="en-US" sz="2000" dirty="0"/>
              <a:t>Implications for the value in active management, security analysis, and other investments (value added?)</a:t>
            </a:r>
          </a:p>
          <a:p>
            <a:r>
              <a:rPr lang="en-US" sz="2000" dirty="0"/>
              <a:t>Implications for personal investing based on events.</a:t>
            </a:r>
          </a:p>
        </p:txBody>
      </p:sp>
      <p:sp>
        <p:nvSpPr>
          <p:cNvPr id="4" name="Slide Number Placeholder 3"/>
          <p:cNvSpPr>
            <a:spLocks noGrp="1"/>
          </p:cNvSpPr>
          <p:nvPr>
            <p:ph type="sldNum" sz="quarter" idx="12"/>
          </p:nvPr>
        </p:nvSpPr>
        <p:spPr/>
        <p:txBody>
          <a:bodyPr/>
          <a:lstStyle/>
          <a:p>
            <a:fld id="{DFEB7FA9-C346-4379-83EF-0E3DF23BC96A}" type="slidenum">
              <a:rPr lang="en-US" smtClean="0"/>
              <a:t>11</a:t>
            </a:fld>
            <a:endParaRPr lang="en-US"/>
          </a:p>
        </p:txBody>
      </p:sp>
    </p:spTree>
    <p:extLst>
      <p:ext uri="{BB962C8B-B14F-4D97-AF65-F5344CB8AC3E}">
        <p14:creationId xmlns:p14="http://schemas.microsoft.com/office/powerpoint/2010/main" val="32217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rgbClr val="0070C0"/>
                </a:solidFill>
              </a:rPr>
              <a:t>Random walk </a:t>
            </a:r>
            <a:r>
              <a:rPr lang="en-US" sz="2400" dirty="0"/>
              <a:t>and the </a:t>
            </a:r>
            <a:r>
              <a:rPr lang="en-US" sz="2400" dirty="0">
                <a:solidFill>
                  <a:srgbClr val="0070C0"/>
                </a:solidFill>
              </a:rPr>
              <a:t>EMH</a:t>
            </a:r>
          </a:p>
        </p:txBody>
      </p:sp>
      <p:sp>
        <p:nvSpPr>
          <p:cNvPr id="3" name="Content Placeholder 2"/>
          <p:cNvSpPr>
            <a:spLocks noGrp="1"/>
          </p:cNvSpPr>
          <p:nvPr>
            <p:ph idx="1"/>
          </p:nvPr>
        </p:nvSpPr>
        <p:spPr>
          <a:xfrm>
            <a:off x="762000" y="1828800"/>
            <a:ext cx="7696200" cy="4419600"/>
          </a:xfrm>
        </p:spPr>
        <p:txBody>
          <a:bodyPr/>
          <a:lstStyle/>
          <a:p>
            <a:r>
              <a:rPr lang="en-US" sz="2000" dirty="0"/>
              <a:t>Changes in stock prices are often described as a “random walk with drift”.  In other words, stock price </a:t>
            </a:r>
            <a:r>
              <a:rPr lang="en-US" sz="2000" u="sng" dirty="0"/>
              <a:t>changes</a:t>
            </a:r>
            <a:r>
              <a:rPr lang="en-US" sz="2000" dirty="0"/>
              <a:t> are random and not predictable.</a:t>
            </a:r>
          </a:p>
          <a:p>
            <a:endParaRPr lang="en-US" sz="1000" dirty="0"/>
          </a:p>
          <a:p>
            <a:pPr>
              <a:lnSpc>
                <a:spcPct val="90000"/>
              </a:lnSpc>
            </a:pPr>
            <a:r>
              <a:rPr lang="en-US" sz="2000" dirty="0"/>
              <a:t>Seemingly randomly evolving stock prices are the consequence of intelligent investors competing from moment-to-moment to discover and invest using new information.</a:t>
            </a:r>
          </a:p>
          <a:p>
            <a:pPr>
              <a:lnSpc>
                <a:spcPct val="90000"/>
              </a:lnSpc>
            </a:pPr>
            <a:endParaRPr lang="en-US" sz="1000" dirty="0"/>
          </a:p>
          <a:p>
            <a:pPr>
              <a:lnSpc>
                <a:spcPct val="90000"/>
              </a:lnSpc>
            </a:pPr>
            <a:r>
              <a:rPr lang="en-US" sz="2000" dirty="0"/>
              <a:t>Based on history, the expected change tends to be positive, but the day-to-day change varies randomly around the trend.</a:t>
            </a:r>
          </a:p>
          <a:p>
            <a:pPr>
              <a:lnSpc>
                <a:spcPct val="90000"/>
              </a:lnSpc>
            </a:pPr>
            <a:endParaRPr lang="en-US" sz="2800" dirty="0"/>
          </a:p>
          <a:p>
            <a:pPr marL="0" indent="0">
              <a:lnSpc>
                <a:spcPct val="90000"/>
              </a:lnSpc>
              <a:buNone/>
            </a:pPr>
            <a:r>
              <a:rPr lang="en-US" sz="2000" dirty="0"/>
              <a:t>For an explanation of what a “random walk” is in this context watch the 90 second introductory video at: </a:t>
            </a:r>
            <a:r>
              <a:rPr lang="en-US" sz="2000" dirty="0">
                <a:hlinkClick r:id="rId2"/>
              </a:rPr>
              <a:t>https://www.investopedia.com/terms/r/randomwalktheory.asp</a:t>
            </a:r>
            <a:endParaRPr lang="en-US" sz="2000" dirty="0"/>
          </a:p>
          <a:p>
            <a:pPr marL="0" indent="0">
              <a:lnSpc>
                <a:spcPct val="90000"/>
              </a:lnSpc>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DFEB7FA9-C346-4379-83EF-0E3DF23BC96A}" type="slidenum">
              <a:rPr lang="en-US" smtClean="0"/>
              <a:t>12</a:t>
            </a:fld>
            <a:endParaRPr lang="en-US"/>
          </a:p>
        </p:txBody>
      </p:sp>
    </p:spTree>
    <p:extLst>
      <p:ext uri="{BB962C8B-B14F-4D97-AF65-F5344CB8AC3E}">
        <p14:creationId xmlns:p14="http://schemas.microsoft.com/office/powerpoint/2010/main" val="428007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EB7FA9-C346-4379-83EF-0E3DF23BC96A}" type="slidenum">
              <a:rPr lang="en-US" smtClean="0"/>
              <a:t>13</a:t>
            </a:fld>
            <a:endParaRPr lang="en-US"/>
          </a:p>
        </p:txBody>
      </p:sp>
      <p:sp>
        <p:nvSpPr>
          <p:cNvPr id="15370" name="Rectangle 10"/>
          <p:cNvSpPr>
            <a:spLocks noGrp="1" noChangeArrowheads="1"/>
          </p:cNvSpPr>
          <p:nvPr>
            <p:ph type="title" idx="4294967295"/>
          </p:nvPr>
        </p:nvSpPr>
        <p:spPr bwMode="auto">
          <a:xfrm>
            <a:off x="914400" y="1094189"/>
            <a:ext cx="7010400" cy="4591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0488" tIns="44450" rIns="90488" bIns="4445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chemeClr val="tx2"/>
                </a:solidFill>
                <a:effectLst/>
                <a:uLnTx/>
                <a:uFillTx/>
                <a:latin typeface="+mj-lt"/>
                <a:ea typeface="+mn-ea"/>
                <a:cs typeface="+mn-cs"/>
              </a:rPr>
              <a:t>“Random walk” with positive trend</a:t>
            </a:r>
          </a:p>
        </p:txBody>
      </p:sp>
      <p:grpSp>
        <p:nvGrpSpPr>
          <p:cNvPr id="5" name="Group 4" descr="This figure shows an example of what a &quot;random walk&quot; with positive trend might look like.  The point here is that this looks very similar to what we often see in the stock market.">
            <a:extLst>
              <a:ext uri="{FF2B5EF4-FFF2-40B4-BE49-F238E27FC236}">
                <a16:creationId xmlns:a16="http://schemas.microsoft.com/office/drawing/2014/main" id="{196F5574-7C43-B24F-B06F-E4AA7B77EABC}"/>
              </a:ext>
            </a:extLst>
          </p:cNvPr>
          <p:cNvGrpSpPr/>
          <p:nvPr/>
        </p:nvGrpSpPr>
        <p:grpSpPr>
          <a:xfrm>
            <a:off x="1796697" y="2154315"/>
            <a:ext cx="5104952" cy="3783242"/>
            <a:chOff x="1796697" y="2154315"/>
            <a:chExt cx="5104952" cy="3783242"/>
          </a:xfrm>
        </p:grpSpPr>
        <p:sp>
          <p:nvSpPr>
            <p:cNvPr id="15363" name="Rectangle 3"/>
            <p:cNvSpPr>
              <a:spLocks noChangeArrowheads="1"/>
            </p:cNvSpPr>
            <p:nvPr/>
          </p:nvSpPr>
          <p:spPr bwMode="auto">
            <a:xfrm>
              <a:off x="1796697" y="2154315"/>
              <a:ext cx="1264771" cy="6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85000"/>
                </a:lnSpc>
              </a:pPr>
              <a:r>
                <a:rPr lang="en-US" sz="2000" b="1" dirty="0">
                  <a:latin typeface="Arial" charset="0"/>
                </a:rPr>
                <a:t>Security </a:t>
              </a:r>
            </a:p>
            <a:p>
              <a:pPr>
                <a:lnSpc>
                  <a:spcPct val="85000"/>
                </a:lnSpc>
              </a:pPr>
              <a:r>
                <a:rPr lang="en-US" sz="2000" b="1" dirty="0">
                  <a:latin typeface="Arial" charset="0"/>
                </a:rPr>
                <a:t>Prices</a:t>
              </a:r>
            </a:p>
          </p:txBody>
        </p:sp>
        <p:sp>
          <p:nvSpPr>
            <p:cNvPr id="15365" name="Rectangle 5"/>
            <p:cNvSpPr>
              <a:spLocks noChangeArrowheads="1"/>
            </p:cNvSpPr>
            <p:nvPr/>
          </p:nvSpPr>
          <p:spPr bwMode="auto">
            <a:xfrm>
              <a:off x="6184464" y="5570790"/>
              <a:ext cx="71718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dirty="0">
                  <a:latin typeface="Arial" charset="0"/>
                </a:rPr>
                <a:t>Time</a:t>
              </a:r>
            </a:p>
          </p:txBody>
        </p:sp>
      </p:grpSp>
      <p:grpSp>
        <p:nvGrpSpPr>
          <p:cNvPr id="4" name="Group 3" title="figure showing random walk with drift"/>
          <p:cNvGrpSpPr/>
          <p:nvPr/>
        </p:nvGrpSpPr>
        <p:grpSpPr>
          <a:xfrm>
            <a:off x="3124200" y="2133600"/>
            <a:ext cx="3657600" cy="3352800"/>
            <a:chOff x="2286000" y="2133600"/>
            <a:chExt cx="4495800" cy="3963988"/>
          </a:xfrm>
        </p:grpSpPr>
        <p:grpSp>
          <p:nvGrpSpPr>
            <p:cNvPr id="3" name="Group 2"/>
            <p:cNvGrpSpPr/>
            <p:nvPr/>
          </p:nvGrpSpPr>
          <p:grpSpPr>
            <a:xfrm>
              <a:off x="2305050" y="2362200"/>
              <a:ext cx="4476750" cy="2268538"/>
              <a:chOff x="2305050" y="2362200"/>
              <a:chExt cx="4476750" cy="2268538"/>
            </a:xfrm>
          </p:grpSpPr>
          <p:sp>
            <p:nvSpPr>
              <p:cNvPr id="15362" name="Line 2" title="trend line for stock prices"/>
              <p:cNvSpPr>
                <a:spLocks noChangeShapeType="1"/>
              </p:cNvSpPr>
              <p:nvPr/>
            </p:nvSpPr>
            <p:spPr bwMode="auto">
              <a:xfrm flipV="1">
                <a:off x="2305050" y="2667000"/>
                <a:ext cx="4476750" cy="1790700"/>
              </a:xfrm>
              <a:prstGeom prst="line">
                <a:avLst/>
              </a:prstGeom>
              <a:noFill/>
              <a:ln w="76200">
                <a:solidFill>
                  <a:srgbClr val="00206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a:p>
            </p:txBody>
          </p:sp>
          <p:sp>
            <p:nvSpPr>
              <p:cNvPr id="15364" name="Freeform 4"/>
              <p:cNvSpPr>
                <a:spLocks/>
              </p:cNvSpPr>
              <p:nvPr/>
            </p:nvSpPr>
            <p:spPr bwMode="auto">
              <a:xfrm>
                <a:off x="2590800" y="2362200"/>
                <a:ext cx="3886200" cy="2268538"/>
              </a:xfrm>
              <a:custGeom>
                <a:avLst/>
                <a:gdLst>
                  <a:gd name="T0" fmla="*/ 120 w 3229"/>
                  <a:gd name="T1" fmla="*/ 1656 h 2005"/>
                  <a:gd name="T2" fmla="*/ 204 w 3229"/>
                  <a:gd name="T3" fmla="*/ 1488 h 2005"/>
                  <a:gd name="T4" fmla="*/ 276 w 3229"/>
                  <a:gd name="T5" fmla="*/ 1440 h 2005"/>
                  <a:gd name="T6" fmla="*/ 360 w 3229"/>
                  <a:gd name="T7" fmla="*/ 1452 h 2005"/>
                  <a:gd name="T8" fmla="*/ 492 w 3229"/>
                  <a:gd name="T9" fmla="*/ 1488 h 2005"/>
                  <a:gd name="T10" fmla="*/ 552 w 3229"/>
                  <a:gd name="T11" fmla="*/ 1320 h 2005"/>
                  <a:gd name="T12" fmla="*/ 552 w 3229"/>
                  <a:gd name="T13" fmla="*/ 1152 h 2005"/>
                  <a:gd name="T14" fmla="*/ 624 w 3229"/>
                  <a:gd name="T15" fmla="*/ 1224 h 2005"/>
                  <a:gd name="T16" fmla="*/ 672 w 3229"/>
                  <a:gd name="T17" fmla="*/ 1248 h 2005"/>
                  <a:gd name="T18" fmla="*/ 744 w 3229"/>
                  <a:gd name="T19" fmla="*/ 1404 h 2005"/>
                  <a:gd name="T20" fmla="*/ 804 w 3229"/>
                  <a:gd name="T21" fmla="*/ 1572 h 2005"/>
                  <a:gd name="T22" fmla="*/ 936 w 3229"/>
                  <a:gd name="T23" fmla="*/ 1692 h 2005"/>
                  <a:gd name="T24" fmla="*/ 1056 w 3229"/>
                  <a:gd name="T25" fmla="*/ 1812 h 2005"/>
                  <a:gd name="T26" fmla="*/ 1116 w 3229"/>
                  <a:gd name="T27" fmla="*/ 1980 h 2005"/>
                  <a:gd name="T28" fmla="*/ 1200 w 3229"/>
                  <a:gd name="T29" fmla="*/ 2004 h 2005"/>
                  <a:gd name="T30" fmla="*/ 1308 w 3229"/>
                  <a:gd name="T31" fmla="*/ 1992 h 2005"/>
                  <a:gd name="T32" fmla="*/ 1368 w 3229"/>
                  <a:gd name="T33" fmla="*/ 1884 h 2005"/>
                  <a:gd name="T34" fmla="*/ 1368 w 3229"/>
                  <a:gd name="T35" fmla="*/ 1692 h 2005"/>
                  <a:gd name="T36" fmla="*/ 1380 w 3229"/>
                  <a:gd name="T37" fmla="*/ 1524 h 2005"/>
                  <a:gd name="T38" fmla="*/ 1440 w 3229"/>
                  <a:gd name="T39" fmla="*/ 1356 h 2005"/>
                  <a:gd name="T40" fmla="*/ 1488 w 3229"/>
                  <a:gd name="T41" fmla="*/ 1188 h 2005"/>
                  <a:gd name="T42" fmla="*/ 1500 w 3229"/>
                  <a:gd name="T43" fmla="*/ 1020 h 2005"/>
                  <a:gd name="T44" fmla="*/ 1572 w 3229"/>
                  <a:gd name="T45" fmla="*/ 900 h 2005"/>
                  <a:gd name="T46" fmla="*/ 1608 w 3229"/>
                  <a:gd name="T47" fmla="*/ 780 h 2005"/>
                  <a:gd name="T48" fmla="*/ 1704 w 3229"/>
                  <a:gd name="T49" fmla="*/ 708 h 2005"/>
                  <a:gd name="T50" fmla="*/ 1788 w 3229"/>
                  <a:gd name="T51" fmla="*/ 732 h 2005"/>
                  <a:gd name="T52" fmla="*/ 1860 w 3229"/>
                  <a:gd name="T53" fmla="*/ 708 h 2005"/>
                  <a:gd name="T54" fmla="*/ 1932 w 3229"/>
                  <a:gd name="T55" fmla="*/ 780 h 2005"/>
                  <a:gd name="T56" fmla="*/ 2028 w 3229"/>
                  <a:gd name="T57" fmla="*/ 804 h 2005"/>
                  <a:gd name="T58" fmla="*/ 2112 w 3229"/>
                  <a:gd name="T59" fmla="*/ 720 h 2005"/>
                  <a:gd name="T60" fmla="*/ 2172 w 3229"/>
                  <a:gd name="T61" fmla="*/ 588 h 2005"/>
                  <a:gd name="T62" fmla="*/ 2208 w 3229"/>
                  <a:gd name="T63" fmla="*/ 516 h 2005"/>
                  <a:gd name="T64" fmla="*/ 2292 w 3229"/>
                  <a:gd name="T65" fmla="*/ 528 h 2005"/>
                  <a:gd name="T66" fmla="*/ 2328 w 3229"/>
                  <a:gd name="T67" fmla="*/ 348 h 2005"/>
                  <a:gd name="T68" fmla="*/ 2340 w 3229"/>
                  <a:gd name="T69" fmla="*/ 276 h 2005"/>
                  <a:gd name="T70" fmla="*/ 2400 w 3229"/>
                  <a:gd name="T71" fmla="*/ 180 h 2005"/>
                  <a:gd name="T72" fmla="*/ 2472 w 3229"/>
                  <a:gd name="T73" fmla="*/ 180 h 2005"/>
                  <a:gd name="T74" fmla="*/ 2508 w 3229"/>
                  <a:gd name="T75" fmla="*/ 204 h 2005"/>
                  <a:gd name="T76" fmla="*/ 2520 w 3229"/>
                  <a:gd name="T77" fmla="*/ 372 h 2005"/>
                  <a:gd name="T78" fmla="*/ 2580 w 3229"/>
                  <a:gd name="T79" fmla="*/ 540 h 2005"/>
                  <a:gd name="T80" fmla="*/ 2628 w 3229"/>
                  <a:gd name="T81" fmla="*/ 708 h 2005"/>
                  <a:gd name="T82" fmla="*/ 2664 w 3229"/>
                  <a:gd name="T83" fmla="*/ 876 h 2005"/>
                  <a:gd name="T84" fmla="*/ 2724 w 3229"/>
                  <a:gd name="T85" fmla="*/ 912 h 2005"/>
                  <a:gd name="T86" fmla="*/ 2784 w 3229"/>
                  <a:gd name="T87" fmla="*/ 1080 h 2005"/>
                  <a:gd name="T88" fmla="*/ 2868 w 3229"/>
                  <a:gd name="T89" fmla="*/ 1248 h 2005"/>
                  <a:gd name="T90" fmla="*/ 2940 w 3229"/>
                  <a:gd name="T91" fmla="*/ 1224 h 2005"/>
                  <a:gd name="T92" fmla="*/ 3036 w 3229"/>
                  <a:gd name="T93" fmla="*/ 1212 h 2005"/>
                  <a:gd name="T94" fmla="*/ 3120 w 3229"/>
                  <a:gd name="T95" fmla="*/ 1212 h 2005"/>
                  <a:gd name="T96" fmla="*/ 3192 w 3229"/>
                  <a:gd name="T97" fmla="*/ 1080 h 2005"/>
                  <a:gd name="T98" fmla="*/ 3168 w 3229"/>
                  <a:gd name="T99" fmla="*/ 912 h 2005"/>
                  <a:gd name="T100" fmla="*/ 3192 w 3229"/>
                  <a:gd name="T101" fmla="*/ 744 h 2005"/>
                  <a:gd name="T102" fmla="*/ 3180 w 3229"/>
                  <a:gd name="T103" fmla="*/ 576 h 2005"/>
                  <a:gd name="T104" fmla="*/ 3204 w 3229"/>
                  <a:gd name="T105" fmla="*/ 408 h 2005"/>
                  <a:gd name="T106" fmla="*/ 3204 w 3229"/>
                  <a:gd name="T107" fmla="*/ 240 h 2005"/>
                  <a:gd name="T108" fmla="*/ 3228 w 3229"/>
                  <a:gd name="T109" fmla="*/ 72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29" h="2005">
                    <a:moveTo>
                      <a:pt x="0" y="1740"/>
                    </a:moveTo>
                    <a:lnTo>
                      <a:pt x="24" y="1740"/>
                    </a:lnTo>
                    <a:lnTo>
                      <a:pt x="36" y="1716"/>
                    </a:lnTo>
                    <a:lnTo>
                      <a:pt x="60" y="1704"/>
                    </a:lnTo>
                    <a:lnTo>
                      <a:pt x="84" y="1692"/>
                    </a:lnTo>
                    <a:lnTo>
                      <a:pt x="96" y="1668"/>
                    </a:lnTo>
                    <a:lnTo>
                      <a:pt x="120" y="1656"/>
                    </a:lnTo>
                    <a:lnTo>
                      <a:pt x="132" y="1632"/>
                    </a:lnTo>
                    <a:lnTo>
                      <a:pt x="144" y="1608"/>
                    </a:lnTo>
                    <a:lnTo>
                      <a:pt x="156" y="1584"/>
                    </a:lnTo>
                    <a:lnTo>
                      <a:pt x="168" y="1560"/>
                    </a:lnTo>
                    <a:lnTo>
                      <a:pt x="180" y="1536"/>
                    </a:lnTo>
                    <a:lnTo>
                      <a:pt x="192" y="1512"/>
                    </a:lnTo>
                    <a:lnTo>
                      <a:pt x="204" y="1488"/>
                    </a:lnTo>
                    <a:lnTo>
                      <a:pt x="204" y="1464"/>
                    </a:lnTo>
                    <a:lnTo>
                      <a:pt x="216" y="1440"/>
                    </a:lnTo>
                    <a:lnTo>
                      <a:pt x="216" y="1416"/>
                    </a:lnTo>
                    <a:lnTo>
                      <a:pt x="228" y="1392"/>
                    </a:lnTo>
                    <a:lnTo>
                      <a:pt x="240" y="1416"/>
                    </a:lnTo>
                    <a:lnTo>
                      <a:pt x="252" y="1440"/>
                    </a:lnTo>
                    <a:lnTo>
                      <a:pt x="276" y="1440"/>
                    </a:lnTo>
                    <a:lnTo>
                      <a:pt x="300" y="1428"/>
                    </a:lnTo>
                    <a:lnTo>
                      <a:pt x="312" y="1404"/>
                    </a:lnTo>
                    <a:lnTo>
                      <a:pt x="312" y="1380"/>
                    </a:lnTo>
                    <a:lnTo>
                      <a:pt x="312" y="1404"/>
                    </a:lnTo>
                    <a:lnTo>
                      <a:pt x="312" y="1428"/>
                    </a:lnTo>
                    <a:lnTo>
                      <a:pt x="336" y="1440"/>
                    </a:lnTo>
                    <a:lnTo>
                      <a:pt x="360" y="1452"/>
                    </a:lnTo>
                    <a:lnTo>
                      <a:pt x="360" y="1476"/>
                    </a:lnTo>
                    <a:lnTo>
                      <a:pt x="384" y="1488"/>
                    </a:lnTo>
                    <a:lnTo>
                      <a:pt x="408" y="1500"/>
                    </a:lnTo>
                    <a:lnTo>
                      <a:pt x="432" y="1512"/>
                    </a:lnTo>
                    <a:lnTo>
                      <a:pt x="456" y="1524"/>
                    </a:lnTo>
                    <a:lnTo>
                      <a:pt x="468" y="1500"/>
                    </a:lnTo>
                    <a:lnTo>
                      <a:pt x="492" y="1488"/>
                    </a:lnTo>
                    <a:lnTo>
                      <a:pt x="504" y="1464"/>
                    </a:lnTo>
                    <a:lnTo>
                      <a:pt x="516" y="1440"/>
                    </a:lnTo>
                    <a:lnTo>
                      <a:pt x="528" y="1416"/>
                    </a:lnTo>
                    <a:lnTo>
                      <a:pt x="540" y="1392"/>
                    </a:lnTo>
                    <a:lnTo>
                      <a:pt x="540" y="1368"/>
                    </a:lnTo>
                    <a:lnTo>
                      <a:pt x="552" y="1344"/>
                    </a:lnTo>
                    <a:lnTo>
                      <a:pt x="552" y="1320"/>
                    </a:lnTo>
                    <a:lnTo>
                      <a:pt x="552" y="1296"/>
                    </a:lnTo>
                    <a:lnTo>
                      <a:pt x="552" y="1272"/>
                    </a:lnTo>
                    <a:lnTo>
                      <a:pt x="552" y="1248"/>
                    </a:lnTo>
                    <a:lnTo>
                      <a:pt x="552" y="1224"/>
                    </a:lnTo>
                    <a:lnTo>
                      <a:pt x="552" y="1200"/>
                    </a:lnTo>
                    <a:lnTo>
                      <a:pt x="552" y="1176"/>
                    </a:lnTo>
                    <a:lnTo>
                      <a:pt x="552" y="1152"/>
                    </a:lnTo>
                    <a:lnTo>
                      <a:pt x="576" y="1164"/>
                    </a:lnTo>
                    <a:lnTo>
                      <a:pt x="576" y="1188"/>
                    </a:lnTo>
                    <a:lnTo>
                      <a:pt x="588" y="1212"/>
                    </a:lnTo>
                    <a:lnTo>
                      <a:pt x="600" y="1236"/>
                    </a:lnTo>
                    <a:lnTo>
                      <a:pt x="600" y="1260"/>
                    </a:lnTo>
                    <a:lnTo>
                      <a:pt x="624" y="1248"/>
                    </a:lnTo>
                    <a:lnTo>
                      <a:pt x="624" y="1224"/>
                    </a:lnTo>
                    <a:lnTo>
                      <a:pt x="624" y="1200"/>
                    </a:lnTo>
                    <a:lnTo>
                      <a:pt x="636" y="1176"/>
                    </a:lnTo>
                    <a:lnTo>
                      <a:pt x="636" y="1152"/>
                    </a:lnTo>
                    <a:lnTo>
                      <a:pt x="648" y="1176"/>
                    </a:lnTo>
                    <a:lnTo>
                      <a:pt x="660" y="1200"/>
                    </a:lnTo>
                    <a:lnTo>
                      <a:pt x="660" y="1224"/>
                    </a:lnTo>
                    <a:lnTo>
                      <a:pt x="672" y="1248"/>
                    </a:lnTo>
                    <a:lnTo>
                      <a:pt x="672" y="1272"/>
                    </a:lnTo>
                    <a:lnTo>
                      <a:pt x="684" y="1296"/>
                    </a:lnTo>
                    <a:lnTo>
                      <a:pt x="684" y="1320"/>
                    </a:lnTo>
                    <a:lnTo>
                      <a:pt x="696" y="1344"/>
                    </a:lnTo>
                    <a:lnTo>
                      <a:pt x="720" y="1356"/>
                    </a:lnTo>
                    <a:lnTo>
                      <a:pt x="732" y="1380"/>
                    </a:lnTo>
                    <a:lnTo>
                      <a:pt x="744" y="1404"/>
                    </a:lnTo>
                    <a:lnTo>
                      <a:pt x="756" y="1428"/>
                    </a:lnTo>
                    <a:lnTo>
                      <a:pt x="768" y="1452"/>
                    </a:lnTo>
                    <a:lnTo>
                      <a:pt x="768" y="1476"/>
                    </a:lnTo>
                    <a:lnTo>
                      <a:pt x="780" y="1500"/>
                    </a:lnTo>
                    <a:lnTo>
                      <a:pt x="792" y="1524"/>
                    </a:lnTo>
                    <a:lnTo>
                      <a:pt x="804" y="1548"/>
                    </a:lnTo>
                    <a:lnTo>
                      <a:pt x="804" y="1572"/>
                    </a:lnTo>
                    <a:lnTo>
                      <a:pt x="816" y="1596"/>
                    </a:lnTo>
                    <a:lnTo>
                      <a:pt x="840" y="1608"/>
                    </a:lnTo>
                    <a:lnTo>
                      <a:pt x="852" y="1632"/>
                    </a:lnTo>
                    <a:lnTo>
                      <a:pt x="876" y="1644"/>
                    </a:lnTo>
                    <a:lnTo>
                      <a:pt x="888" y="1668"/>
                    </a:lnTo>
                    <a:lnTo>
                      <a:pt x="912" y="1680"/>
                    </a:lnTo>
                    <a:lnTo>
                      <a:pt x="936" y="1692"/>
                    </a:lnTo>
                    <a:lnTo>
                      <a:pt x="960" y="1704"/>
                    </a:lnTo>
                    <a:lnTo>
                      <a:pt x="984" y="1716"/>
                    </a:lnTo>
                    <a:lnTo>
                      <a:pt x="1008" y="1728"/>
                    </a:lnTo>
                    <a:lnTo>
                      <a:pt x="1032" y="1740"/>
                    </a:lnTo>
                    <a:lnTo>
                      <a:pt x="1032" y="1764"/>
                    </a:lnTo>
                    <a:lnTo>
                      <a:pt x="1044" y="1788"/>
                    </a:lnTo>
                    <a:lnTo>
                      <a:pt x="1056" y="1812"/>
                    </a:lnTo>
                    <a:lnTo>
                      <a:pt x="1068" y="1836"/>
                    </a:lnTo>
                    <a:lnTo>
                      <a:pt x="1080" y="1860"/>
                    </a:lnTo>
                    <a:lnTo>
                      <a:pt x="1080" y="1884"/>
                    </a:lnTo>
                    <a:lnTo>
                      <a:pt x="1092" y="1908"/>
                    </a:lnTo>
                    <a:lnTo>
                      <a:pt x="1104" y="1932"/>
                    </a:lnTo>
                    <a:lnTo>
                      <a:pt x="1104" y="1956"/>
                    </a:lnTo>
                    <a:lnTo>
                      <a:pt x="1116" y="1980"/>
                    </a:lnTo>
                    <a:lnTo>
                      <a:pt x="1116" y="2004"/>
                    </a:lnTo>
                    <a:lnTo>
                      <a:pt x="1128" y="1980"/>
                    </a:lnTo>
                    <a:lnTo>
                      <a:pt x="1140" y="1956"/>
                    </a:lnTo>
                    <a:lnTo>
                      <a:pt x="1164" y="1932"/>
                    </a:lnTo>
                    <a:lnTo>
                      <a:pt x="1176" y="1956"/>
                    </a:lnTo>
                    <a:lnTo>
                      <a:pt x="1188" y="1980"/>
                    </a:lnTo>
                    <a:lnTo>
                      <a:pt x="1200" y="2004"/>
                    </a:lnTo>
                    <a:lnTo>
                      <a:pt x="1224" y="1992"/>
                    </a:lnTo>
                    <a:lnTo>
                      <a:pt x="1236" y="1968"/>
                    </a:lnTo>
                    <a:lnTo>
                      <a:pt x="1248" y="1944"/>
                    </a:lnTo>
                    <a:lnTo>
                      <a:pt x="1260" y="1920"/>
                    </a:lnTo>
                    <a:lnTo>
                      <a:pt x="1272" y="1944"/>
                    </a:lnTo>
                    <a:lnTo>
                      <a:pt x="1296" y="1968"/>
                    </a:lnTo>
                    <a:lnTo>
                      <a:pt x="1308" y="1992"/>
                    </a:lnTo>
                    <a:lnTo>
                      <a:pt x="1332" y="1992"/>
                    </a:lnTo>
                    <a:lnTo>
                      <a:pt x="1356" y="2004"/>
                    </a:lnTo>
                    <a:lnTo>
                      <a:pt x="1368" y="1980"/>
                    </a:lnTo>
                    <a:lnTo>
                      <a:pt x="1368" y="1956"/>
                    </a:lnTo>
                    <a:lnTo>
                      <a:pt x="1368" y="1932"/>
                    </a:lnTo>
                    <a:lnTo>
                      <a:pt x="1368" y="1908"/>
                    </a:lnTo>
                    <a:lnTo>
                      <a:pt x="1368" y="1884"/>
                    </a:lnTo>
                    <a:lnTo>
                      <a:pt x="1368" y="1860"/>
                    </a:lnTo>
                    <a:lnTo>
                      <a:pt x="1368" y="1836"/>
                    </a:lnTo>
                    <a:lnTo>
                      <a:pt x="1368" y="1812"/>
                    </a:lnTo>
                    <a:lnTo>
                      <a:pt x="1368" y="1788"/>
                    </a:lnTo>
                    <a:lnTo>
                      <a:pt x="1368" y="1740"/>
                    </a:lnTo>
                    <a:lnTo>
                      <a:pt x="1368" y="1716"/>
                    </a:lnTo>
                    <a:lnTo>
                      <a:pt x="1368" y="1692"/>
                    </a:lnTo>
                    <a:lnTo>
                      <a:pt x="1368" y="1668"/>
                    </a:lnTo>
                    <a:lnTo>
                      <a:pt x="1368" y="1644"/>
                    </a:lnTo>
                    <a:lnTo>
                      <a:pt x="1368" y="1620"/>
                    </a:lnTo>
                    <a:lnTo>
                      <a:pt x="1368" y="1596"/>
                    </a:lnTo>
                    <a:lnTo>
                      <a:pt x="1368" y="1572"/>
                    </a:lnTo>
                    <a:lnTo>
                      <a:pt x="1380" y="1548"/>
                    </a:lnTo>
                    <a:lnTo>
                      <a:pt x="1380" y="1524"/>
                    </a:lnTo>
                    <a:lnTo>
                      <a:pt x="1392" y="1500"/>
                    </a:lnTo>
                    <a:lnTo>
                      <a:pt x="1392" y="1476"/>
                    </a:lnTo>
                    <a:lnTo>
                      <a:pt x="1404" y="1452"/>
                    </a:lnTo>
                    <a:lnTo>
                      <a:pt x="1416" y="1428"/>
                    </a:lnTo>
                    <a:lnTo>
                      <a:pt x="1428" y="1404"/>
                    </a:lnTo>
                    <a:lnTo>
                      <a:pt x="1440" y="1380"/>
                    </a:lnTo>
                    <a:lnTo>
                      <a:pt x="1440" y="1356"/>
                    </a:lnTo>
                    <a:lnTo>
                      <a:pt x="1452" y="1332"/>
                    </a:lnTo>
                    <a:lnTo>
                      <a:pt x="1452" y="1308"/>
                    </a:lnTo>
                    <a:lnTo>
                      <a:pt x="1464" y="1284"/>
                    </a:lnTo>
                    <a:lnTo>
                      <a:pt x="1464" y="1260"/>
                    </a:lnTo>
                    <a:lnTo>
                      <a:pt x="1476" y="1236"/>
                    </a:lnTo>
                    <a:lnTo>
                      <a:pt x="1476" y="1212"/>
                    </a:lnTo>
                    <a:lnTo>
                      <a:pt x="1488" y="1188"/>
                    </a:lnTo>
                    <a:lnTo>
                      <a:pt x="1488" y="1164"/>
                    </a:lnTo>
                    <a:lnTo>
                      <a:pt x="1488" y="1140"/>
                    </a:lnTo>
                    <a:lnTo>
                      <a:pt x="1488" y="1116"/>
                    </a:lnTo>
                    <a:lnTo>
                      <a:pt x="1488" y="1092"/>
                    </a:lnTo>
                    <a:lnTo>
                      <a:pt x="1488" y="1068"/>
                    </a:lnTo>
                    <a:lnTo>
                      <a:pt x="1500" y="1044"/>
                    </a:lnTo>
                    <a:lnTo>
                      <a:pt x="1500" y="1020"/>
                    </a:lnTo>
                    <a:lnTo>
                      <a:pt x="1500" y="996"/>
                    </a:lnTo>
                    <a:lnTo>
                      <a:pt x="1500" y="972"/>
                    </a:lnTo>
                    <a:lnTo>
                      <a:pt x="1512" y="948"/>
                    </a:lnTo>
                    <a:lnTo>
                      <a:pt x="1512" y="924"/>
                    </a:lnTo>
                    <a:lnTo>
                      <a:pt x="1524" y="900"/>
                    </a:lnTo>
                    <a:lnTo>
                      <a:pt x="1548" y="900"/>
                    </a:lnTo>
                    <a:lnTo>
                      <a:pt x="1572" y="900"/>
                    </a:lnTo>
                    <a:lnTo>
                      <a:pt x="1596" y="888"/>
                    </a:lnTo>
                    <a:lnTo>
                      <a:pt x="1608" y="864"/>
                    </a:lnTo>
                    <a:lnTo>
                      <a:pt x="1584" y="876"/>
                    </a:lnTo>
                    <a:lnTo>
                      <a:pt x="1584" y="852"/>
                    </a:lnTo>
                    <a:lnTo>
                      <a:pt x="1584" y="828"/>
                    </a:lnTo>
                    <a:lnTo>
                      <a:pt x="1596" y="804"/>
                    </a:lnTo>
                    <a:lnTo>
                      <a:pt x="1608" y="780"/>
                    </a:lnTo>
                    <a:lnTo>
                      <a:pt x="1620" y="756"/>
                    </a:lnTo>
                    <a:lnTo>
                      <a:pt x="1632" y="732"/>
                    </a:lnTo>
                    <a:lnTo>
                      <a:pt x="1644" y="708"/>
                    </a:lnTo>
                    <a:lnTo>
                      <a:pt x="1656" y="684"/>
                    </a:lnTo>
                    <a:lnTo>
                      <a:pt x="1668" y="660"/>
                    </a:lnTo>
                    <a:lnTo>
                      <a:pt x="1692" y="684"/>
                    </a:lnTo>
                    <a:lnTo>
                      <a:pt x="1704" y="708"/>
                    </a:lnTo>
                    <a:lnTo>
                      <a:pt x="1716" y="732"/>
                    </a:lnTo>
                    <a:lnTo>
                      <a:pt x="1728" y="708"/>
                    </a:lnTo>
                    <a:lnTo>
                      <a:pt x="1728" y="684"/>
                    </a:lnTo>
                    <a:lnTo>
                      <a:pt x="1740" y="660"/>
                    </a:lnTo>
                    <a:lnTo>
                      <a:pt x="1752" y="684"/>
                    </a:lnTo>
                    <a:lnTo>
                      <a:pt x="1764" y="708"/>
                    </a:lnTo>
                    <a:lnTo>
                      <a:pt x="1788" y="732"/>
                    </a:lnTo>
                    <a:lnTo>
                      <a:pt x="1788" y="672"/>
                    </a:lnTo>
                    <a:lnTo>
                      <a:pt x="1788" y="624"/>
                    </a:lnTo>
                    <a:lnTo>
                      <a:pt x="1812" y="624"/>
                    </a:lnTo>
                    <a:lnTo>
                      <a:pt x="1824" y="648"/>
                    </a:lnTo>
                    <a:lnTo>
                      <a:pt x="1836" y="672"/>
                    </a:lnTo>
                    <a:lnTo>
                      <a:pt x="1860" y="684"/>
                    </a:lnTo>
                    <a:lnTo>
                      <a:pt x="1860" y="708"/>
                    </a:lnTo>
                    <a:lnTo>
                      <a:pt x="1884" y="732"/>
                    </a:lnTo>
                    <a:lnTo>
                      <a:pt x="1884" y="756"/>
                    </a:lnTo>
                    <a:lnTo>
                      <a:pt x="1908" y="780"/>
                    </a:lnTo>
                    <a:lnTo>
                      <a:pt x="1896" y="756"/>
                    </a:lnTo>
                    <a:lnTo>
                      <a:pt x="1896" y="732"/>
                    </a:lnTo>
                    <a:lnTo>
                      <a:pt x="1920" y="756"/>
                    </a:lnTo>
                    <a:lnTo>
                      <a:pt x="1932" y="780"/>
                    </a:lnTo>
                    <a:lnTo>
                      <a:pt x="1932" y="756"/>
                    </a:lnTo>
                    <a:lnTo>
                      <a:pt x="1932" y="732"/>
                    </a:lnTo>
                    <a:lnTo>
                      <a:pt x="1956" y="744"/>
                    </a:lnTo>
                    <a:lnTo>
                      <a:pt x="1968" y="768"/>
                    </a:lnTo>
                    <a:lnTo>
                      <a:pt x="1992" y="756"/>
                    </a:lnTo>
                    <a:lnTo>
                      <a:pt x="2004" y="780"/>
                    </a:lnTo>
                    <a:lnTo>
                      <a:pt x="2028" y="804"/>
                    </a:lnTo>
                    <a:lnTo>
                      <a:pt x="2040" y="828"/>
                    </a:lnTo>
                    <a:lnTo>
                      <a:pt x="2064" y="828"/>
                    </a:lnTo>
                    <a:lnTo>
                      <a:pt x="2064" y="804"/>
                    </a:lnTo>
                    <a:lnTo>
                      <a:pt x="2076" y="780"/>
                    </a:lnTo>
                    <a:lnTo>
                      <a:pt x="2076" y="756"/>
                    </a:lnTo>
                    <a:lnTo>
                      <a:pt x="2100" y="744"/>
                    </a:lnTo>
                    <a:lnTo>
                      <a:pt x="2112" y="720"/>
                    </a:lnTo>
                    <a:lnTo>
                      <a:pt x="2136" y="708"/>
                    </a:lnTo>
                    <a:lnTo>
                      <a:pt x="2136" y="684"/>
                    </a:lnTo>
                    <a:lnTo>
                      <a:pt x="2148" y="660"/>
                    </a:lnTo>
                    <a:lnTo>
                      <a:pt x="2148" y="636"/>
                    </a:lnTo>
                    <a:lnTo>
                      <a:pt x="2148" y="612"/>
                    </a:lnTo>
                    <a:lnTo>
                      <a:pt x="2148" y="588"/>
                    </a:lnTo>
                    <a:lnTo>
                      <a:pt x="2172" y="588"/>
                    </a:lnTo>
                    <a:lnTo>
                      <a:pt x="2184" y="612"/>
                    </a:lnTo>
                    <a:lnTo>
                      <a:pt x="2196" y="636"/>
                    </a:lnTo>
                    <a:lnTo>
                      <a:pt x="2196" y="612"/>
                    </a:lnTo>
                    <a:lnTo>
                      <a:pt x="2196" y="588"/>
                    </a:lnTo>
                    <a:lnTo>
                      <a:pt x="2196" y="564"/>
                    </a:lnTo>
                    <a:lnTo>
                      <a:pt x="2208" y="540"/>
                    </a:lnTo>
                    <a:lnTo>
                      <a:pt x="2208" y="516"/>
                    </a:lnTo>
                    <a:lnTo>
                      <a:pt x="2220" y="492"/>
                    </a:lnTo>
                    <a:lnTo>
                      <a:pt x="2220" y="468"/>
                    </a:lnTo>
                    <a:lnTo>
                      <a:pt x="2232" y="444"/>
                    </a:lnTo>
                    <a:lnTo>
                      <a:pt x="2256" y="456"/>
                    </a:lnTo>
                    <a:lnTo>
                      <a:pt x="2268" y="480"/>
                    </a:lnTo>
                    <a:lnTo>
                      <a:pt x="2280" y="504"/>
                    </a:lnTo>
                    <a:lnTo>
                      <a:pt x="2292" y="528"/>
                    </a:lnTo>
                    <a:lnTo>
                      <a:pt x="2316" y="516"/>
                    </a:lnTo>
                    <a:lnTo>
                      <a:pt x="2316" y="492"/>
                    </a:lnTo>
                    <a:lnTo>
                      <a:pt x="2328" y="468"/>
                    </a:lnTo>
                    <a:lnTo>
                      <a:pt x="2328" y="420"/>
                    </a:lnTo>
                    <a:lnTo>
                      <a:pt x="2328" y="396"/>
                    </a:lnTo>
                    <a:lnTo>
                      <a:pt x="2328" y="372"/>
                    </a:lnTo>
                    <a:lnTo>
                      <a:pt x="2328" y="348"/>
                    </a:lnTo>
                    <a:lnTo>
                      <a:pt x="2352" y="360"/>
                    </a:lnTo>
                    <a:lnTo>
                      <a:pt x="2376" y="360"/>
                    </a:lnTo>
                    <a:lnTo>
                      <a:pt x="2352" y="360"/>
                    </a:lnTo>
                    <a:lnTo>
                      <a:pt x="2328" y="348"/>
                    </a:lnTo>
                    <a:lnTo>
                      <a:pt x="2340" y="324"/>
                    </a:lnTo>
                    <a:lnTo>
                      <a:pt x="2340" y="300"/>
                    </a:lnTo>
                    <a:lnTo>
                      <a:pt x="2340" y="276"/>
                    </a:lnTo>
                    <a:lnTo>
                      <a:pt x="2340" y="252"/>
                    </a:lnTo>
                    <a:lnTo>
                      <a:pt x="2352" y="228"/>
                    </a:lnTo>
                    <a:lnTo>
                      <a:pt x="2352" y="204"/>
                    </a:lnTo>
                    <a:lnTo>
                      <a:pt x="2376" y="192"/>
                    </a:lnTo>
                    <a:lnTo>
                      <a:pt x="2400" y="180"/>
                    </a:lnTo>
                    <a:lnTo>
                      <a:pt x="2400" y="156"/>
                    </a:lnTo>
                    <a:lnTo>
                      <a:pt x="2400" y="180"/>
                    </a:lnTo>
                    <a:lnTo>
                      <a:pt x="2400" y="204"/>
                    </a:lnTo>
                    <a:lnTo>
                      <a:pt x="2424" y="180"/>
                    </a:lnTo>
                    <a:lnTo>
                      <a:pt x="2424" y="156"/>
                    </a:lnTo>
                    <a:lnTo>
                      <a:pt x="2436" y="132"/>
                    </a:lnTo>
                    <a:lnTo>
                      <a:pt x="2436" y="108"/>
                    </a:lnTo>
                    <a:lnTo>
                      <a:pt x="2460" y="144"/>
                    </a:lnTo>
                    <a:lnTo>
                      <a:pt x="2472" y="180"/>
                    </a:lnTo>
                    <a:lnTo>
                      <a:pt x="2520" y="180"/>
                    </a:lnTo>
                    <a:lnTo>
                      <a:pt x="2532" y="132"/>
                    </a:lnTo>
                    <a:lnTo>
                      <a:pt x="2544" y="108"/>
                    </a:lnTo>
                    <a:lnTo>
                      <a:pt x="2532" y="132"/>
                    </a:lnTo>
                    <a:lnTo>
                      <a:pt x="2520" y="156"/>
                    </a:lnTo>
                    <a:lnTo>
                      <a:pt x="2520" y="180"/>
                    </a:lnTo>
                    <a:lnTo>
                      <a:pt x="2508" y="204"/>
                    </a:lnTo>
                    <a:lnTo>
                      <a:pt x="2508" y="228"/>
                    </a:lnTo>
                    <a:lnTo>
                      <a:pt x="2508" y="252"/>
                    </a:lnTo>
                    <a:lnTo>
                      <a:pt x="2508" y="276"/>
                    </a:lnTo>
                    <a:lnTo>
                      <a:pt x="2508" y="300"/>
                    </a:lnTo>
                    <a:lnTo>
                      <a:pt x="2508" y="324"/>
                    </a:lnTo>
                    <a:lnTo>
                      <a:pt x="2520" y="348"/>
                    </a:lnTo>
                    <a:lnTo>
                      <a:pt x="2520" y="372"/>
                    </a:lnTo>
                    <a:lnTo>
                      <a:pt x="2532" y="396"/>
                    </a:lnTo>
                    <a:lnTo>
                      <a:pt x="2532" y="420"/>
                    </a:lnTo>
                    <a:lnTo>
                      <a:pt x="2544" y="444"/>
                    </a:lnTo>
                    <a:lnTo>
                      <a:pt x="2556" y="468"/>
                    </a:lnTo>
                    <a:lnTo>
                      <a:pt x="2556" y="492"/>
                    </a:lnTo>
                    <a:lnTo>
                      <a:pt x="2568" y="516"/>
                    </a:lnTo>
                    <a:lnTo>
                      <a:pt x="2580" y="540"/>
                    </a:lnTo>
                    <a:lnTo>
                      <a:pt x="2580" y="564"/>
                    </a:lnTo>
                    <a:lnTo>
                      <a:pt x="2592" y="588"/>
                    </a:lnTo>
                    <a:lnTo>
                      <a:pt x="2604" y="612"/>
                    </a:lnTo>
                    <a:lnTo>
                      <a:pt x="2616" y="636"/>
                    </a:lnTo>
                    <a:lnTo>
                      <a:pt x="2616" y="660"/>
                    </a:lnTo>
                    <a:lnTo>
                      <a:pt x="2616" y="684"/>
                    </a:lnTo>
                    <a:lnTo>
                      <a:pt x="2628" y="708"/>
                    </a:lnTo>
                    <a:lnTo>
                      <a:pt x="2628" y="732"/>
                    </a:lnTo>
                    <a:lnTo>
                      <a:pt x="2640" y="756"/>
                    </a:lnTo>
                    <a:lnTo>
                      <a:pt x="2652" y="780"/>
                    </a:lnTo>
                    <a:lnTo>
                      <a:pt x="2652" y="804"/>
                    </a:lnTo>
                    <a:lnTo>
                      <a:pt x="2652" y="828"/>
                    </a:lnTo>
                    <a:lnTo>
                      <a:pt x="2664" y="852"/>
                    </a:lnTo>
                    <a:lnTo>
                      <a:pt x="2664" y="876"/>
                    </a:lnTo>
                    <a:lnTo>
                      <a:pt x="2676" y="900"/>
                    </a:lnTo>
                    <a:lnTo>
                      <a:pt x="2676" y="924"/>
                    </a:lnTo>
                    <a:lnTo>
                      <a:pt x="2700" y="912"/>
                    </a:lnTo>
                    <a:lnTo>
                      <a:pt x="2700" y="888"/>
                    </a:lnTo>
                    <a:lnTo>
                      <a:pt x="2712" y="864"/>
                    </a:lnTo>
                    <a:lnTo>
                      <a:pt x="2712" y="888"/>
                    </a:lnTo>
                    <a:lnTo>
                      <a:pt x="2724" y="912"/>
                    </a:lnTo>
                    <a:lnTo>
                      <a:pt x="2736" y="936"/>
                    </a:lnTo>
                    <a:lnTo>
                      <a:pt x="2736" y="960"/>
                    </a:lnTo>
                    <a:lnTo>
                      <a:pt x="2748" y="984"/>
                    </a:lnTo>
                    <a:lnTo>
                      <a:pt x="2760" y="1008"/>
                    </a:lnTo>
                    <a:lnTo>
                      <a:pt x="2760" y="1032"/>
                    </a:lnTo>
                    <a:lnTo>
                      <a:pt x="2772" y="1056"/>
                    </a:lnTo>
                    <a:lnTo>
                      <a:pt x="2784" y="1080"/>
                    </a:lnTo>
                    <a:lnTo>
                      <a:pt x="2796" y="1104"/>
                    </a:lnTo>
                    <a:lnTo>
                      <a:pt x="2808" y="1128"/>
                    </a:lnTo>
                    <a:lnTo>
                      <a:pt x="2820" y="1152"/>
                    </a:lnTo>
                    <a:lnTo>
                      <a:pt x="2832" y="1176"/>
                    </a:lnTo>
                    <a:lnTo>
                      <a:pt x="2844" y="1200"/>
                    </a:lnTo>
                    <a:lnTo>
                      <a:pt x="2856" y="1224"/>
                    </a:lnTo>
                    <a:lnTo>
                      <a:pt x="2868" y="1248"/>
                    </a:lnTo>
                    <a:lnTo>
                      <a:pt x="2880" y="1272"/>
                    </a:lnTo>
                    <a:lnTo>
                      <a:pt x="2880" y="1296"/>
                    </a:lnTo>
                    <a:lnTo>
                      <a:pt x="2892" y="1248"/>
                    </a:lnTo>
                    <a:lnTo>
                      <a:pt x="2892" y="1224"/>
                    </a:lnTo>
                    <a:lnTo>
                      <a:pt x="2916" y="1236"/>
                    </a:lnTo>
                    <a:lnTo>
                      <a:pt x="2940" y="1248"/>
                    </a:lnTo>
                    <a:lnTo>
                      <a:pt x="2940" y="1224"/>
                    </a:lnTo>
                    <a:lnTo>
                      <a:pt x="2964" y="1176"/>
                    </a:lnTo>
                    <a:lnTo>
                      <a:pt x="2964" y="1128"/>
                    </a:lnTo>
                    <a:lnTo>
                      <a:pt x="2976" y="1152"/>
                    </a:lnTo>
                    <a:lnTo>
                      <a:pt x="2988" y="1128"/>
                    </a:lnTo>
                    <a:lnTo>
                      <a:pt x="3012" y="1140"/>
                    </a:lnTo>
                    <a:lnTo>
                      <a:pt x="3036" y="1164"/>
                    </a:lnTo>
                    <a:lnTo>
                      <a:pt x="3036" y="1212"/>
                    </a:lnTo>
                    <a:lnTo>
                      <a:pt x="3060" y="1224"/>
                    </a:lnTo>
                    <a:lnTo>
                      <a:pt x="3072" y="1248"/>
                    </a:lnTo>
                    <a:lnTo>
                      <a:pt x="3072" y="1224"/>
                    </a:lnTo>
                    <a:lnTo>
                      <a:pt x="3072" y="1200"/>
                    </a:lnTo>
                    <a:lnTo>
                      <a:pt x="3072" y="1176"/>
                    </a:lnTo>
                    <a:lnTo>
                      <a:pt x="3096" y="1188"/>
                    </a:lnTo>
                    <a:lnTo>
                      <a:pt x="3120" y="1212"/>
                    </a:lnTo>
                    <a:lnTo>
                      <a:pt x="3144" y="1236"/>
                    </a:lnTo>
                    <a:lnTo>
                      <a:pt x="3144" y="1188"/>
                    </a:lnTo>
                    <a:lnTo>
                      <a:pt x="3168" y="1200"/>
                    </a:lnTo>
                    <a:lnTo>
                      <a:pt x="3180" y="1224"/>
                    </a:lnTo>
                    <a:lnTo>
                      <a:pt x="3192" y="1164"/>
                    </a:lnTo>
                    <a:lnTo>
                      <a:pt x="3192" y="1140"/>
                    </a:lnTo>
                    <a:lnTo>
                      <a:pt x="3192" y="1080"/>
                    </a:lnTo>
                    <a:lnTo>
                      <a:pt x="3192" y="1056"/>
                    </a:lnTo>
                    <a:lnTo>
                      <a:pt x="3180" y="1032"/>
                    </a:lnTo>
                    <a:lnTo>
                      <a:pt x="3180" y="1008"/>
                    </a:lnTo>
                    <a:lnTo>
                      <a:pt x="3180" y="984"/>
                    </a:lnTo>
                    <a:lnTo>
                      <a:pt x="3168" y="960"/>
                    </a:lnTo>
                    <a:lnTo>
                      <a:pt x="3168" y="936"/>
                    </a:lnTo>
                    <a:lnTo>
                      <a:pt x="3168" y="912"/>
                    </a:lnTo>
                    <a:lnTo>
                      <a:pt x="3168" y="888"/>
                    </a:lnTo>
                    <a:lnTo>
                      <a:pt x="3180" y="864"/>
                    </a:lnTo>
                    <a:lnTo>
                      <a:pt x="3180" y="840"/>
                    </a:lnTo>
                    <a:lnTo>
                      <a:pt x="3180" y="816"/>
                    </a:lnTo>
                    <a:lnTo>
                      <a:pt x="3180" y="792"/>
                    </a:lnTo>
                    <a:lnTo>
                      <a:pt x="3180" y="768"/>
                    </a:lnTo>
                    <a:lnTo>
                      <a:pt x="3192" y="744"/>
                    </a:lnTo>
                    <a:lnTo>
                      <a:pt x="3192" y="720"/>
                    </a:lnTo>
                    <a:lnTo>
                      <a:pt x="3192" y="696"/>
                    </a:lnTo>
                    <a:lnTo>
                      <a:pt x="3180" y="672"/>
                    </a:lnTo>
                    <a:lnTo>
                      <a:pt x="3180" y="648"/>
                    </a:lnTo>
                    <a:lnTo>
                      <a:pt x="3180" y="624"/>
                    </a:lnTo>
                    <a:lnTo>
                      <a:pt x="3180" y="600"/>
                    </a:lnTo>
                    <a:lnTo>
                      <a:pt x="3180" y="576"/>
                    </a:lnTo>
                    <a:lnTo>
                      <a:pt x="3192" y="552"/>
                    </a:lnTo>
                    <a:lnTo>
                      <a:pt x="3204" y="528"/>
                    </a:lnTo>
                    <a:lnTo>
                      <a:pt x="3204" y="504"/>
                    </a:lnTo>
                    <a:lnTo>
                      <a:pt x="3204" y="480"/>
                    </a:lnTo>
                    <a:lnTo>
                      <a:pt x="3204" y="456"/>
                    </a:lnTo>
                    <a:lnTo>
                      <a:pt x="3204" y="432"/>
                    </a:lnTo>
                    <a:lnTo>
                      <a:pt x="3204" y="408"/>
                    </a:lnTo>
                    <a:lnTo>
                      <a:pt x="3204" y="384"/>
                    </a:lnTo>
                    <a:lnTo>
                      <a:pt x="3204" y="360"/>
                    </a:lnTo>
                    <a:lnTo>
                      <a:pt x="3192" y="336"/>
                    </a:lnTo>
                    <a:lnTo>
                      <a:pt x="3192" y="312"/>
                    </a:lnTo>
                    <a:lnTo>
                      <a:pt x="3204" y="288"/>
                    </a:lnTo>
                    <a:lnTo>
                      <a:pt x="3204" y="264"/>
                    </a:lnTo>
                    <a:lnTo>
                      <a:pt x="3204" y="240"/>
                    </a:lnTo>
                    <a:lnTo>
                      <a:pt x="3216" y="216"/>
                    </a:lnTo>
                    <a:lnTo>
                      <a:pt x="3216" y="192"/>
                    </a:lnTo>
                    <a:lnTo>
                      <a:pt x="3216" y="168"/>
                    </a:lnTo>
                    <a:lnTo>
                      <a:pt x="3216" y="144"/>
                    </a:lnTo>
                    <a:lnTo>
                      <a:pt x="3228" y="120"/>
                    </a:lnTo>
                    <a:lnTo>
                      <a:pt x="3228" y="96"/>
                    </a:lnTo>
                    <a:lnTo>
                      <a:pt x="3228" y="72"/>
                    </a:lnTo>
                    <a:lnTo>
                      <a:pt x="3216" y="48"/>
                    </a:lnTo>
                    <a:lnTo>
                      <a:pt x="3216" y="24"/>
                    </a:lnTo>
                    <a:lnTo>
                      <a:pt x="3204" y="0"/>
                    </a:lnTo>
                  </a:path>
                </a:pathLst>
              </a:custGeom>
              <a:noFill/>
              <a:ln w="50800" cap="rnd" cmpd="sng">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grpSp>
        <p:sp>
          <p:nvSpPr>
            <p:cNvPr id="15366" name="Freeform 6"/>
            <p:cNvSpPr>
              <a:spLocks/>
            </p:cNvSpPr>
            <p:nvPr/>
          </p:nvSpPr>
          <p:spPr bwMode="auto">
            <a:xfrm>
              <a:off x="2286000" y="2133600"/>
              <a:ext cx="4267200" cy="3963988"/>
            </a:xfrm>
            <a:custGeom>
              <a:avLst/>
              <a:gdLst>
                <a:gd name="T0" fmla="*/ 0 w 3505"/>
                <a:gd name="T1" fmla="*/ 0 h 3169"/>
                <a:gd name="T2" fmla="*/ 0 w 3505"/>
                <a:gd name="T3" fmla="*/ 3168 h 3169"/>
                <a:gd name="T4" fmla="*/ 3504 w 3505"/>
                <a:gd name="T5" fmla="*/ 3168 h 3169"/>
              </a:gdLst>
              <a:ahLst/>
              <a:cxnLst>
                <a:cxn ang="0">
                  <a:pos x="T0" y="T1"/>
                </a:cxn>
                <a:cxn ang="0">
                  <a:pos x="T2" y="T3"/>
                </a:cxn>
                <a:cxn ang="0">
                  <a:pos x="T4" y="T5"/>
                </a:cxn>
              </a:cxnLst>
              <a:rect l="0" t="0" r="r" b="b"/>
              <a:pathLst>
                <a:path w="3505" h="3169">
                  <a:moveTo>
                    <a:pt x="0" y="0"/>
                  </a:moveTo>
                  <a:lnTo>
                    <a:pt x="0" y="3168"/>
                  </a:lnTo>
                  <a:lnTo>
                    <a:pt x="3504" y="3168"/>
                  </a:lnTo>
                </a:path>
              </a:pathLst>
            </a:custGeom>
            <a:noFill/>
            <a:ln w="76200" cap="rnd" cmpd="sng">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a:p>
          </p:txBody>
        </p:sp>
      </p:grpSp>
    </p:spTree>
    <p:extLst>
      <p:ext uri="{BB962C8B-B14F-4D97-AF65-F5344CB8AC3E}">
        <p14:creationId xmlns:p14="http://schemas.microsoft.com/office/powerpoint/2010/main" val="121145075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z="2400" dirty="0"/>
              <a:t>Market efficiency</a:t>
            </a:r>
          </a:p>
        </p:txBody>
      </p:sp>
      <p:sp>
        <p:nvSpPr>
          <p:cNvPr id="9219" name="Rectangle 3"/>
          <p:cNvSpPr>
            <a:spLocks noGrp="1" noChangeArrowheads="1"/>
          </p:cNvSpPr>
          <p:nvPr>
            <p:ph type="body" idx="1"/>
          </p:nvPr>
        </p:nvSpPr>
        <p:spPr>
          <a:xfrm>
            <a:off x="685800" y="1905000"/>
            <a:ext cx="8229600" cy="4038600"/>
          </a:xfrm>
        </p:spPr>
        <p:txBody>
          <a:bodyPr/>
          <a:lstStyle/>
          <a:p>
            <a:pPr marL="0" indent="0">
              <a:buFont typeface="Wingdings" pitchFamily="2" charset="2"/>
              <a:buNone/>
            </a:pPr>
            <a:r>
              <a:rPr lang="en-US" sz="1800" dirty="0"/>
              <a:t>If markets are efficient then tomorrow’s price change is independent of what happened to today’s prices. In other words stock prices follow a “random walk”.  </a:t>
            </a:r>
          </a:p>
          <a:p>
            <a:pPr>
              <a:buFont typeface="Wingdings" pitchFamily="2" charset="2"/>
              <a:buNone/>
            </a:pPr>
            <a:endParaRPr lang="en-US" sz="1800" dirty="0"/>
          </a:p>
          <a:p>
            <a:pPr marL="0" indent="0">
              <a:buFont typeface="Wingdings" pitchFamily="2" charset="2"/>
              <a:buNone/>
            </a:pPr>
            <a:r>
              <a:rPr lang="en-US" sz="1800" dirty="0"/>
              <a:t>To see this, consider a simple bet where you start with $100 and each time you flip the coin…</a:t>
            </a:r>
          </a:p>
          <a:p>
            <a:pPr lvl="1"/>
            <a:r>
              <a:rPr lang="en-US" sz="1800" dirty="0"/>
              <a:t>if heads you win 5%, </a:t>
            </a:r>
          </a:p>
          <a:p>
            <a:pPr lvl="1"/>
            <a:r>
              <a:rPr lang="en-US" sz="1800" dirty="0"/>
              <a:t>if tails you lose 4%</a:t>
            </a:r>
          </a:p>
          <a:p>
            <a:pPr>
              <a:buFont typeface="Wingdings" pitchFamily="2" charset="2"/>
              <a:buNone/>
            </a:pPr>
            <a:endParaRPr lang="en-US" sz="1800" dirty="0"/>
          </a:p>
          <a:p>
            <a:pPr>
              <a:buFont typeface="Wingdings" pitchFamily="2" charset="2"/>
              <a:buNone/>
            </a:pPr>
            <a:r>
              <a:rPr lang="en-US" sz="1800" dirty="0"/>
              <a:t>After 2 flips what are your possible winnings?</a:t>
            </a:r>
          </a:p>
          <a:p>
            <a:pPr lvl="1"/>
            <a:r>
              <a:rPr lang="en-US" sz="1800" dirty="0"/>
              <a:t>HH  - (100)(1.05)(1.05) = $110.25</a:t>
            </a:r>
          </a:p>
          <a:p>
            <a:pPr lvl="1"/>
            <a:r>
              <a:rPr lang="en-US" sz="1800" dirty="0"/>
              <a:t>HT – (100)(1.05)(.96) = $100.80</a:t>
            </a:r>
          </a:p>
          <a:p>
            <a:pPr lvl="1"/>
            <a:r>
              <a:rPr lang="en-US" sz="1800" dirty="0"/>
              <a:t>TH – (100)(.96)(1.05) = $100.80</a:t>
            </a:r>
          </a:p>
          <a:p>
            <a:pPr lvl="1"/>
            <a:r>
              <a:rPr lang="en-US" sz="1800" dirty="0"/>
              <a:t>TT  - (100)(.96)(.96) = $92.16</a:t>
            </a:r>
          </a:p>
          <a:p>
            <a:pPr>
              <a:buFont typeface="Wingdings" pitchFamily="2" charset="2"/>
              <a:buNone/>
            </a:pPr>
            <a:endParaRPr lang="en-US" sz="1800" dirty="0"/>
          </a:p>
          <a:p>
            <a:endParaRPr lang="en-US" sz="1800" dirty="0"/>
          </a:p>
        </p:txBody>
      </p:sp>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14</a:t>
            </a:fld>
            <a:endParaRPr lang="en-US" altLang="en-US" dirty="0"/>
          </a:p>
        </p:txBody>
      </p:sp>
    </p:spTree>
    <p:extLst>
      <p:ext uri="{BB962C8B-B14F-4D97-AF65-F5344CB8AC3E}">
        <p14:creationId xmlns:p14="http://schemas.microsoft.com/office/powerpoint/2010/main" val="262852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696200" y="6400800"/>
            <a:ext cx="1600200" cy="457200"/>
          </a:xfrm>
        </p:spPr>
        <p:txBody>
          <a:bodyPr/>
          <a:lstStyle/>
          <a:p>
            <a:pPr>
              <a:defRPr/>
            </a:pPr>
            <a:fld id="{19321A19-0B3F-4302-B5E8-5046E5C590C6}" type="slidenum">
              <a:rPr lang="en-US" altLang="en-US" smtClean="0"/>
              <a:pPr>
                <a:defRPr/>
              </a:pPr>
              <a:t>15</a:t>
            </a:fld>
            <a:endParaRPr lang="en-US" altLang="en-US" dirty="0"/>
          </a:p>
        </p:txBody>
      </p:sp>
      <p:sp>
        <p:nvSpPr>
          <p:cNvPr id="10242" name="Rectangle 2"/>
          <p:cNvSpPr>
            <a:spLocks noGrp="1" noChangeArrowheads="1"/>
          </p:cNvSpPr>
          <p:nvPr>
            <p:ph type="title"/>
          </p:nvPr>
        </p:nvSpPr>
        <p:spPr/>
        <p:txBody>
          <a:bodyPr/>
          <a:lstStyle/>
          <a:p>
            <a:r>
              <a:rPr lang="en-US" dirty="0">
                <a:solidFill>
                  <a:schemeClr val="bg1"/>
                </a:solidFill>
              </a:rPr>
              <a:t>Comparison of coin flip game versus actual stock market movements.</a:t>
            </a:r>
          </a:p>
        </p:txBody>
      </p:sp>
      <p:sp>
        <p:nvSpPr>
          <p:cNvPr id="10245" name="Text Box 5"/>
          <p:cNvSpPr txBox="1">
            <a:spLocks noChangeArrowheads="1"/>
          </p:cNvSpPr>
          <p:nvPr/>
        </p:nvSpPr>
        <p:spPr bwMode="auto">
          <a:xfrm>
            <a:off x="762000" y="6400800"/>
            <a:ext cx="8001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t>          Which of the above lines is from the coin flip? From the market?</a:t>
            </a:r>
          </a:p>
        </p:txBody>
      </p:sp>
      <p:pic>
        <p:nvPicPr>
          <p:cNvPr id="10244" name="Picture 4" title="Figure showing random walk vs stock market"/>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95300" y="644525"/>
            <a:ext cx="8229600" cy="556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1100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Why would future price changes be “random”? </a:t>
            </a:r>
          </a:p>
        </p:txBody>
      </p:sp>
      <p:sp>
        <p:nvSpPr>
          <p:cNvPr id="3" name="Content Placeholder 2"/>
          <p:cNvSpPr>
            <a:spLocks noGrp="1"/>
          </p:cNvSpPr>
          <p:nvPr>
            <p:ph idx="1"/>
          </p:nvPr>
        </p:nvSpPr>
        <p:spPr/>
        <p:txBody>
          <a:bodyPr/>
          <a:lstStyle/>
          <a:p>
            <a:pPr marL="0" indent="0">
              <a:buNone/>
            </a:pPr>
            <a:r>
              <a:rPr lang="en-US" sz="2000" dirty="0"/>
              <a:t>If </a:t>
            </a:r>
            <a:r>
              <a:rPr lang="en-US" sz="1600" dirty="0"/>
              <a:t>(1) </a:t>
            </a:r>
            <a:r>
              <a:rPr lang="en-US" sz="2000" dirty="0"/>
              <a:t>prices change from moment to moment to reflect new information, and </a:t>
            </a:r>
            <a:r>
              <a:rPr lang="en-US" sz="1600" dirty="0"/>
              <a:t>(2) </a:t>
            </a:r>
            <a:r>
              <a:rPr lang="en-US" sz="2000" dirty="0"/>
              <a:t>new information becomes available in unpredictable ways over time, then price changes will appear to be random over time even though price levels are meaningful .</a:t>
            </a:r>
          </a:p>
          <a:p>
            <a:endParaRPr lang="en-US" sz="2000" dirty="0"/>
          </a:p>
        </p:txBody>
      </p:sp>
      <p:sp>
        <p:nvSpPr>
          <p:cNvPr id="4" name="Slide Number Placeholder 3"/>
          <p:cNvSpPr>
            <a:spLocks noGrp="1"/>
          </p:cNvSpPr>
          <p:nvPr>
            <p:ph type="sldNum" sz="quarter" idx="12"/>
          </p:nvPr>
        </p:nvSpPr>
        <p:spPr/>
        <p:txBody>
          <a:bodyPr/>
          <a:lstStyle/>
          <a:p>
            <a:fld id="{DFEB7FA9-C346-4379-83EF-0E3DF23BC96A}" type="slidenum">
              <a:rPr lang="en-US" smtClean="0"/>
              <a:t>16</a:t>
            </a:fld>
            <a:endParaRPr lang="en-US"/>
          </a:p>
        </p:txBody>
      </p:sp>
    </p:spTree>
    <p:extLst>
      <p:ext uri="{BB962C8B-B14F-4D97-AF65-F5344CB8AC3E}">
        <p14:creationId xmlns:p14="http://schemas.microsoft.com/office/powerpoint/2010/main" val="154116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838200"/>
            <a:ext cx="8915400" cy="8382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b"/>
          <a:lstStyle/>
          <a:p>
            <a:r>
              <a:rPr lang="en-US" sz="2400" dirty="0"/>
              <a:t>EMH and competition</a:t>
            </a:r>
          </a:p>
        </p:txBody>
      </p:sp>
      <p:sp>
        <p:nvSpPr>
          <p:cNvPr id="17411" name="Rectangle 3"/>
          <p:cNvSpPr>
            <a:spLocks noGrp="1" noChangeArrowheads="1"/>
          </p:cNvSpPr>
          <p:nvPr>
            <p:ph type="body" idx="1"/>
          </p:nvPr>
        </p:nvSpPr>
        <p:spPr>
          <a:xfrm>
            <a:off x="685800" y="1828800"/>
            <a:ext cx="8001000" cy="4114800"/>
          </a:xfrm>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0" indent="0">
              <a:buNone/>
            </a:pPr>
            <a:r>
              <a:rPr lang="en-US" sz="2000" dirty="0">
                <a:effectLst/>
              </a:rPr>
              <a:t>Why do prices react to news (new information)?</a:t>
            </a:r>
          </a:p>
          <a:p>
            <a:r>
              <a:rPr lang="en-US" sz="2000" dirty="0">
                <a:effectLst/>
              </a:rPr>
              <a:t>Once information becomes available, market participants analyze it looking for profit opportunities.</a:t>
            </a:r>
          </a:p>
          <a:p>
            <a:r>
              <a:rPr lang="en-US" sz="2000" dirty="0">
                <a:effectLst/>
              </a:rPr>
              <a:t>Competition assures prices reflect information  </a:t>
            </a:r>
            <a:r>
              <a:rPr lang="en-US" sz="2000" dirty="0">
                <a:effectLst/>
                <a:sym typeface="Wingdings" panose="05000000000000000000" pitchFamily="2" charset="2"/>
              </a:rPr>
              <a:t> </a:t>
            </a:r>
            <a:r>
              <a:rPr lang="en-US" sz="2000" b="1" dirty="0">
                <a:solidFill>
                  <a:srgbClr val="0070C0"/>
                </a:solidFill>
                <a:effectLst/>
                <a:sym typeface="Wingdings" panose="05000000000000000000" pitchFamily="2" charset="2"/>
              </a:rPr>
              <a:t>this is the mechanism that leads to efficient prices</a:t>
            </a:r>
            <a:r>
              <a:rPr lang="en-US" sz="2000" dirty="0">
                <a:effectLst/>
                <a:sym typeface="Wingdings" panose="05000000000000000000" pitchFamily="2" charset="2"/>
              </a:rPr>
              <a:t>.</a:t>
            </a:r>
            <a:endParaRPr lang="en-US" sz="2000" dirty="0">
              <a:effectLst/>
            </a:endParaRPr>
          </a:p>
          <a:p>
            <a:endParaRPr lang="en-US" sz="2000" dirty="0"/>
          </a:p>
          <a:p>
            <a:endParaRPr lang="en-US" sz="2000" dirty="0"/>
          </a:p>
          <a:p>
            <a:pPr marL="0" indent="0">
              <a:buNone/>
            </a:pPr>
            <a:r>
              <a:rPr lang="en-US" sz="2000" dirty="0"/>
              <a:t>How long does it take for the market to analyze and trade on new information?  </a:t>
            </a:r>
          </a:p>
        </p:txBody>
      </p:sp>
      <p:sp>
        <p:nvSpPr>
          <p:cNvPr id="2" name="Slide Number Placeholder 1"/>
          <p:cNvSpPr>
            <a:spLocks noGrp="1"/>
          </p:cNvSpPr>
          <p:nvPr>
            <p:ph type="sldNum" sz="quarter" idx="12"/>
          </p:nvPr>
        </p:nvSpPr>
        <p:spPr/>
        <p:txBody>
          <a:bodyPr/>
          <a:lstStyle/>
          <a:p>
            <a:fld id="{DFEB7FA9-C346-4379-83EF-0E3DF23BC96A}" type="slidenum">
              <a:rPr lang="en-US" smtClean="0"/>
              <a:t>17</a:t>
            </a:fld>
            <a:endParaRPr lang="en-US"/>
          </a:p>
        </p:txBody>
      </p:sp>
    </p:spTree>
    <p:extLst>
      <p:ext uri="{BB962C8B-B14F-4D97-AF65-F5344CB8AC3E}">
        <p14:creationId xmlns:p14="http://schemas.microsoft.com/office/powerpoint/2010/main" val="33419382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1143000"/>
          </a:xfrm>
        </p:spPr>
        <p:txBody>
          <a:bodyPr/>
          <a:lstStyle/>
          <a:p>
            <a:r>
              <a:rPr lang="en-US" sz="2000" dirty="0"/>
              <a:t>How does the idea of efficient markets relate to…?</a:t>
            </a:r>
          </a:p>
        </p:txBody>
      </p:sp>
      <p:sp>
        <p:nvSpPr>
          <p:cNvPr id="3" name="Content Placeholder 2"/>
          <p:cNvSpPr>
            <a:spLocks noGrp="1"/>
          </p:cNvSpPr>
          <p:nvPr>
            <p:ph idx="1"/>
          </p:nvPr>
        </p:nvSpPr>
        <p:spPr/>
        <p:txBody>
          <a:bodyPr/>
          <a:lstStyle/>
          <a:p>
            <a:r>
              <a:rPr lang="en-US" sz="2000" b="1" dirty="0">
                <a:solidFill>
                  <a:srgbClr val="0070C0"/>
                </a:solidFill>
              </a:rPr>
              <a:t>Fundamental analysis</a:t>
            </a:r>
          </a:p>
          <a:p>
            <a:r>
              <a:rPr lang="en-US" sz="2000" b="1" dirty="0">
                <a:solidFill>
                  <a:srgbClr val="0070C0"/>
                </a:solidFill>
              </a:rPr>
              <a:t>Technical analysis</a:t>
            </a:r>
          </a:p>
          <a:p>
            <a:r>
              <a:rPr lang="en-US" sz="2000" dirty="0"/>
              <a:t>Information signals (i.e. insider transactions, share repurchases, earnings surprises, etc.)</a:t>
            </a:r>
          </a:p>
          <a:p>
            <a:r>
              <a:rPr lang="en-US" sz="2000" dirty="0"/>
              <a:t>“Common sense” strategies for identifying firms that are undervalued in some way.  For example: relative to peers, 52-week lows, P/E ratios, dividends, size, etc.</a:t>
            </a:r>
          </a:p>
          <a:p>
            <a:endParaRPr lang="en-US" sz="2000" dirty="0"/>
          </a:p>
          <a:p>
            <a:r>
              <a:rPr lang="en-US" sz="2000" dirty="0"/>
              <a:t>People like Warren Buffet</a:t>
            </a:r>
          </a:p>
          <a:p>
            <a:endParaRPr lang="en-US" sz="2000" dirty="0"/>
          </a:p>
          <a:p>
            <a:pPr marL="0" indent="0">
              <a:buNone/>
            </a:pPr>
            <a:endParaRPr lang="en-US" sz="2000" dirty="0" err="1"/>
          </a:p>
        </p:txBody>
      </p:sp>
      <p:sp>
        <p:nvSpPr>
          <p:cNvPr id="4" name="Slide Number Placeholder 3"/>
          <p:cNvSpPr>
            <a:spLocks noGrp="1"/>
          </p:cNvSpPr>
          <p:nvPr>
            <p:ph type="sldNum" sz="quarter" idx="12"/>
          </p:nvPr>
        </p:nvSpPr>
        <p:spPr/>
        <p:txBody>
          <a:bodyPr/>
          <a:lstStyle/>
          <a:p>
            <a:pPr>
              <a:defRPr/>
            </a:pPr>
            <a:fld id="{19321A19-0B3F-4302-B5E8-5046E5C590C6}" type="slidenum">
              <a:rPr lang="en-US" altLang="en-US" smtClean="0"/>
              <a:pPr>
                <a:defRPr/>
              </a:pPr>
              <a:t>18</a:t>
            </a:fld>
            <a:endParaRPr lang="en-US" altLang="en-US" dirty="0"/>
          </a:p>
        </p:txBody>
      </p:sp>
    </p:spTree>
    <p:extLst>
      <p:ext uri="{BB962C8B-B14F-4D97-AF65-F5344CB8AC3E}">
        <p14:creationId xmlns:p14="http://schemas.microsoft.com/office/powerpoint/2010/main" val="31933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19</a:t>
            </a:fld>
            <a:endParaRPr lang="en-US" altLang="en-US" dirty="0"/>
          </a:p>
        </p:txBody>
      </p:sp>
      <p:sp>
        <p:nvSpPr>
          <p:cNvPr id="13314" name="Rectangle 2"/>
          <p:cNvSpPr>
            <a:spLocks noGrp="1" noChangeArrowheads="1"/>
          </p:cNvSpPr>
          <p:nvPr>
            <p:ph type="title"/>
          </p:nvPr>
        </p:nvSpPr>
        <p:spPr>
          <a:xfrm>
            <a:off x="457200" y="457200"/>
            <a:ext cx="8382000" cy="1143000"/>
          </a:xfrm>
        </p:spPr>
        <p:txBody>
          <a:bodyPr/>
          <a:lstStyle/>
          <a:p>
            <a:r>
              <a:rPr lang="en-US" sz="2400" dirty="0"/>
              <a:t>Example technical analysis charts from investopedia.com</a:t>
            </a:r>
          </a:p>
        </p:txBody>
      </p:sp>
      <p:pic>
        <p:nvPicPr>
          <p:cNvPr id="13316" name="Picture 4" descr="AT-Breakout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5814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rectangl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828800"/>
            <a:ext cx="3028950" cy="235743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rectangl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4294188"/>
            <a:ext cx="4152900" cy="2563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9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Discussion Topics</a:t>
            </a:r>
          </a:p>
        </p:txBody>
      </p:sp>
      <p:sp>
        <p:nvSpPr>
          <p:cNvPr id="3" name="Content Placeholder 2"/>
          <p:cNvSpPr>
            <a:spLocks noGrp="1"/>
          </p:cNvSpPr>
          <p:nvPr>
            <p:ph idx="1"/>
          </p:nvPr>
        </p:nvSpPr>
        <p:spPr/>
        <p:txBody>
          <a:bodyPr/>
          <a:lstStyle/>
          <a:p>
            <a:r>
              <a:rPr lang="en-US" sz="2000" dirty="0"/>
              <a:t>What information is incorporated in stock prices?</a:t>
            </a:r>
          </a:p>
          <a:p>
            <a:r>
              <a:rPr lang="en-US" sz="2000" dirty="0"/>
              <a:t>Can we predict return movements? Introduce the random walk nature of stock price changes and discuss market efficiency.</a:t>
            </a:r>
          </a:p>
          <a:p>
            <a:r>
              <a:rPr lang="en-US" sz="2000" dirty="0"/>
              <a:t>Briefly discuss several “market anomalies”, “bubbles and intrinsic values”, and stock analysts and fund managers in the context of efficient markets.</a:t>
            </a:r>
          </a:p>
          <a:p>
            <a:pPr marL="0" indent="0">
              <a:buNone/>
            </a:pPr>
            <a:endParaRPr lang="en-US" sz="2000" dirty="0"/>
          </a:p>
          <a:p>
            <a:pPr lvl="1"/>
            <a:endParaRPr lang="en-US" sz="2000" dirty="0"/>
          </a:p>
          <a:p>
            <a:pPr lvl="1"/>
            <a:endParaRPr lang="en-US" sz="2000" dirty="0"/>
          </a:p>
        </p:txBody>
      </p:sp>
      <p:sp>
        <p:nvSpPr>
          <p:cNvPr id="4" name="Slide Number Placeholder 3"/>
          <p:cNvSpPr>
            <a:spLocks noGrp="1"/>
          </p:cNvSpPr>
          <p:nvPr>
            <p:ph type="sldNum" sz="quarter" idx="12"/>
          </p:nvPr>
        </p:nvSpPr>
        <p:spPr>
          <a:xfrm>
            <a:off x="6858000" y="6400800"/>
            <a:ext cx="1600200" cy="457200"/>
          </a:xfrm>
          <a:prstGeom prst="rect">
            <a:avLst/>
          </a:prstGeom>
        </p:spPr>
        <p:txBody>
          <a:bodyPr/>
          <a:lstStyle/>
          <a:p>
            <a:pPr>
              <a:defRPr/>
            </a:pPr>
            <a:fld id="{19321A19-0B3F-4302-B5E8-5046E5C590C6}" type="slidenum">
              <a:rPr lang="en-US" altLang="en-US" smtClean="0"/>
              <a:pPr>
                <a:defRPr/>
              </a:pPr>
              <a:t>2</a:t>
            </a:fld>
            <a:endParaRPr lang="en-US" altLang="en-US" dirty="0"/>
          </a:p>
        </p:txBody>
      </p:sp>
    </p:spTree>
    <p:extLst>
      <p:ext uri="{BB962C8B-B14F-4D97-AF65-F5344CB8AC3E}">
        <p14:creationId xmlns:p14="http://schemas.microsoft.com/office/powerpoint/2010/main" val="38262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z="2400" dirty="0"/>
              <a:t>Different types of information</a:t>
            </a:r>
          </a:p>
        </p:txBody>
      </p:sp>
      <p:sp>
        <p:nvSpPr>
          <p:cNvPr id="15363" name="Rectangle 3"/>
          <p:cNvSpPr>
            <a:spLocks noGrp="1" noChangeArrowheads="1"/>
          </p:cNvSpPr>
          <p:nvPr>
            <p:ph type="body" idx="1"/>
          </p:nvPr>
        </p:nvSpPr>
        <p:spPr>
          <a:xfrm>
            <a:off x="457200" y="1905000"/>
            <a:ext cx="8153400" cy="4038600"/>
          </a:xfrm>
        </p:spPr>
        <p:txBody>
          <a:bodyPr/>
          <a:lstStyle/>
          <a:p>
            <a:pPr>
              <a:lnSpc>
                <a:spcPct val="90000"/>
              </a:lnSpc>
              <a:buFont typeface="Wingdings" pitchFamily="2" charset="2"/>
              <a:buNone/>
            </a:pPr>
            <a:r>
              <a:rPr lang="en-US" sz="2000" dirty="0"/>
              <a:t>     When we say, “markets are efficient”, which information is already in the price?  </a:t>
            </a:r>
          </a:p>
          <a:p>
            <a:pPr lvl="2">
              <a:lnSpc>
                <a:spcPct val="90000"/>
              </a:lnSpc>
            </a:pPr>
            <a:r>
              <a:rPr lang="en-US" sz="2000" dirty="0"/>
              <a:t>Past information?</a:t>
            </a:r>
          </a:p>
          <a:p>
            <a:pPr lvl="2">
              <a:lnSpc>
                <a:spcPct val="90000"/>
              </a:lnSpc>
            </a:pPr>
            <a:r>
              <a:rPr lang="en-US" sz="2000" dirty="0"/>
              <a:t>Past and current public information?</a:t>
            </a:r>
          </a:p>
          <a:p>
            <a:pPr lvl="2">
              <a:lnSpc>
                <a:spcPct val="90000"/>
              </a:lnSpc>
            </a:pPr>
            <a:r>
              <a:rPr lang="en-US" sz="2000" dirty="0"/>
              <a:t>Private information?</a:t>
            </a:r>
          </a:p>
          <a:p>
            <a:pPr lvl="2">
              <a:lnSpc>
                <a:spcPct val="90000"/>
              </a:lnSpc>
            </a:pPr>
            <a:endParaRPr lang="en-US" sz="2000" dirty="0"/>
          </a:p>
          <a:p>
            <a:pPr>
              <a:lnSpc>
                <a:spcPct val="90000"/>
              </a:lnSpc>
              <a:buFont typeface="Wingdings" pitchFamily="2" charset="2"/>
              <a:buNone/>
            </a:pPr>
            <a:r>
              <a:rPr lang="en-US" sz="2000" dirty="0"/>
              <a:t>     To facilitate the discussion, we will talk about 3 forms of market  efficiency.</a:t>
            </a:r>
          </a:p>
        </p:txBody>
      </p:sp>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20</a:t>
            </a:fld>
            <a:endParaRPr lang="en-US" altLang="en-US" dirty="0"/>
          </a:p>
        </p:txBody>
      </p:sp>
    </p:spTree>
    <p:extLst>
      <p:ext uri="{BB962C8B-B14F-4D97-AF65-F5344CB8AC3E}">
        <p14:creationId xmlns:p14="http://schemas.microsoft.com/office/powerpoint/2010/main" val="265785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2400" dirty="0"/>
              <a:t>“Weak form” efficiency </a:t>
            </a:r>
          </a:p>
        </p:txBody>
      </p:sp>
      <p:sp>
        <p:nvSpPr>
          <p:cNvPr id="14339" name="Rectangle 3"/>
          <p:cNvSpPr>
            <a:spLocks noGrp="1" noChangeArrowheads="1"/>
          </p:cNvSpPr>
          <p:nvPr>
            <p:ph type="body" idx="1"/>
          </p:nvPr>
        </p:nvSpPr>
        <p:spPr/>
        <p:txBody>
          <a:bodyPr/>
          <a:lstStyle/>
          <a:p>
            <a:pPr>
              <a:lnSpc>
                <a:spcPct val="90000"/>
              </a:lnSpc>
              <a:buFont typeface="Wingdings" pitchFamily="2" charset="2"/>
              <a:buNone/>
            </a:pPr>
            <a:r>
              <a:rPr lang="en-US" sz="2000" u="sng" dirty="0"/>
              <a:t>Weak form market efficiency:</a:t>
            </a:r>
            <a:r>
              <a:rPr lang="en-US" sz="2000" dirty="0"/>
              <a:t> all information from the </a:t>
            </a:r>
            <a:r>
              <a:rPr lang="en-US" sz="2000" dirty="0">
                <a:solidFill>
                  <a:srgbClr val="0070C0"/>
                </a:solidFill>
              </a:rPr>
              <a:t>history of past prices and trading </a:t>
            </a:r>
            <a:r>
              <a:rPr lang="en-US" sz="2000" dirty="0"/>
              <a:t>is currently incorporated into today’s price.  </a:t>
            </a:r>
          </a:p>
          <a:p>
            <a:pPr>
              <a:lnSpc>
                <a:spcPct val="90000"/>
              </a:lnSpc>
              <a:buFont typeface="Wingdings" pitchFamily="2" charset="2"/>
              <a:buNone/>
            </a:pPr>
            <a:endParaRPr lang="en-US" sz="2000" dirty="0"/>
          </a:p>
          <a:p>
            <a:pPr>
              <a:lnSpc>
                <a:spcPct val="90000"/>
              </a:lnSpc>
              <a:buFont typeface="Wingdings" pitchFamily="2" charset="2"/>
              <a:buNone/>
            </a:pPr>
            <a:endParaRPr lang="en-US" sz="2000" dirty="0"/>
          </a:p>
          <a:p>
            <a:pPr lvl="1">
              <a:lnSpc>
                <a:spcPct val="90000"/>
              </a:lnSpc>
            </a:pPr>
            <a:endParaRPr lang="en-US" sz="2000" dirty="0"/>
          </a:p>
          <a:p>
            <a:pPr lvl="1">
              <a:lnSpc>
                <a:spcPct val="90000"/>
              </a:lnSpc>
            </a:pPr>
            <a:endParaRPr lang="en-US" sz="2000" dirty="0"/>
          </a:p>
        </p:txBody>
      </p:sp>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21</a:t>
            </a:fld>
            <a:endParaRPr lang="en-US" altLang="en-US" dirty="0"/>
          </a:p>
        </p:txBody>
      </p:sp>
    </p:spTree>
    <p:extLst>
      <p:ext uri="{BB962C8B-B14F-4D97-AF65-F5344CB8AC3E}">
        <p14:creationId xmlns:p14="http://schemas.microsoft.com/office/powerpoint/2010/main" val="348876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0" y="533400"/>
            <a:ext cx="7696200" cy="1143000"/>
          </a:xfrm>
        </p:spPr>
        <p:txBody>
          <a:bodyPr/>
          <a:lstStyle/>
          <a:p>
            <a:r>
              <a:rPr lang="en-US" sz="2400" dirty="0"/>
              <a:t>“Semi-strong” form efficiency </a:t>
            </a:r>
          </a:p>
        </p:txBody>
      </p:sp>
      <p:sp>
        <p:nvSpPr>
          <p:cNvPr id="16387" name="Rectangle 3"/>
          <p:cNvSpPr>
            <a:spLocks noGrp="1" noChangeArrowheads="1"/>
          </p:cNvSpPr>
          <p:nvPr>
            <p:ph type="body" idx="1"/>
          </p:nvPr>
        </p:nvSpPr>
        <p:spPr/>
        <p:txBody>
          <a:bodyPr/>
          <a:lstStyle/>
          <a:p>
            <a:pPr>
              <a:lnSpc>
                <a:spcPct val="90000"/>
              </a:lnSpc>
              <a:buFont typeface="Wingdings" pitchFamily="2" charset="2"/>
              <a:buNone/>
            </a:pPr>
            <a:r>
              <a:rPr lang="en-US" sz="2000" u="sng" dirty="0"/>
              <a:t>Semi-strong form market efficiency:</a:t>
            </a:r>
            <a:r>
              <a:rPr lang="en-US" sz="2000" dirty="0"/>
              <a:t> </a:t>
            </a:r>
            <a:r>
              <a:rPr lang="en-US" sz="2000" dirty="0">
                <a:solidFill>
                  <a:srgbClr val="0070C0"/>
                </a:solidFill>
              </a:rPr>
              <a:t>all publicly available information</a:t>
            </a:r>
            <a:r>
              <a:rPr lang="en-US" sz="2000" dirty="0"/>
              <a:t> is incorporated into today’s prices.</a:t>
            </a:r>
          </a:p>
          <a:p>
            <a:pPr>
              <a:lnSpc>
                <a:spcPct val="90000"/>
              </a:lnSpc>
              <a:buFont typeface="Wingdings" pitchFamily="2" charset="2"/>
              <a:buNone/>
            </a:pPr>
            <a:endParaRPr lang="en-US" sz="2000" dirty="0"/>
          </a:p>
          <a:p>
            <a:pPr>
              <a:lnSpc>
                <a:spcPct val="90000"/>
              </a:lnSpc>
              <a:buFont typeface="Wingdings" pitchFamily="2" charset="2"/>
              <a:buNone/>
            </a:pPr>
            <a:endParaRPr lang="en-US" sz="2000" dirty="0"/>
          </a:p>
          <a:p>
            <a:pPr>
              <a:lnSpc>
                <a:spcPct val="90000"/>
              </a:lnSpc>
              <a:buFont typeface="Wingdings" pitchFamily="2" charset="2"/>
              <a:buNone/>
            </a:pPr>
            <a:r>
              <a:rPr lang="en-US" sz="2000" dirty="0"/>
              <a:t>Evidence for semi-strong form efficiency has mostly come from studies of the stock market’s reaction to various announcements:  </a:t>
            </a:r>
          </a:p>
          <a:p>
            <a:pPr lvl="1">
              <a:lnSpc>
                <a:spcPct val="90000"/>
              </a:lnSpc>
            </a:pPr>
            <a:r>
              <a:rPr lang="en-US" sz="2000" dirty="0"/>
              <a:t>Announcements of dividend changes </a:t>
            </a:r>
          </a:p>
          <a:p>
            <a:pPr lvl="1">
              <a:lnSpc>
                <a:spcPct val="90000"/>
              </a:lnSpc>
            </a:pPr>
            <a:r>
              <a:rPr lang="en-US" sz="2000" dirty="0"/>
              <a:t>Earnings</a:t>
            </a:r>
          </a:p>
          <a:p>
            <a:pPr lvl="1">
              <a:lnSpc>
                <a:spcPct val="90000"/>
              </a:lnSpc>
            </a:pPr>
            <a:r>
              <a:rPr lang="en-US" sz="2000" dirty="0"/>
              <a:t>Mergers and acquisition activity</a:t>
            </a:r>
          </a:p>
        </p:txBody>
      </p:sp>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22</a:t>
            </a:fld>
            <a:endParaRPr lang="en-US" altLang="en-US" dirty="0"/>
          </a:p>
        </p:txBody>
      </p:sp>
    </p:spTree>
    <p:extLst>
      <p:ext uri="{BB962C8B-B14F-4D97-AF65-F5344CB8AC3E}">
        <p14:creationId xmlns:p14="http://schemas.microsoft.com/office/powerpoint/2010/main" val="82324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2400" dirty="0"/>
              <a:t>“Strong form” efficiency </a:t>
            </a:r>
            <a:br>
              <a:rPr lang="en-US" sz="2400" dirty="0"/>
            </a:br>
            <a:r>
              <a:rPr lang="en-US" sz="1800" dirty="0"/>
              <a:t>(</a:t>
            </a:r>
            <a:r>
              <a:rPr lang="en-US" sz="1800" dirty="0">
                <a:sym typeface="Wingdings" panose="05000000000000000000" pitchFamily="2" charset="2"/>
              </a:rPr>
              <a:t>note that no-one thinks markets are strong form efficient)</a:t>
            </a:r>
            <a:r>
              <a:rPr lang="en-US" sz="1800" dirty="0"/>
              <a:t> </a:t>
            </a:r>
            <a:endParaRPr lang="en-US" sz="2400" dirty="0"/>
          </a:p>
        </p:txBody>
      </p:sp>
      <p:sp>
        <p:nvSpPr>
          <p:cNvPr id="19459" name="Rectangle 3"/>
          <p:cNvSpPr>
            <a:spLocks noGrp="1" noChangeArrowheads="1"/>
          </p:cNvSpPr>
          <p:nvPr>
            <p:ph type="body" idx="1"/>
          </p:nvPr>
        </p:nvSpPr>
        <p:spPr/>
        <p:txBody>
          <a:bodyPr/>
          <a:lstStyle/>
          <a:p>
            <a:pPr>
              <a:buFont typeface="Wingdings" pitchFamily="2" charset="2"/>
              <a:buNone/>
            </a:pPr>
            <a:r>
              <a:rPr lang="en-US" sz="2000" u="sng" dirty="0"/>
              <a:t>Strong form market efficiency:</a:t>
            </a:r>
            <a:r>
              <a:rPr lang="en-US" sz="2000" dirty="0"/>
              <a:t> </a:t>
            </a:r>
            <a:r>
              <a:rPr lang="en-US" sz="2000" dirty="0">
                <a:solidFill>
                  <a:srgbClr val="0070C0"/>
                </a:solidFill>
              </a:rPr>
              <a:t>all information </a:t>
            </a:r>
            <a:r>
              <a:rPr lang="en-US" sz="2000" dirty="0"/>
              <a:t>is incorporated into today’s prices.</a:t>
            </a:r>
          </a:p>
          <a:p>
            <a:pPr marL="457200" lvl="1" indent="0">
              <a:buNone/>
            </a:pPr>
            <a:endParaRPr lang="en-US" sz="2000" dirty="0"/>
          </a:p>
          <a:p>
            <a:pPr marL="457200" lvl="1" indent="-396875">
              <a:buNone/>
            </a:pPr>
            <a:r>
              <a:rPr lang="en-US" sz="2000" b="1" dirty="0"/>
              <a:t>(Evidence Against) </a:t>
            </a:r>
            <a:r>
              <a:rPr lang="en-US" sz="2000" dirty="0"/>
              <a:t>Investors with inside information (like politicians) appear to earn abnormally good returns. </a:t>
            </a:r>
          </a:p>
        </p:txBody>
      </p:sp>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23</a:t>
            </a:fld>
            <a:endParaRPr lang="en-US" altLang="en-US" dirty="0"/>
          </a:p>
        </p:txBody>
      </p:sp>
    </p:spTree>
    <p:extLst>
      <p:ext uri="{BB962C8B-B14F-4D97-AF65-F5344CB8AC3E}">
        <p14:creationId xmlns:p14="http://schemas.microsoft.com/office/powerpoint/2010/main" val="40798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400" dirty="0"/>
              <a:t>Summary of efficiency discussion</a:t>
            </a:r>
          </a:p>
        </p:txBody>
      </p:sp>
      <p:sp>
        <p:nvSpPr>
          <p:cNvPr id="20483" name="Rectangle 3"/>
          <p:cNvSpPr>
            <a:spLocks noGrp="1" noChangeArrowheads="1"/>
          </p:cNvSpPr>
          <p:nvPr>
            <p:ph type="body" idx="1"/>
          </p:nvPr>
        </p:nvSpPr>
        <p:spPr/>
        <p:txBody>
          <a:bodyPr/>
          <a:lstStyle/>
          <a:p>
            <a:pPr>
              <a:lnSpc>
                <a:spcPct val="90000"/>
              </a:lnSpc>
              <a:buFont typeface="Wingdings" pitchFamily="2" charset="2"/>
              <a:buNone/>
            </a:pPr>
            <a:r>
              <a:rPr lang="en-US" sz="2000" dirty="0"/>
              <a:t>The stock market is </a:t>
            </a:r>
            <a:r>
              <a:rPr lang="en-US" sz="2000" u="sng" dirty="0"/>
              <a:t>not completely strong form efficient</a:t>
            </a:r>
            <a:r>
              <a:rPr lang="en-US" sz="2000" dirty="0"/>
              <a:t>. This conclusion follows because we can see prices change when announcements are made. </a:t>
            </a:r>
          </a:p>
          <a:p>
            <a:pPr>
              <a:lnSpc>
                <a:spcPct val="90000"/>
              </a:lnSpc>
              <a:buFont typeface="Wingdings" pitchFamily="2" charset="2"/>
              <a:buNone/>
            </a:pPr>
            <a:endParaRPr lang="en-US" sz="2000" dirty="0"/>
          </a:p>
          <a:p>
            <a:pPr>
              <a:lnSpc>
                <a:spcPct val="90000"/>
              </a:lnSpc>
              <a:buFont typeface="Wingdings" pitchFamily="2" charset="2"/>
              <a:buNone/>
            </a:pPr>
            <a:r>
              <a:rPr lang="en-US" sz="2000" dirty="0"/>
              <a:t>I personally would describe the market as generally being almost semi-strong efficient but with occasional obvious (at least in hindsight) examples of </a:t>
            </a:r>
            <a:r>
              <a:rPr lang="en-US" sz="2000" dirty="0" err="1"/>
              <a:t>misvaluation</a:t>
            </a:r>
            <a:r>
              <a:rPr lang="en-US" sz="2000" dirty="0"/>
              <a:t>.</a:t>
            </a:r>
          </a:p>
          <a:p>
            <a:pPr>
              <a:lnSpc>
                <a:spcPct val="90000"/>
              </a:lnSpc>
              <a:buFont typeface="Wingdings" pitchFamily="2" charset="2"/>
              <a:buNone/>
            </a:pPr>
            <a:endParaRPr lang="en-US" sz="2000" dirty="0"/>
          </a:p>
        </p:txBody>
      </p:sp>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24</a:t>
            </a:fld>
            <a:endParaRPr lang="en-US" altLang="en-US" dirty="0"/>
          </a:p>
        </p:txBody>
      </p:sp>
    </p:spTree>
    <p:extLst>
      <p:ext uri="{BB962C8B-B14F-4D97-AF65-F5344CB8AC3E}">
        <p14:creationId xmlns:p14="http://schemas.microsoft.com/office/powerpoint/2010/main" val="4205393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2200" dirty="0"/>
              <a:t>Related: Politicians and market efficiency</a:t>
            </a:r>
          </a:p>
        </p:txBody>
      </p:sp>
      <p:sp>
        <p:nvSpPr>
          <p:cNvPr id="20483" name="Rectangle 3"/>
          <p:cNvSpPr>
            <a:spLocks noGrp="1" noChangeArrowheads="1"/>
          </p:cNvSpPr>
          <p:nvPr>
            <p:ph type="body" idx="1"/>
          </p:nvPr>
        </p:nvSpPr>
        <p:spPr/>
        <p:txBody>
          <a:bodyPr/>
          <a:lstStyle/>
          <a:p>
            <a:pPr>
              <a:lnSpc>
                <a:spcPct val="90000"/>
              </a:lnSpc>
              <a:buFont typeface="Wingdings" pitchFamily="2" charset="2"/>
              <a:buNone/>
            </a:pPr>
            <a:endParaRPr lang="en-US" sz="2000" dirty="0"/>
          </a:p>
          <a:p>
            <a:pPr>
              <a:lnSpc>
                <a:spcPct val="90000"/>
              </a:lnSpc>
              <a:buFont typeface="Wingdings" pitchFamily="2" charset="2"/>
              <a:buNone/>
            </a:pPr>
            <a:r>
              <a:rPr lang="en-US" sz="2000" dirty="0"/>
              <a:t>Why do senators’ portfolios significantly outperform the average investors’ portfolio?  </a:t>
            </a:r>
          </a:p>
          <a:p>
            <a:pPr>
              <a:lnSpc>
                <a:spcPct val="90000"/>
              </a:lnSpc>
              <a:buFont typeface="Wingdings" pitchFamily="2" charset="2"/>
              <a:buNone/>
            </a:pPr>
            <a:r>
              <a:rPr lang="en-US" sz="2000" dirty="0"/>
              <a:t>	( “Abnormal Returns from the Common Stock Investments of the US Senate” by </a:t>
            </a:r>
            <a:r>
              <a:rPr lang="en-US" sz="2000" dirty="0" err="1"/>
              <a:t>Ziobrowski</a:t>
            </a:r>
            <a:r>
              <a:rPr lang="en-US" sz="2000" dirty="0"/>
              <a:t>, Cheng, Boyd, and </a:t>
            </a:r>
            <a:r>
              <a:rPr lang="en-US" sz="2000" dirty="0" err="1"/>
              <a:t>Ziobrowski</a:t>
            </a:r>
            <a:r>
              <a:rPr lang="en-US" sz="2000" dirty="0"/>
              <a:t> in JFQA).</a:t>
            </a:r>
          </a:p>
          <a:p>
            <a:pPr>
              <a:lnSpc>
                <a:spcPct val="90000"/>
              </a:lnSpc>
              <a:buFont typeface="Wingdings" pitchFamily="2" charset="2"/>
              <a:buNone/>
            </a:pPr>
            <a:endParaRPr lang="en-US" sz="2000" dirty="0"/>
          </a:p>
          <a:p>
            <a:pPr>
              <a:lnSpc>
                <a:spcPct val="90000"/>
              </a:lnSpc>
              <a:buFont typeface="Wingdings" pitchFamily="2" charset="2"/>
              <a:buNone/>
            </a:pPr>
            <a:r>
              <a:rPr lang="en-US" sz="2000" dirty="0"/>
              <a:t>Also see “Lawmakers’ committee assignments and industry investment overlap” (2010 </a:t>
            </a:r>
            <a:r>
              <a:rPr lang="en-US" sz="2000" dirty="0" err="1"/>
              <a:t>Washingtonpost</a:t>
            </a:r>
            <a:r>
              <a:rPr lang="en-US" sz="2000" dirty="0"/>
              <a:t>)</a:t>
            </a:r>
          </a:p>
        </p:txBody>
      </p:sp>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25</a:t>
            </a:fld>
            <a:endParaRPr lang="en-US" altLang="en-US" dirty="0"/>
          </a:p>
        </p:txBody>
      </p:sp>
    </p:spTree>
    <p:extLst>
      <p:ext uri="{BB962C8B-B14F-4D97-AF65-F5344CB8AC3E}">
        <p14:creationId xmlns:p14="http://schemas.microsoft.com/office/powerpoint/2010/main" val="428934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9321A19-0B3F-4302-B5E8-5046E5C590C6}" type="slidenum">
              <a:rPr lang="en-US" altLang="en-US" smtClean="0"/>
              <a:pPr>
                <a:defRPr/>
              </a:pPr>
              <a:t>26</a:t>
            </a:fld>
            <a:endParaRPr lang="en-US" altLang="en-US" dirty="0"/>
          </a:p>
        </p:txBody>
      </p:sp>
      <p:sp>
        <p:nvSpPr>
          <p:cNvPr id="21506" name="Rectangle 2"/>
          <p:cNvSpPr>
            <a:spLocks noGrp="1" noChangeArrowheads="1"/>
          </p:cNvSpPr>
          <p:nvPr>
            <p:ph type="title"/>
          </p:nvPr>
        </p:nvSpPr>
        <p:spPr/>
        <p:txBody>
          <a:bodyPr/>
          <a:lstStyle/>
          <a:p>
            <a:r>
              <a:rPr lang="en-US" sz="2200" dirty="0"/>
              <a:t>Related:  Price increases of target firms’ </a:t>
            </a:r>
            <a:br>
              <a:rPr lang="en-US" sz="2200" dirty="0"/>
            </a:br>
            <a:r>
              <a:rPr lang="en-US" sz="2200" dirty="0"/>
              <a:t>stock prices </a:t>
            </a:r>
            <a:r>
              <a:rPr lang="en-US" sz="2200" i="1" dirty="0"/>
              <a:t>before</a:t>
            </a:r>
            <a:r>
              <a:rPr lang="en-US" sz="2200" dirty="0"/>
              <a:t> the acquisition announcement…</a:t>
            </a:r>
          </a:p>
        </p:txBody>
      </p:sp>
      <p:pic>
        <p:nvPicPr>
          <p:cNvPr id="6" name="Picture 5" title="picture showing increase in stock prices at firms that become merger targets"/>
          <p:cNvPicPr/>
          <p:nvPr/>
        </p:nvPicPr>
        <p:blipFill rotWithShape="1">
          <a:blip r:embed="rId2"/>
          <a:srcRect l="33013" t="60501" r="34936" b="5646"/>
          <a:stretch/>
        </p:blipFill>
        <p:spPr bwMode="auto">
          <a:xfrm>
            <a:off x="1066800" y="1752600"/>
            <a:ext cx="7010400" cy="4191000"/>
          </a:xfrm>
          <a:prstGeom prst="rect">
            <a:avLst/>
          </a:prstGeom>
          <a:ln>
            <a:noFill/>
          </a:ln>
          <a:extLst>
            <a:ext uri="{53640926-AAD7-44D8-BBD7-CCE9431645EC}">
              <a14:shadowObscured xmlns:a14="http://schemas.microsoft.com/office/drawing/2010/main"/>
            </a:ext>
          </a:extLst>
        </p:spPr>
      </p:pic>
      <p:sp>
        <p:nvSpPr>
          <p:cNvPr id="21509" name="Text Box 5"/>
          <p:cNvSpPr txBox="1">
            <a:spLocks noChangeArrowheads="1"/>
          </p:cNvSpPr>
          <p:nvPr/>
        </p:nvSpPr>
        <p:spPr bwMode="auto">
          <a:xfrm>
            <a:off x="1981200" y="5943600"/>
            <a:ext cx="54102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200" dirty="0"/>
              <a:t>This chart is from “Markup pricing revisited” by </a:t>
            </a:r>
            <a:r>
              <a:rPr lang="en-US" sz="1200" dirty="0" err="1"/>
              <a:t>Betton</a:t>
            </a:r>
            <a:r>
              <a:rPr lang="en-US" sz="1200" dirty="0"/>
              <a:t>, </a:t>
            </a:r>
            <a:r>
              <a:rPr lang="en-US" sz="1200" dirty="0" err="1"/>
              <a:t>Eckbo</a:t>
            </a:r>
            <a:r>
              <a:rPr lang="en-US" sz="1200" dirty="0"/>
              <a:t>, and </a:t>
            </a:r>
            <a:r>
              <a:rPr lang="en-US" sz="1200" dirty="0" err="1"/>
              <a:t>Thorburn</a:t>
            </a:r>
            <a:endParaRPr lang="en-US" sz="1200" dirty="0"/>
          </a:p>
          <a:p>
            <a:pPr>
              <a:spcBef>
                <a:spcPct val="50000"/>
              </a:spcBef>
            </a:pPr>
            <a:endParaRPr lang="en-US" sz="800" dirty="0"/>
          </a:p>
          <a:p>
            <a:pPr>
              <a:spcBef>
                <a:spcPct val="50000"/>
              </a:spcBef>
            </a:pPr>
            <a:r>
              <a:rPr lang="en-US" sz="1200" dirty="0"/>
              <a:t>                           based 5,656 mergers from 1980-2002</a:t>
            </a:r>
          </a:p>
        </p:txBody>
      </p:sp>
    </p:spTree>
    <p:extLst>
      <p:ext uri="{BB962C8B-B14F-4D97-AF65-F5344CB8AC3E}">
        <p14:creationId xmlns:p14="http://schemas.microsoft.com/office/powerpoint/2010/main" val="3607382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Examples of non-efficiency – </a:t>
            </a:r>
            <a:br>
              <a:rPr lang="en-US" sz="2400" dirty="0"/>
            </a:br>
            <a:r>
              <a:rPr lang="en-US" sz="2400" dirty="0"/>
              <a:t>“limits to attention”?  </a:t>
            </a:r>
          </a:p>
        </p:txBody>
      </p:sp>
      <p:sp>
        <p:nvSpPr>
          <p:cNvPr id="3" name="Content Placeholder 2"/>
          <p:cNvSpPr>
            <a:spLocks noGrp="1"/>
          </p:cNvSpPr>
          <p:nvPr>
            <p:ph idx="1"/>
          </p:nvPr>
        </p:nvSpPr>
        <p:spPr>
          <a:xfrm>
            <a:off x="762000" y="1676400"/>
            <a:ext cx="7696200" cy="4038600"/>
          </a:xfrm>
        </p:spPr>
        <p:txBody>
          <a:bodyPr/>
          <a:lstStyle/>
          <a:p>
            <a:r>
              <a:rPr lang="en-US" sz="1700" dirty="0"/>
              <a:t>Repeated news announcements</a:t>
            </a:r>
          </a:p>
          <a:p>
            <a:r>
              <a:rPr lang="en-US" sz="1700" dirty="0"/>
              <a:t>Friday announcements</a:t>
            </a:r>
          </a:p>
          <a:p>
            <a:r>
              <a:rPr lang="en-US" sz="1700" dirty="0"/>
              <a:t>High news days</a:t>
            </a:r>
          </a:p>
          <a:p>
            <a:r>
              <a:rPr lang="en-US" sz="1700" dirty="0"/>
              <a:t>Market reaction to wrong company (investors mistakenly trade in the wrong stock around a negative event at another firm)</a:t>
            </a:r>
          </a:p>
          <a:p>
            <a:pPr lvl="1"/>
            <a:r>
              <a:rPr lang="en-US" sz="1700" dirty="0" err="1"/>
              <a:t>Herballife</a:t>
            </a:r>
            <a:r>
              <a:rPr lang="en-US" sz="1700" dirty="0"/>
              <a:t> in Jan 2013</a:t>
            </a:r>
          </a:p>
          <a:p>
            <a:pPr lvl="1"/>
            <a:r>
              <a:rPr lang="en-US" sz="1700" dirty="0">
                <a:hlinkClick r:id="rId3"/>
              </a:rPr>
              <a:t>Twitter vs Tweeter Oct 2014</a:t>
            </a:r>
            <a:endParaRPr lang="en-US" sz="1700" dirty="0"/>
          </a:p>
          <a:p>
            <a:pPr lvl="1"/>
            <a:r>
              <a:rPr lang="en-US" sz="1700" dirty="0"/>
              <a:t>Graco </a:t>
            </a:r>
            <a:r>
              <a:rPr lang="en-US" sz="1700" dirty="0" err="1"/>
              <a:t>Inc</a:t>
            </a:r>
            <a:r>
              <a:rPr lang="en-US" sz="1700" dirty="0"/>
              <a:t> vs Graco Children’s Product </a:t>
            </a:r>
            <a:r>
              <a:rPr lang="en-US" sz="1700" dirty="0" err="1"/>
              <a:t>Inc</a:t>
            </a:r>
            <a:endParaRPr lang="en-US" sz="1700" dirty="0"/>
          </a:p>
          <a:p>
            <a:pPr lvl="1"/>
            <a:r>
              <a:rPr lang="en-US" sz="1700" dirty="0"/>
              <a:t>Nest Labs vs NEST</a:t>
            </a:r>
          </a:p>
          <a:p>
            <a:pPr lvl="1"/>
            <a:r>
              <a:rPr lang="en-US" sz="1700" dirty="0"/>
              <a:t>Castle Convertible Fund (ticker CVF) drops 32% in 1 day due to Financial Times article about Czech Value Fund abbreviated CVF being investigated for fraud. (See discussion in Journal of Finance “Massively Confused Investors”.)</a:t>
            </a:r>
          </a:p>
          <a:p>
            <a:r>
              <a:rPr lang="en-US" sz="1700" dirty="0"/>
              <a:t>Other anomalies</a:t>
            </a:r>
          </a:p>
          <a:p>
            <a:pPr lvl="1"/>
            <a:r>
              <a:rPr lang="en-US" sz="1700" dirty="0"/>
              <a:t>Time of day matters (see next slide)</a:t>
            </a:r>
          </a:p>
          <a:p>
            <a:endParaRPr lang="en-US" sz="1700" dirty="0"/>
          </a:p>
        </p:txBody>
      </p:sp>
      <p:sp>
        <p:nvSpPr>
          <p:cNvPr id="4" name="Slide Number Placeholder 3"/>
          <p:cNvSpPr>
            <a:spLocks noGrp="1"/>
          </p:cNvSpPr>
          <p:nvPr>
            <p:ph type="sldNum" sz="quarter" idx="12"/>
          </p:nvPr>
        </p:nvSpPr>
        <p:spPr/>
        <p:txBody>
          <a:bodyPr/>
          <a:lstStyle/>
          <a:p>
            <a:pPr>
              <a:defRPr/>
            </a:pPr>
            <a:fld id="{19321A19-0B3F-4302-B5E8-5046E5C590C6}" type="slidenum">
              <a:rPr lang="en-US" altLang="en-US" smtClean="0"/>
              <a:pPr>
                <a:defRPr/>
              </a:pPr>
              <a:t>27</a:t>
            </a:fld>
            <a:endParaRPr lang="en-US" altLang="en-US" dirty="0"/>
          </a:p>
        </p:txBody>
      </p:sp>
    </p:spTree>
    <p:extLst>
      <p:ext uri="{BB962C8B-B14F-4D97-AF65-F5344CB8AC3E}">
        <p14:creationId xmlns:p14="http://schemas.microsoft.com/office/powerpoint/2010/main" val="2153306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696200" cy="1143000"/>
          </a:xfrm>
        </p:spPr>
        <p:txBody>
          <a:bodyPr/>
          <a:lstStyle/>
          <a:p>
            <a:r>
              <a:rPr lang="en-US" sz="2400" dirty="0"/>
              <a:t>Are markets efficient?</a:t>
            </a:r>
          </a:p>
        </p:txBody>
      </p:sp>
      <p:sp>
        <p:nvSpPr>
          <p:cNvPr id="3" name="Content Placeholder 2"/>
          <p:cNvSpPr>
            <a:spLocks noGrp="1"/>
          </p:cNvSpPr>
          <p:nvPr>
            <p:ph idx="1"/>
          </p:nvPr>
        </p:nvSpPr>
        <p:spPr/>
        <p:txBody>
          <a:bodyPr/>
          <a:lstStyle/>
          <a:p>
            <a:r>
              <a:rPr lang="en-US" sz="2000" dirty="0"/>
              <a:t>Yes </a:t>
            </a:r>
            <a:r>
              <a:rPr lang="en-US" sz="2000" u="sng" dirty="0"/>
              <a:t>to some extent </a:t>
            </a:r>
            <a:r>
              <a:rPr lang="en-US" sz="2000" dirty="0"/>
              <a:t>but changing companies, markets, technology, and asymmetrical information allow analysts and portfolio managers to add value.  </a:t>
            </a:r>
          </a:p>
          <a:p>
            <a:endParaRPr lang="en-US" sz="2000" dirty="0"/>
          </a:p>
          <a:p>
            <a:r>
              <a:rPr lang="en-US" sz="2000" dirty="0"/>
              <a:t>Markets are not so efficient that there are not valuable opportunities for some lucky/sophisticated investors.  Active traders would argue that markets are not efficient.</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DFEB7FA9-C346-4379-83EF-0E3DF23BC96A}" type="slidenum">
              <a:rPr lang="en-US" smtClean="0"/>
              <a:t>28</a:t>
            </a:fld>
            <a:endParaRPr lang="en-US"/>
          </a:p>
        </p:txBody>
      </p:sp>
    </p:spTree>
    <p:extLst>
      <p:ext uri="{BB962C8B-B14F-4D97-AF65-F5344CB8AC3E}">
        <p14:creationId xmlns:p14="http://schemas.microsoft.com/office/powerpoint/2010/main" val="82753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a:latin typeface="+mn-lt"/>
              </a:rPr>
              <a:t>Review terminology for your personal study</a:t>
            </a:r>
            <a:br>
              <a:rPr lang="en-US" sz="2000" b="1" dirty="0">
                <a:latin typeface="+mn-lt"/>
              </a:rPr>
            </a:br>
            <a:r>
              <a:rPr lang="en-US" sz="2000" b="1" dirty="0">
                <a:latin typeface="+mn-lt"/>
              </a:rPr>
              <a:t>(some of these terms are in the assigned reading)</a:t>
            </a:r>
          </a:p>
        </p:txBody>
      </p:sp>
      <p:graphicFrame>
        <p:nvGraphicFramePr>
          <p:cNvPr id="7" name="Content Placeholder 6" title="list of terms"/>
          <p:cNvGraphicFramePr>
            <a:graphicFrameLocks noGrp="1"/>
          </p:cNvGraphicFramePr>
          <p:nvPr>
            <p:ph idx="1"/>
            <p:extLst>
              <p:ext uri="{D42A27DB-BD31-4B8C-83A1-F6EECF244321}">
                <p14:modId xmlns:p14="http://schemas.microsoft.com/office/powerpoint/2010/main" val="822316236"/>
              </p:ext>
            </p:extLst>
          </p:nvPr>
        </p:nvGraphicFramePr>
        <p:xfrm>
          <a:off x="762000" y="1905000"/>
          <a:ext cx="7696200" cy="2103120"/>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370840">
                <a:tc gridSpan="2">
                  <a:txBody>
                    <a:bodyPr/>
                    <a:lstStyle/>
                    <a:p>
                      <a:r>
                        <a:rPr lang="en-US" dirty="0">
                          <a:solidFill>
                            <a:schemeClr val="tx1"/>
                          </a:solidFill>
                        </a:rPr>
                        <a:t>You</a:t>
                      </a:r>
                      <a:r>
                        <a:rPr lang="en-US" baseline="0" dirty="0">
                          <a:solidFill>
                            <a:schemeClr val="tx1"/>
                          </a:solidFill>
                        </a:rPr>
                        <a:t> should be able to give a 1-2 sentence description, or formula, of each of these terms.</a:t>
                      </a:r>
                      <a:endParaRPr lang="en-US"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Efficient market hypothesis</a:t>
                      </a:r>
                    </a:p>
                    <a:p>
                      <a:r>
                        <a:rPr lang="en-US" dirty="0"/>
                        <a:t>Insider information</a:t>
                      </a:r>
                    </a:p>
                    <a:p>
                      <a:r>
                        <a:rPr lang="en-US" dirty="0"/>
                        <a:t>Weak</a:t>
                      </a:r>
                      <a:r>
                        <a:rPr lang="en-US" baseline="0" dirty="0"/>
                        <a:t> form</a:t>
                      </a:r>
                    </a:p>
                    <a:p>
                      <a:r>
                        <a:rPr lang="en-US" baseline="0" dirty="0"/>
                        <a:t>Semi strong form</a:t>
                      </a:r>
                    </a:p>
                    <a:p>
                      <a:r>
                        <a:rPr lang="en-US" baseline="0" dirty="0"/>
                        <a:t>Strong form</a:t>
                      </a:r>
                      <a:endParaRPr lang="en-US" dirty="0"/>
                    </a:p>
                  </a:txBody>
                  <a:tcPr/>
                </a:tc>
                <a:tc>
                  <a:txBody>
                    <a:bodyPr/>
                    <a:lstStyle/>
                    <a:p>
                      <a:r>
                        <a:rPr lang="en-US" baseline="0" dirty="0"/>
                        <a:t>Fundamental analysis</a:t>
                      </a:r>
                    </a:p>
                    <a:p>
                      <a:r>
                        <a:rPr lang="en-US" baseline="0" dirty="0"/>
                        <a:t>Technical analysis</a:t>
                      </a:r>
                    </a:p>
                    <a:p>
                      <a:r>
                        <a:rPr lang="en-US" baseline="0" dirty="0"/>
                        <a:t>Random walk</a:t>
                      </a:r>
                    </a:p>
                    <a:p>
                      <a:endParaRPr lang="en-US" baseline="0" dirty="0"/>
                    </a:p>
                    <a:p>
                      <a:endParaRPr lang="en-US" baseline="0" dirty="0"/>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pPr>
              <a:defRPr/>
            </a:pPr>
            <a:fld id="{CBEBA416-A61F-4136-B836-68920B2DB59B}" type="slidenum">
              <a:rPr lang="en-US" altLang="en-US" smtClean="0"/>
              <a:pPr>
                <a:defRPr/>
              </a:pPr>
              <a:t>29</a:t>
            </a:fld>
            <a:endParaRPr lang="en-US" altLang="en-US" dirty="0"/>
          </a:p>
        </p:txBody>
      </p:sp>
    </p:spTree>
    <p:extLst>
      <p:ext uri="{BB962C8B-B14F-4D97-AF65-F5344CB8AC3E}">
        <p14:creationId xmlns:p14="http://schemas.microsoft.com/office/powerpoint/2010/main" val="411850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z="2400" dirty="0"/>
              <a:t>Recall from earlier lectures…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0" y="1905000"/>
                <a:ext cx="7924800" cy="4038600"/>
              </a:xfrm>
            </p:spPr>
            <p:txBody>
              <a:bodyPr/>
              <a:lstStyle/>
              <a:p>
                <a:pPr marL="0" indent="0">
                  <a:buNone/>
                </a:pPr>
                <a:r>
                  <a:rPr lang="en-US" sz="2000" dirty="0"/>
                  <a:t>Today’s firm value can be thought of as the present value of future cash flows.  </a:t>
                </a:r>
              </a:p>
              <a:p>
                <a:pPr marL="0" indent="0">
                  <a:buNone/>
                </a:pPr>
                <a:endParaRPr lang="en-US" sz="1200" dirty="0"/>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𝐹𝑖𝑟𝑚</m:t>
                      </m:r>
                      <m:r>
                        <a:rPr lang="en-US" sz="2000" i="1">
                          <a:latin typeface="Cambria Math" panose="02040503050406030204" pitchFamily="18" charset="0"/>
                        </a:rPr>
                        <m:t> </m:t>
                      </m:r>
                      <m:r>
                        <a:rPr lang="en-US" sz="2000" i="1">
                          <a:latin typeface="Cambria Math" panose="02040503050406030204" pitchFamily="18" charset="0"/>
                        </a:rPr>
                        <m:t>𝑉𝑎𝑙𝑢𝑒</m:t>
                      </m:r>
                      <m:r>
                        <a:rPr lang="en-US" sz="2000" i="1">
                          <a:latin typeface="Cambria Math" panose="02040503050406030204" pitchFamily="18" charset="0"/>
                        </a:rPr>
                        <m:t>= </m:t>
                      </m:r>
                      <m:nary>
                        <m:naryPr>
                          <m:chr m:val="∑"/>
                          <m:ctrlPr>
                            <a:rPr lang="en-US" sz="2000" i="1">
                              <a:latin typeface="Cambria Math" panose="02040503050406030204" pitchFamily="18" charset="0"/>
                            </a:rPr>
                          </m:ctrlPr>
                        </m:naryPr>
                        <m:sub>
                          <m:r>
                            <m:rPr>
                              <m:brk m:alnAt="23"/>
                            </m:rPr>
                            <a:rPr lang="en-US" sz="2000" i="1">
                              <a:latin typeface="Cambria Math" panose="02040503050406030204" pitchFamily="18" charset="0"/>
                            </a:rPr>
                            <m:t>𝑡</m:t>
                          </m:r>
                          <m:r>
                            <a:rPr lang="en-US" sz="2000" i="1">
                              <a:latin typeface="Cambria Math" panose="02040503050406030204" pitchFamily="18" charset="0"/>
                            </a:rPr>
                            <m:t>=0</m:t>
                          </m:r>
                        </m:sub>
                        <m:sup>
                          <m:r>
                            <a:rPr lang="en-US" sz="2000" i="1">
                              <a:latin typeface="Cambria Math" panose="02040503050406030204" pitchFamily="18" charset="0"/>
                              <a:ea typeface="Cambria Math" panose="02040503050406030204" pitchFamily="18" charset="0"/>
                            </a:rPr>
                            <m:t>∞</m:t>
                          </m:r>
                        </m:sup>
                        <m:e>
                          <m:f>
                            <m:fPr>
                              <m:ctrlPr>
                                <a:rPr lang="en-US" sz="2000" i="1">
                                  <a:latin typeface="Cambria Math" panose="02040503050406030204" pitchFamily="18" charset="0"/>
                                </a:rPr>
                              </m:ctrlPr>
                            </m:fPr>
                            <m:num>
                              <m:r>
                                <a:rPr lang="en-US" sz="2000" i="1" smtClean="0">
                                  <a:solidFill>
                                    <a:srgbClr val="0070C0"/>
                                  </a:solidFill>
                                  <a:latin typeface="Cambria Math" panose="02040503050406030204" pitchFamily="18" charset="0"/>
                                </a:rPr>
                                <m:t>𝐸</m:t>
                              </m:r>
                              <m:r>
                                <a:rPr lang="en-US" sz="2000" i="1" smtClean="0">
                                  <a:solidFill>
                                    <a:srgbClr val="0070C0"/>
                                  </a:solidFill>
                                  <a:latin typeface="Cambria Math" panose="02040503050406030204" pitchFamily="18" charset="0"/>
                                </a:rPr>
                                <m:t>[</m:t>
                              </m:r>
                              <m:sSub>
                                <m:sSubPr>
                                  <m:ctrlPr>
                                    <a:rPr lang="en-US" sz="2000" i="1">
                                      <a:solidFill>
                                        <a:srgbClr val="0070C0"/>
                                      </a:solidFill>
                                      <a:latin typeface="Cambria Math" panose="02040503050406030204" pitchFamily="18" charset="0"/>
                                    </a:rPr>
                                  </m:ctrlPr>
                                </m:sSubPr>
                                <m:e>
                                  <m:r>
                                    <a:rPr lang="en-US" sz="2000" i="1">
                                      <a:solidFill>
                                        <a:srgbClr val="0070C0"/>
                                      </a:solidFill>
                                      <a:latin typeface="Cambria Math" panose="02040503050406030204" pitchFamily="18" charset="0"/>
                                    </a:rPr>
                                    <m:t>𝐹𝐶𝐹</m:t>
                                  </m:r>
                                </m:e>
                                <m:sub>
                                  <m:r>
                                    <a:rPr lang="en-US" sz="2000" i="1">
                                      <a:solidFill>
                                        <a:srgbClr val="0070C0"/>
                                      </a:solidFill>
                                      <a:latin typeface="Cambria Math" panose="02040503050406030204" pitchFamily="18" charset="0"/>
                                    </a:rPr>
                                    <m:t>𝑡</m:t>
                                  </m:r>
                                </m:sub>
                              </m:sSub>
                              <m:r>
                                <a:rPr lang="en-US" sz="2000" i="1">
                                  <a:solidFill>
                                    <a:srgbClr val="0070C0"/>
                                  </a:solidFill>
                                  <a:latin typeface="Cambria Math" panose="02040503050406030204" pitchFamily="18" charset="0"/>
                                </a:rPr>
                                <m:t>]</m:t>
                              </m:r>
                            </m:num>
                            <m:den>
                              <m:sSup>
                                <m:sSupPr>
                                  <m:ctrlPr>
                                    <a:rPr lang="en-US" sz="2000" i="1" smtClean="0">
                                      <a:solidFill>
                                        <a:srgbClr val="00B050"/>
                                      </a:solidFill>
                                      <a:latin typeface="Cambria Math" panose="02040503050406030204" pitchFamily="18" charset="0"/>
                                    </a:rPr>
                                  </m:ctrlPr>
                                </m:sSupPr>
                                <m:e>
                                  <m:r>
                                    <a:rPr lang="en-US" sz="2000" i="1">
                                      <a:solidFill>
                                        <a:srgbClr val="00B050"/>
                                      </a:solidFill>
                                      <a:latin typeface="Cambria Math" panose="02040503050406030204" pitchFamily="18" charset="0"/>
                                    </a:rPr>
                                    <m:t>(1+</m:t>
                                  </m:r>
                                  <m:r>
                                    <a:rPr lang="en-US" sz="2000" b="0" i="1" smtClean="0">
                                      <a:solidFill>
                                        <a:srgbClr val="00B050"/>
                                      </a:solidFill>
                                      <a:latin typeface="Cambria Math" panose="02040503050406030204" pitchFamily="18" charset="0"/>
                                    </a:rPr>
                                    <m:t>𝑊𝐴𝐶𝐶</m:t>
                                  </m:r>
                                  <m:r>
                                    <a:rPr lang="en-US" sz="2000" i="1">
                                      <a:solidFill>
                                        <a:srgbClr val="00B050"/>
                                      </a:solidFill>
                                      <a:latin typeface="Cambria Math" panose="02040503050406030204" pitchFamily="18" charset="0"/>
                                    </a:rPr>
                                    <m:t>)</m:t>
                                  </m:r>
                                </m:e>
                                <m:sup>
                                  <m:r>
                                    <a:rPr lang="en-US" sz="2000" i="1">
                                      <a:solidFill>
                                        <a:srgbClr val="00B050"/>
                                      </a:solidFill>
                                      <a:latin typeface="Cambria Math" panose="02040503050406030204" pitchFamily="18" charset="0"/>
                                    </a:rPr>
                                    <m:t>𝑡</m:t>
                                  </m:r>
                                </m:sup>
                              </m:sSup>
                            </m:den>
                          </m:f>
                        </m:e>
                      </m:nary>
                    </m:oMath>
                  </m:oMathPara>
                </a14:m>
                <a:endParaRPr lang="en-US" sz="2000" dirty="0"/>
              </a:p>
              <a:p>
                <a:pPr marL="0" indent="0">
                  <a:buNone/>
                </a:pPr>
                <a:endParaRPr lang="en-US" sz="1200" dirty="0"/>
              </a:p>
              <a:p>
                <a:pPr marL="0" indent="0">
                  <a:buNone/>
                </a:pPr>
                <a:r>
                  <a:rPr lang="en-US" sz="2000" dirty="0"/>
                  <a:t>This means that any news that causes investors to either… </a:t>
                </a:r>
              </a:p>
              <a:p>
                <a:pPr marL="0" indent="0">
                  <a:buNone/>
                  <a:tabLst>
                    <a:tab pos="457200" algn="l"/>
                  </a:tabLst>
                </a:pPr>
                <a:r>
                  <a:rPr lang="en-US" sz="2000" dirty="0"/>
                  <a:t>	(1) </a:t>
                </a:r>
                <a:r>
                  <a:rPr lang="en-US" sz="2000" dirty="0">
                    <a:solidFill>
                      <a:srgbClr val="0070C0"/>
                    </a:solidFill>
                  </a:rPr>
                  <a:t>revise their expectations for future cash flows</a:t>
                </a:r>
                <a:r>
                  <a:rPr lang="en-US" sz="2000" dirty="0"/>
                  <a:t>, or </a:t>
                </a:r>
              </a:p>
              <a:p>
                <a:pPr marL="0" indent="0">
                  <a:buNone/>
                  <a:tabLst>
                    <a:tab pos="457200" algn="l"/>
                  </a:tabLst>
                </a:pPr>
                <a:r>
                  <a:rPr lang="en-US" sz="2000" dirty="0"/>
                  <a:t>	(2) </a:t>
                </a:r>
                <a:r>
                  <a:rPr lang="en-US" sz="2000" dirty="0">
                    <a:solidFill>
                      <a:srgbClr val="00B050"/>
                    </a:solidFill>
                  </a:rPr>
                  <a:t>to revise their opinion about the risk in the firm (and hence 	the WACC) </a:t>
                </a:r>
                <a:r>
                  <a:rPr lang="en-US" sz="2000" dirty="0"/>
                  <a:t>would cause today’s stock price to change.</a:t>
                </a:r>
              </a:p>
              <a:p>
                <a:pPr marL="0" indent="0">
                  <a:buNone/>
                </a:pPr>
                <a:endParaRPr lang="en-US" sz="2000" dirty="0"/>
              </a:p>
              <a:p>
                <a:pPr marL="0" indent="0">
                  <a:buNone/>
                </a:pPr>
                <a:r>
                  <a:rPr lang="en-US" sz="2000" dirty="0"/>
                  <a:t>What types of information affect expected cash flows?</a:t>
                </a:r>
              </a:p>
              <a:p>
                <a:endParaRPr lang="en-US" sz="2000" dirty="0"/>
              </a:p>
              <a:p>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0" y="1905000"/>
                <a:ext cx="7924800" cy="4038600"/>
              </a:xfrm>
              <a:blipFill>
                <a:blip r:embed="rId2"/>
                <a:stretch>
                  <a:fillRect l="-769" t="-755" b="-43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19321A19-0B3F-4302-B5E8-5046E5C590C6}" type="slidenum">
              <a:rPr lang="en-US" altLang="en-US" smtClean="0"/>
              <a:pPr>
                <a:defRPr/>
              </a:pPr>
              <a:t>3</a:t>
            </a:fld>
            <a:endParaRPr lang="en-US" altLang="en-US" dirty="0"/>
          </a:p>
        </p:txBody>
      </p:sp>
    </p:spTree>
    <p:extLst>
      <p:ext uri="{BB962C8B-B14F-4D97-AF65-F5344CB8AC3E}">
        <p14:creationId xmlns:p14="http://schemas.microsoft.com/office/powerpoint/2010/main" val="151283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Recall from earlier lectures…</a:t>
            </a:r>
            <a:br>
              <a:rPr lang="en-US" sz="2200" dirty="0"/>
            </a:br>
            <a:r>
              <a:rPr lang="en-US" sz="2200" dirty="0"/>
              <a:t>What types of information affect expected </a:t>
            </a:r>
            <a:br>
              <a:rPr lang="en-US" sz="2200" dirty="0"/>
            </a:br>
            <a:r>
              <a:rPr lang="en-US" sz="2200" dirty="0"/>
              <a:t>cash flows?  </a:t>
            </a:r>
            <a:r>
              <a:rPr lang="en-US" sz="2200" dirty="0">
                <a:sym typeface="Wingdings" panose="05000000000000000000" pitchFamily="2" charset="2"/>
              </a:rPr>
              <a:t></a:t>
            </a:r>
            <a:r>
              <a:rPr lang="en-US" sz="2200" dirty="0"/>
              <a:t>Management changes</a:t>
            </a:r>
          </a:p>
        </p:txBody>
      </p:sp>
      <p:sp>
        <p:nvSpPr>
          <p:cNvPr id="3" name="Content Placeholder 2"/>
          <p:cNvSpPr>
            <a:spLocks noGrp="1"/>
          </p:cNvSpPr>
          <p:nvPr>
            <p:ph idx="1"/>
          </p:nvPr>
        </p:nvSpPr>
        <p:spPr/>
        <p:txBody>
          <a:bodyPr/>
          <a:lstStyle/>
          <a:p>
            <a:r>
              <a:rPr lang="en-US" sz="2000" b="1" u="sng" dirty="0"/>
              <a:t>March 14, 2005</a:t>
            </a:r>
            <a:r>
              <a:rPr lang="en-US" sz="2000" dirty="0"/>
              <a:t>: Autozone announces a long-time employee of the firm will be the next CEO.  The stock drops more than 12% (S&amp;P500 up .5%).</a:t>
            </a:r>
          </a:p>
          <a:p>
            <a:endParaRPr lang="en-US" sz="2000" dirty="0"/>
          </a:p>
          <a:p>
            <a:r>
              <a:rPr lang="en-US" sz="2000" b="1" u="sng" dirty="0"/>
              <a:t>Aug 20,</a:t>
            </a:r>
            <a:r>
              <a:rPr lang="en-US" sz="2000" b="1" u="sng" baseline="30000" dirty="0"/>
              <a:t> </a:t>
            </a:r>
            <a:r>
              <a:rPr lang="en-US" sz="2000" b="1" u="sng" dirty="0"/>
              <a:t>2012</a:t>
            </a:r>
            <a:r>
              <a:rPr lang="en-US" sz="2000" dirty="0"/>
              <a:t>:  Best Buy announces that Hubert Joly, an outsider, is the new CEO.  The stock price drops more than 8% (S&amp;P500 up .19%).</a:t>
            </a:r>
          </a:p>
          <a:p>
            <a:endParaRPr lang="en-US" sz="2000" dirty="0"/>
          </a:p>
          <a:p>
            <a:r>
              <a:rPr lang="en-US" sz="2000" b="1" u="sng" dirty="0"/>
              <a:t>July 25</a:t>
            </a:r>
            <a:r>
              <a:rPr lang="en-US" sz="2000" b="1" u="sng" baseline="30000" dirty="0"/>
              <a:t>th</a:t>
            </a:r>
            <a:r>
              <a:rPr lang="en-US" sz="2000" b="1" u="sng" dirty="0"/>
              <a:t>, 2012</a:t>
            </a:r>
            <a:r>
              <a:rPr lang="en-US" sz="2000" dirty="0"/>
              <a:t>: Symentec announces a new CEO.  The stock price rises 13% (S&amp;P500 down .04%).</a:t>
            </a:r>
          </a:p>
          <a:p>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19321A19-0B3F-4302-B5E8-5046E5C590C6}" type="slidenum">
              <a:rPr lang="en-US" altLang="en-US" smtClean="0"/>
              <a:pPr>
                <a:defRPr/>
              </a:pPr>
              <a:t>4</a:t>
            </a:fld>
            <a:endParaRPr lang="en-US" altLang="en-US" dirty="0"/>
          </a:p>
        </p:txBody>
      </p:sp>
    </p:spTree>
    <p:extLst>
      <p:ext uri="{BB962C8B-B14F-4D97-AF65-F5344CB8AC3E}">
        <p14:creationId xmlns:p14="http://schemas.microsoft.com/office/powerpoint/2010/main" val="5968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321A19-0B3F-4302-B5E8-5046E5C590C6}" type="slidenum">
              <a:rPr lang="en-US" altLang="en-US" smtClean="0"/>
              <a:pPr>
                <a:defRPr/>
              </a:pPr>
              <a:t>5</a:t>
            </a:fld>
            <a:endParaRPr lang="en-US" altLang="en-US" dirty="0"/>
          </a:p>
        </p:txBody>
      </p:sp>
      <p:sp>
        <p:nvSpPr>
          <p:cNvPr id="2" name="Title 1"/>
          <p:cNvSpPr>
            <a:spLocks noGrp="1"/>
          </p:cNvSpPr>
          <p:nvPr>
            <p:ph type="title"/>
          </p:nvPr>
        </p:nvSpPr>
        <p:spPr>
          <a:xfrm>
            <a:off x="762000" y="381000"/>
            <a:ext cx="7696200" cy="1143000"/>
          </a:xfrm>
        </p:spPr>
        <p:txBody>
          <a:bodyPr/>
          <a:lstStyle/>
          <a:p>
            <a:r>
              <a:rPr lang="en-US" sz="2400" dirty="0"/>
              <a:t>Recall from earlier lectures…</a:t>
            </a:r>
            <a:br>
              <a:rPr lang="en-US" sz="2400" dirty="0"/>
            </a:br>
            <a:r>
              <a:rPr lang="en-US" sz="2400" dirty="0"/>
              <a:t>What types of news affects prices? </a:t>
            </a:r>
            <a:br>
              <a:rPr lang="en-US" sz="2400" dirty="0"/>
            </a:br>
            <a:r>
              <a:rPr lang="en-US" sz="2400" dirty="0">
                <a:sym typeface="Wingdings" panose="05000000000000000000" pitchFamily="2" charset="2"/>
              </a:rPr>
              <a:t></a:t>
            </a:r>
            <a:r>
              <a:rPr lang="en-US" sz="2400" dirty="0"/>
              <a:t>fraud</a:t>
            </a:r>
          </a:p>
        </p:txBody>
      </p:sp>
      <p:sp>
        <p:nvSpPr>
          <p:cNvPr id="3" name="Content Placeholder 2"/>
          <p:cNvSpPr>
            <a:spLocks noGrp="1"/>
          </p:cNvSpPr>
          <p:nvPr>
            <p:ph idx="1"/>
          </p:nvPr>
        </p:nvSpPr>
        <p:spPr>
          <a:xfrm>
            <a:off x="685800" y="1752600"/>
            <a:ext cx="8153400" cy="4038600"/>
          </a:xfrm>
        </p:spPr>
        <p:txBody>
          <a:bodyPr/>
          <a:lstStyle/>
          <a:p>
            <a:pPr marL="0" indent="0">
              <a:buNone/>
            </a:pPr>
            <a:r>
              <a:rPr lang="en-US" sz="2000" b="1" u="sng" dirty="0"/>
              <a:t>March 2003</a:t>
            </a:r>
            <a:r>
              <a:rPr lang="en-US" sz="2000" dirty="0"/>
              <a:t>: $1.3 billion fraud announced at Healthsouth.  The stock price drops from around $20 to 40 cents.</a:t>
            </a:r>
          </a:p>
          <a:p>
            <a:pPr marL="0" indent="0">
              <a:buNone/>
            </a:pPr>
            <a:endParaRPr lang="en-US" sz="2000" dirty="0"/>
          </a:p>
        </p:txBody>
      </p:sp>
      <p:pic>
        <p:nvPicPr>
          <p:cNvPr id="5" name="Picture 4" title="Chart showing price drop when fraud was discovered"/>
          <p:cNvPicPr/>
          <p:nvPr/>
        </p:nvPicPr>
        <p:blipFill rotWithShape="1">
          <a:blip r:embed="rId2"/>
          <a:srcRect l="13494" t="54496" r="22757" b="10161"/>
          <a:stretch/>
        </p:blipFill>
        <p:spPr bwMode="auto">
          <a:xfrm>
            <a:off x="609600" y="2667000"/>
            <a:ext cx="7924800" cy="3429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4825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Recall from earlier lectures…</a:t>
            </a:r>
            <a:br>
              <a:rPr lang="en-US" sz="2400" dirty="0"/>
            </a:br>
            <a:r>
              <a:rPr lang="en-US" sz="2400" dirty="0"/>
              <a:t>What types of news affects prices? </a:t>
            </a:r>
            <a:br>
              <a:rPr lang="en-US" sz="2400" dirty="0"/>
            </a:br>
            <a:r>
              <a:rPr lang="en-US" sz="2400" dirty="0">
                <a:sym typeface="Wingdings" panose="05000000000000000000" pitchFamily="2" charset="2"/>
              </a:rPr>
              <a:t></a:t>
            </a:r>
            <a:r>
              <a:rPr lang="en-US" sz="2400" dirty="0"/>
              <a:t>M&amp;A</a:t>
            </a:r>
          </a:p>
        </p:txBody>
      </p:sp>
      <p:sp>
        <p:nvSpPr>
          <p:cNvPr id="3" name="Content Placeholder 2"/>
          <p:cNvSpPr>
            <a:spLocks noGrp="1"/>
          </p:cNvSpPr>
          <p:nvPr>
            <p:ph idx="1"/>
          </p:nvPr>
        </p:nvSpPr>
        <p:spPr/>
        <p:txBody>
          <a:bodyPr/>
          <a:lstStyle/>
          <a:p>
            <a:pPr marL="0" indent="0">
              <a:buNone/>
            </a:pPr>
            <a:r>
              <a:rPr lang="en-US" sz="2000" b="1" u="sng" dirty="0"/>
              <a:t>Jan 27, 2011</a:t>
            </a:r>
            <a:r>
              <a:rPr lang="en-US" sz="2000" dirty="0"/>
              <a:t>: Verizon announced its intent to acquire Terremark for $19.00 per share.  Terremark’s share price jumps from $14.05 to $18.92 per share. </a:t>
            </a:r>
          </a:p>
          <a:p>
            <a:pPr lvl="1"/>
            <a:r>
              <a:rPr lang="en-US" sz="2000" dirty="0"/>
              <a:t>Two questions…</a:t>
            </a:r>
          </a:p>
          <a:p>
            <a:pPr lvl="1"/>
            <a:endParaRPr lang="en-US" sz="2000" dirty="0"/>
          </a:p>
          <a:p>
            <a:pPr marL="0" indent="0">
              <a:buNone/>
            </a:pPr>
            <a:r>
              <a:rPr lang="en-US" sz="2000" dirty="0"/>
              <a:t>On the same day that Terremark went from $14.05 a share to 18.92 a share, Savvis’ (a competitor of Terremark) share price jumped from $26.57 to $30.26.  Why?</a:t>
            </a:r>
          </a:p>
          <a:p>
            <a:endParaRPr lang="en-US" sz="2000" dirty="0"/>
          </a:p>
        </p:txBody>
      </p:sp>
      <p:sp>
        <p:nvSpPr>
          <p:cNvPr id="4" name="Slide Number Placeholder 3"/>
          <p:cNvSpPr>
            <a:spLocks noGrp="1"/>
          </p:cNvSpPr>
          <p:nvPr>
            <p:ph type="sldNum" sz="quarter" idx="12"/>
          </p:nvPr>
        </p:nvSpPr>
        <p:spPr/>
        <p:txBody>
          <a:bodyPr/>
          <a:lstStyle/>
          <a:p>
            <a:pPr>
              <a:defRPr/>
            </a:pPr>
            <a:fld id="{19321A19-0B3F-4302-B5E8-5046E5C590C6}" type="slidenum">
              <a:rPr lang="en-US" altLang="en-US" smtClean="0"/>
              <a:pPr>
                <a:defRPr/>
              </a:pPr>
              <a:t>6</a:t>
            </a:fld>
            <a:endParaRPr lang="en-US" altLang="en-US" dirty="0"/>
          </a:p>
        </p:txBody>
      </p:sp>
    </p:spTree>
    <p:extLst>
      <p:ext uri="{BB962C8B-B14F-4D97-AF65-F5344CB8AC3E}">
        <p14:creationId xmlns:p14="http://schemas.microsoft.com/office/powerpoint/2010/main" val="119261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9321A19-0B3F-4302-B5E8-5046E5C590C6}" type="slidenum">
              <a:rPr lang="en-US" altLang="en-US" smtClean="0"/>
              <a:pPr>
                <a:defRPr/>
              </a:pPr>
              <a:t>7</a:t>
            </a:fld>
            <a:endParaRPr lang="en-US" altLang="en-US" dirty="0"/>
          </a:p>
        </p:txBody>
      </p:sp>
      <p:sp>
        <p:nvSpPr>
          <p:cNvPr id="3" name="Content Placeholder 2"/>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B181B72C-7954-10A1-E8D4-1F419F07FE50}"/>
              </a:ext>
            </a:extLst>
          </p:cNvPr>
          <p:cNvSpPr>
            <a:spLocks noGrp="1"/>
          </p:cNvSpPr>
          <p:nvPr>
            <p:ph type="title"/>
          </p:nvPr>
        </p:nvSpPr>
        <p:spPr/>
        <p:txBody>
          <a:bodyPr/>
          <a:lstStyle/>
          <a:p>
            <a:r>
              <a:rPr lang="en-US" dirty="0">
                <a:solidFill>
                  <a:schemeClr val="bg1"/>
                </a:solidFill>
              </a:rPr>
              <a:t>Cumulative returns around M&amp;A announcement</a:t>
            </a:r>
          </a:p>
        </p:txBody>
      </p:sp>
      <p:graphicFrame>
        <p:nvGraphicFramePr>
          <p:cNvPr id="5" name="Chart 4" title="chart showing price changes around merger announcements"/>
          <p:cNvGraphicFramePr>
            <a:graphicFrameLocks/>
          </p:cNvGraphicFramePr>
          <p:nvPr>
            <p:extLst>
              <p:ext uri="{D42A27DB-BD31-4B8C-83A1-F6EECF244321}">
                <p14:modId xmlns:p14="http://schemas.microsoft.com/office/powerpoint/2010/main" val="1891250678"/>
              </p:ext>
            </p:extLst>
          </p:nvPr>
        </p:nvGraphicFramePr>
        <p:xfrm>
          <a:off x="457200" y="457200"/>
          <a:ext cx="8305800" cy="5638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8499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FB7B-6228-4D27-9C7E-6D2B899A68A3}"/>
              </a:ext>
            </a:extLst>
          </p:cNvPr>
          <p:cNvSpPr>
            <a:spLocks noGrp="1"/>
          </p:cNvSpPr>
          <p:nvPr>
            <p:ph type="title"/>
          </p:nvPr>
        </p:nvSpPr>
        <p:spPr/>
        <p:txBody>
          <a:bodyPr/>
          <a:lstStyle/>
          <a:p>
            <a:r>
              <a:rPr lang="en-US" sz="2400" dirty="0"/>
              <a:t>The FDA authorized Moderna’s COVID-19 booster for all adults on Nov 26. Moderna’s MCAP increased around $24B on that day.</a:t>
            </a:r>
          </a:p>
        </p:txBody>
      </p:sp>
      <p:sp>
        <p:nvSpPr>
          <p:cNvPr id="4" name="Slide Number Placeholder 3">
            <a:extLst>
              <a:ext uri="{FF2B5EF4-FFF2-40B4-BE49-F238E27FC236}">
                <a16:creationId xmlns:a16="http://schemas.microsoft.com/office/drawing/2014/main" id="{994B7497-EA81-44E2-98C0-58EAB680BE63}"/>
              </a:ext>
            </a:extLst>
          </p:cNvPr>
          <p:cNvSpPr>
            <a:spLocks noGrp="1"/>
          </p:cNvSpPr>
          <p:nvPr>
            <p:ph type="sldNum" sz="quarter" idx="12"/>
          </p:nvPr>
        </p:nvSpPr>
        <p:spPr/>
        <p:txBody>
          <a:bodyPr/>
          <a:lstStyle/>
          <a:p>
            <a:fld id="{DFEB7FA9-C346-4379-83EF-0E3DF23BC96A}" type="slidenum">
              <a:rPr lang="en-US" smtClean="0"/>
              <a:t>8</a:t>
            </a:fld>
            <a:endParaRPr lang="en-US"/>
          </a:p>
        </p:txBody>
      </p:sp>
      <p:pic>
        <p:nvPicPr>
          <p:cNvPr id="5" name="Content Placeholder 4" descr="This figure shows how Moderna's stock price jumped when the FDA authorized Moderna's COVID 19 booster for all adults. It jumped on this day because investors expectations of future cash flows increased when they heard the announcement.">
            <a:extLst>
              <a:ext uri="{FF2B5EF4-FFF2-40B4-BE49-F238E27FC236}">
                <a16:creationId xmlns:a16="http://schemas.microsoft.com/office/drawing/2014/main" id="{4CFACCAD-3005-41A5-BE04-33F9727FF59C}"/>
              </a:ext>
            </a:extLst>
          </p:cNvPr>
          <p:cNvPicPr>
            <a:picLocks noGrp="1" noChangeAspect="1"/>
          </p:cNvPicPr>
          <p:nvPr>
            <p:ph idx="1"/>
          </p:nvPr>
        </p:nvPicPr>
        <p:blipFill rotWithShape="1">
          <a:blip r:embed="rId3"/>
          <a:srcRect l="22863" t="23696" r="42415" b="36516"/>
          <a:stretch/>
        </p:blipFill>
        <p:spPr bwMode="auto">
          <a:xfrm>
            <a:off x="1693367" y="1905000"/>
            <a:ext cx="5833466" cy="4038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6278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Recall from earlier lectures…</a:t>
            </a:r>
            <a:br>
              <a:rPr lang="en-US" sz="2400" dirty="0"/>
            </a:br>
            <a:r>
              <a:rPr lang="en-US" sz="2400" dirty="0"/>
              <a:t>What types of news affects prices?</a:t>
            </a:r>
            <a:endParaRPr lang="en-US" sz="2400" dirty="0">
              <a:solidFill>
                <a:srgbClr val="0070C0"/>
              </a:solidFill>
            </a:endParaRPr>
          </a:p>
        </p:txBody>
      </p:sp>
      <p:sp>
        <p:nvSpPr>
          <p:cNvPr id="3" name="Content Placeholder 2"/>
          <p:cNvSpPr>
            <a:spLocks noGrp="1"/>
          </p:cNvSpPr>
          <p:nvPr>
            <p:ph idx="1"/>
          </p:nvPr>
        </p:nvSpPr>
        <p:spPr/>
        <p:txBody>
          <a:bodyPr/>
          <a:lstStyle/>
          <a:p>
            <a:pPr marL="0" indent="0">
              <a:buNone/>
            </a:pPr>
            <a:r>
              <a:rPr lang="en-US" sz="2000" dirty="0"/>
              <a:t>Today’s price already incorporates the market’s current expectations about likely CEO actions, mergers, earnings, fraud, future products, future sales, the impact of regulatory approvals etc…</a:t>
            </a:r>
          </a:p>
        </p:txBody>
      </p:sp>
      <p:sp>
        <p:nvSpPr>
          <p:cNvPr id="4" name="Slide Number Placeholder 3"/>
          <p:cNvSpPr>
            <a:spLocks noGrp="1"/>
          </p:cNvSpPr>
          <p:nvPr>
            <p:ph type="sldNum" sz="quarter" idx="12"/>
          </p:nvPr>
        </p:nvSpPr>
        <p:spPr/>
        <p:txBody>
          <a:bodyPr/>
          <a:lstStyle/>
          <a:p>
            <a:pPr>
              <a:defRPr/>
            </a:pPr>
            <a:fld id="{19321A19-0B3F-4302-B5E8-5046E5C590C6}" type="slidenum">
              <a:rPr lang="en-US" altLang="en-US" smtClean="0"/>
              <a:pPr>
                <a:defRPr/>
              </a:pPr>
              <a:t>9</a:t>
            </a:fld>
            <a:endParaRPr lang="en-US" altLang="en-US" dirty="0"/>
          </a:p>
        </p:txBody>
      </p:sp>
    </p:spTree>
    <p:extLst>
      <p:ext uri="{BB962C8B-B14F-4D97-AF65-F5344CB8AC3E}">
        <p14:creationId xmlns:p14="http://schemas.microsoft.com/office/powerpoint/2010/main" val="227639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ppt template</Template>
  <TotalTime>2178</TotalTime>
  <Words>2310</Words>
  <Application>Microsoft Office PowerPoint</Application>
  <PresentationFormat>On-screen Show (4:3)</PresentationFormat>
  <Paragraphs>235</Paragraphs>
  <Slides>29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 Black</vt:lpstr>
      <vt:lpstr>Calibri</vt:lpstr>
      <vt:lpstr>Cambria Math</vt:lpstr>
      <vt:lpstr>Times New Roman</vt:lpstr>
      <vt:lpstr>Wingdings</vt:lpstr>
      <vt:lpstr>Studio</vt:lpstr>
      <vt:lpstr>Default Design</vt:lpstr>
      <vt:lpstr>Market efficiency, information in stock prices</vt:lpstr>
      <vt:lpstr>Discussion Topics</vt:lpstr>
      <vt:lpstr>Recall from earlier lectures…</vt:lpstr>
      <vt:lpstr>Recall from earlier lectures… What types of information affect expected  cash flows?  Management changes</vt:lpstr>
      <vt:lpstr>Recall from earlier lectures… What types of news affects prices?  fraud</vt:lpstr>
      <vt:lpstr>Recall from earlier lectures… What types of news affects prices?  M&amp;A</vt:lpstr>
      <vt:lpstr>Cumulative returns around M&amp;A announcement</vt:lpstr>
      <vt:lpstr>The FDA authorized Moderna’s COVID-19 booster for all adults on Nov 26. Moderna’s MCAP increased around $24B on that day.</vt:lpstr>
      <vt:lpstr>Recall from earlier lectures… What types of news affects prices?</vt:lpstr>
      <vt:lpstr>If prices already incorporate all this information, can we predict future returns? If so, what information would we use to do it?</vt:lpstr>
      <vt:lpstr>Why does it matter whether security prices reflect information?</vt:lpstr>
      <vt:lpstr>Random walk and the EMH</vt:lpstr>
      <vt:lpstr>“Random walk” with positive trend</vt:lpstr>
      <vt:lpstr>Market efficiency</vt:lpstr>
      <vt:lpstr>Comparison of coin flip game versus actual stock market movements.</vt:lpstr>
      <vt:lpstr>Why would future price changes be “random”? </vt:lpstr>
      <vt:lpstr>EMH and competition</vt:lpstr>
      <vt:lpstr>How does the idea of efficient markets relate to…?</vt:lpstr>
      <vt:lpstr>Example technical analysis charts from investopedia.com</vt:lpstr>
      <vt:lpstr>Different types of information</vt:lpstr>
      <vt:lpstr>“Weak form” efficiency </vt:lpstr>
      <vt:lpstr>“Semi-strong” form efficiency </vt:lpstr>
      <vt:lpstr>“Strong form” efficiency  (note that no-one thinks markets are strong form efficient) </vt:lpstr>
      <vt:lpstr>Summary of efficiency discussion</vt:lpstr>
      <vt:lpstr>Related: Politicians and market efficiency</vt:lpstr>
      <vt:lpstr>Related:  Price increases of target firms’  stock prices before the acquisition announcement…</vt:lpstr>
      <vt:lpstr>Examples of non-efficiency –  “limits to attention”?  </vt:lpstr>
      <vt:lpstr>Are markets efficient?</vt:lpstr>
      <vt:lpstr>Review terminology for your personal study (some of these terms are in the assigned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efficiency</dc:title>
  <dc:creator>Rob Schonlau</dc:creator>
  <cp:lastModifiedBy>Schonlau,Rob</cp:lastModifiedBy>
  <cp:revision>93</cp:revision>
  <dcterms:created xsi:type="dcterms:W3CDTF">2011-02-21T20:51:04Z</dcterms:created>
  <dcterms:modified xsi:type="dcterms:W3CDTF">2026-04-29T21:07:58Z</dcterms:modified>
</cp:coreProperties>
</file>